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3unm9sdj"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t46zpw6"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133599"/>
          </a:xfrm>
        </p:spPr>
        <p:txBody>
          <a:bodyPr/>
          <a:lstStyle/>
          <a:p>
            <a:r>
              <a:rPr lang="en-US" dirty="0"/>
              <a:t>Godliness</a:t>
            </a:r>
          </a:p>
        </p:txBody>
      </p:sp>
      <p:sp>
        <p:nvSpPr>
          <p:cNvPr id="3" name="Subtitle 2"/>
          <p:cNvSpPr>
            <a:spLocks noGrp="1"/>
          </p:cNvSpPr>
          <p:nvPr>
            <p:ph type="subTitle" idx="1"/>
          </p:nvPr>
        </p:nvSpPr>
        <p:spPr>
          <a:xfrm>
            <a:off x="1524000" y="3788228"/>
            <a:ext cx="9144000" cy="1469571"/>
          </a:xfrm>
        </p:spPr>
        <p:txBody>
          <a:bodyPr/>
          <a:lstStyle/>
          <a:p>
            <a:r>
              <a:rPr lang="en-US" dirty="0"/>
              <a:t>August 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6847-1318-9AA6-5EA8-27075FF045DB}"/>
              </a:ext>
            </a:extLst>
          </p:cNvPr>
          <p:cNvSpPr>
            <a:spLocks noGrp="1"/>
          </p:cNvSpPr>
          <p:nvPr>
            <p:ph type="title"/>
          </p:nvPr>
        </p:nvSpPr>
        <p:spPr/>
        <p:txBody>
          <a:bodyPr/>
          <a:lstStyle/>
          <a:p>
            <a:r>
              <a:rPr lang="en-US" dirty="0"/>
              <a:t>Grounded in Christ-centered Hope</a:t>
            </a:r>
          </a:p>
        </p:txBody>
      </p:sp>
      <p:sp>
        <p:nvSpPr>
          <p:cNvPr id="3" name="Content Placeholder 2">
            <a:extLst>
              <a:ext uri="{FF2B5EF4-FFF2-40B4-BE49-F238E27FC236}">
                <a16:creationId xmlns:a16="http://schemas.microsoft.com/office/drawing/2014/main" id="{9E3C53A8-EB69-F592-CB6A-1705EADD9314}"/>
              </a:ext>
            </a:extLst>
          </p:cNvPr>
          <p:cNvSpPr>
            <a:spLocks noGrp="1"/>
          </p:cNvSpPr>
          <p:nvPr>
            <p:ph idx="1"/>
          </p:nvPr>
        </p:nvSpPr>
        <p:spPr/>
        <p:txBody>
          <a:bodyPr/>
          <a:lstStyle/>
          <a:p>
            <a:r>
              <a:rPr lang="en-US" dirty="0"/>
              <a:t>Paul says that “we labor and strive”.  What kind of work is he referring to?</a:t>
            </a:r>
          </a:p>
          <a:p>
            <a:r>
              <a:rPr lang="en-US" dirty="0"/>
              <a:t>One of the synonyms of “strive” is “struggle”.  What areas of life do we sometimes struggle in our walk with God?</a:t>
            </a:r>
          </a:p>
          <a:p>
            <a:r>
              <a:rPr lang="en-US" dirty="0"/>
              <a:t>What affirmation does Paul give about the living God? </a:t>
            </a:r>
          </a:p>
          <a:p>
            <a:endParaRPr lang="en-US" dirty="0"/>
          </a:p>
        </p:txBody>
      </p:sp>
    </p:spTree>
    <p:extLst>
      <p:ext uri="{BB962C8B-B14F-4D97-AF65-F5344CB8AC3E}">
        <p14:creationId xmlns:p14="http://schemas.microsoft.com/office/powerpoint/2010/main" val="260141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47AE-5923-BDFB-1077-C44BF54B4B55}"/>
              </a:ext>
            </a:extLst>
          </p:cNvPr>
          <p:cNvSpPr>
            <a:spLocks noGrp="1"/>
          </p:cNvSpPr>
          <p:nvPr>
            <p:ph type="title"/>
          </p:nvPr>
        </p:nvSpPr>
        <p:spPr/>
        <p:txBody>
          <a:bodyPr/>
          <a:lstStyle/>
          <a:p>
            <a:r>
              <a:rPr lang="en-US" dirty="0"/>
              <a:t>Grounded in Christ-centered Hope</a:t>
            </a:r>
          </a:p>
        </p:txBody>
      </p:sp>
      <p:sp>
        <p:nvSpPr>
          <p:cNvPr id="3" name="Content Placeholder 2">
            <a:extLst>
              <a:ext uri="{FF2B5EF4-FFF2-40B4-BE49-F238E27FC236}">
                <a16:creationId xmlns:a16="http://schemas.microsoft.com/office/drawing/2014/main" id="{876B8188-2A87-9C38-9D71-39842C1783D9}"/>
              </a:ext>
            </a:extLst>
          </p:cNvPr>
          <p:cNvSpPr>
            <a:spLocks noGrp="1"/>
          </p:cNvSpPr>
          <p:nvPr>
            <p:ph idx="1"/>
          </p:nvPr>
        </p:nvSpPr>
        <p:spPr/>
        <p:txBody>
          <a:bodyPr/>
          <a:lstStyle/>
          <a:p>
            <a:r>
              <a:rPr lang="en-US" dirty="0"/>
              <a:t>What does it look like in your life to “put your hope in the living God”?</a:t>
            </a:r>
          </a:p>
          <a:p>
            <a:r>
              <a:rPr lang="en-US" dirty="0"/>
              <a:t>How would you describe Christ-centered hope to a non-believer? </a:t>
            </a:r>
          </a:p>
        </p:txBody>
      </p:sp>
      <p:pic>
        <p:nvPicPr>
          <p:cNvPr id="4098" name="Picture 2" descr="Women are Having Coffee in a Cafe">
            <a:extLst>
              <a:ext uri="{FF2B5EF4-FFF2-40B4-BE49-F238E27FC236}">
                <a16:creationId xmlns:a16="http://schemas.microsoft.com/office/drawing/2014/main" id="{03D6BD0C-EBEB-EAB6-EB79-7601A34604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7153" y="3863270"/>
            <a:ext cx="3717724" cy="2448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8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365E-1168-4E35-A2E1-E84BDD6402D8}"/>
              </a:ext>
            </a:extLst>
          </p:cNvPr>
          <p:cNvSpPr>
            <a:spLocks noGrp="1"/>
          </p:cNvSpPr>
          <p:nvPr>
            <p:ph type="title"/>
          </p:nvPr>
        </p:nvSpPr>
        <p:spPr/>
        <p:txBody>
          <a:bodyPr/>
          <a:lstStyle/>
          <a:p>
            <a:pPr algn="l"/>
            <a:r>
              <a:rPr lang="en-US" dirty="0"/>
              <a:t>Listen for why to persevere.</a:t>
            </a:r>
          </a:p>
        </p:txBody>
      </p:sp>
      <p:sp>
        <p:nvSpPr>
          <p:cNvPr id="3" name="Content Placeholder 2">
            <a:extLst>
              <a:ext uri="{FF2B5EF4-FFF2-40B4-BE49-F238E27FC236}">
                <a16:creationId xmlns:a16="http://schemas.microsoft.com/office/drawing/2014/main" id="{4BFF879E-CF88-E2B8-656B-DFE8EE0E59CF}"/>
              </a:ext>
            </a:extLst>
          </p:cNvPr>
          <p:cNvSpPr>
            <a:spLocks noGrp="1"/>
          </p:cNvSpPr>
          <p:nvPr>
            <p:ph idx="1"/>
          </p:nvPr>
        </p:nvSpPr>
        <p:spPr>
          <a:xfrm>
            <a:off x="1264052" y="1837199"/>
            <a:ext cx="9663896" cy="4351338"/>
          </a:xfrm>
        </p:spPr>
        <p:txBody>
          <a:bodyPr/>
          <a:lstStyle/>
          <a:p>
            <a:pPr marL="0" indent="0" algn="ctr">
              <a:buNone/>
            </a:pPr>
            <a:r>
              <a:rPr lang="en-US" dirty="0"/>
              <a:t>1 Timothy 4:12-16 (NIV)   Don't let anyone look down on you because you are young, but set an example for the believers in speech, in life, in love, in faith and in purity. 13  Until I come, devote yourself to the public reading of Scripture, to preaching and to teaching. 14  Do not neglect your gift, which </a:t>
            </a:r>
          </a:p>
        </p:txBody>
      </p:sp>
    </p:spTree>
    <p:extLst>
      <p:ext uri="{BB962C8B-B14F-4D97-AF65-F5344CB8AC3E}">
        <p14:creationId xmlns:p14="http://schemas.microsoft.com/office/powerpoint/2010/main" val="36846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36364-AABD-B20A-99BF-53D816A4F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BBB9AA-E2AF-4400-2ED6-5DABB1FEA8F7}"/>
              </a:ext>
            </a:extLst>
          </p:cNvPr>
          <p:cNvSpPr>
            <a:spLocks noGrp="1"/>
          </p:cNvSpPr>
          <p:nvPr>
            <p:ph type="title"/>
          </p:nvPr>
        </p:nvSpPr>
        <p:spPr/>
        <p:txBody>
          <a:bodyPr/>
          <a:lstStyle/>
          <a:p>
            <a:pPr algn="l"/>
            <a:r>
              <a:rPr lang="en-US" dirty="0"/>
              <a:t>Listen for why to persevere.</a:t>
            </a:r>
          </a:p>
        </p:txBody>
      </p:sp>
      <p:sp>
        <p:nvSpPr>
          <p:cNvPr id="3" name="Content Placeholder 2">
            <a:extLst>
              <a:ext uri="{FF2B5EF4-FFF2-40B4-BE49-F238E27FC236}">
                <a16:creationId xmlns:a16="http://schemas.microsoft.com/office/drawing/2014/main" id="{B7FC039F-23B6-8F16-E784-8A6027AFF5AA}"/>
              </a:ext>
            </a:extLst>
          </p:cNvPr>
          <p:cNvSpPr>
            <a:spLocks noGrp="1"/>
          </p:cNvSpPr>
          <p:nvPr>
            <p:ph idx="1"/>
          </p:nvPr>
        </p:nvSpPr>
        <p:spPr>
          <a:xfrm>
            <a:off x="1051126" y="1690688"/>
            <a:ext cx="10089748" cy="4351338"/>
          </a:xfrm>
        </p:spPr>
        <p:txBody>
          <a:bodyPr/>
          <a:lstStyle/>
          <a:p>
            <a:pPr marL="0" indent="0" algn="ctr">
              <a:buNone/>
            </a:pPr>
            <a:r>
              <a:rPr lang="en-US" dirty="0"/>
              <a:t>was given you through a prophetic message when the body of elders laid their hands on you. 15  Be diligent in these matters; give yourself wholly to them, so that everyone may see your progress. 16  Watch your life and doctrine closely. Persevere in them, because if you do, you will save both yourself and your hearers.</a:t>
            </a:r>
          </a:p>
        </p:txBody>
      </p:sp>
      <p:pic>
        <p:nvPicPr>
          <p:cNvPr id="4" name="Picture 3">
            <a:extLst>
              <a:ext uri="{FF2B5EF4-FFF2-40B4-BE49-F238E27FC236}">
                <a16:creationId xmlns:a16="http://schemas.microsoft.com/office/drawing/2014/main" id="{F5E46EFA-36F7-978F-4356-6B11FACB3C99}"/>
              </a:ext>
            </a:extLst>
          </p:cNvPr>
          <p:cNvPicPr>
            <a:picLocks noChangeAspect="1"/>
          </p:cNvPicPr>
          <p:nvPr/>
        </p:nvPicPr>
        <p:blipFill>
          <a:blip r:embed="rId2"/>
          <a:stretch>
            <a:fillRect/>
          </a:stretch>
        </p:blipFill>
        <p:spPr>
          <a:xfrm>
            <a:off x="5205524" y="5668476"/>
            <a:ext cx="1780952"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8857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9900-060B-8939-A389-75AAA01F5304}"/>
              </a:ext>
            </a:extLst>
          </p:cNvPr>
          <p:cNvSpPr>
            <a:spLocks noGrp="1"/>
          </p:cNvSpPr>
          <p:nvPr>
            <p:ph type="title"/>
          </p:nvPr>
        </p:nvSpPr>
        <p:spPr/>
        <p:txBody>
          <a:bodyPr/>
          <a:lstStyle/>
          <a:p>
            <a:r>
              <a:rPr lang="en-US" dirty="0"/>
              <a:t>Encourage Others to Seek Godliness</a:t>
            </a:r>
          </a:p>
        </p:txBody>
      </p:sp>
      <p:sp>
        <p:nvSpPr>
          <p:cNvPr id="3" name="Content Placeholder 2">
            <a:extLst>
              <a:ext uri="{FF2B5EF4-FFF2-40B4-BE49-F238E27FC236}">
                <a16:creationId xmlns:a16="http://schemas.microsoft.com/office/drawing/2014/main" id="{43FF3BAA-4E04-81EB-A821-475A6BBB6517}"/>
              </a:ext>
            </a:extLst>
          </p:cNvPr>
          <p:cNvSpPr>
            <a:spLocks noGrp="1"/>
          </p:cNvSpPr>
          <p:nvPr>
            <p:ph idx="1"/>
          </p:nvPr>
        </p:nvSpPr>
        <p:spPr/>
        <p:txBody>
          <a:bodyPr/>
          <a:lstStyle/>
          <a:p>
            <a:r>
              <a:rPr lang="en-US" dirty="0"/>
              <a:t>Despite Timothy’s youth, what exhortation did Paul give him? </a:t>
            </a:r>
          </a:p>
          <a:p>
            <a:r>
              <a:rPr lang="en-US" dirty="0"/>
              <a:t>What actions did he charge Timothy to continue? </a:t>
            </a:r>
          </a:p>
          <a:p>
            <a:r>
              <a:rPr lang="en-US" dirty="0"/>
              <a:t>How could his commitment to godliness be a benefit to himself and others? </a:t>
            </a:r>
          </a:p>
          <a:p>
            <a:r>
              <a:rPr lang="en-US" dirty="0"/>
              <a:t>Why must we </a:t>
            </a:r>
            <a:r>
              <a:rPr lang="en-US" i="1" dirty="0"/>
              <a:t>constantly</a:t>
            </a:r>
            <a:r>
              <a:rPr lang="en-US" dirty="0"/>
              <a:t> commit ourselves to spiritual growth?</a:t>
            </a:r>
          </a:p>
          <a:p>
            <a:endParaRPr lang="en-US" dirty="0"/>
          </a:p>
        </p:txBody>
      </p:sp>
    </p:spTree>
    <p:extLst>
      <p:ext uri="{BB962C8B-B14F-4D97-AF65-F5344CB8AC3E}">
        <p14:creationId xmlns:p14="http://schemas.microsoft.com/office/powerpoint/2010/main" val="149509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D9EB-BB4F-EFA1-1730-A8FC5204668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9F931F3-2C29-DC66-5715-6602E0417B13}"/>
              </a:ext>
            </a:extLst>
          </p:cNvPr>
          <p:cNvSpPr>
            <a:spLocks noGrp="1"/>
          </p:cNvSpPr>
          <p:nvPr>
            <p:ph idx="1"/>
          </p:nvPr>
        </p:nvSpPr>
        <p:spPr>
          <a:xfrm>
            <a:off x="838200" y="2048719"/>
            <a:ext cx="10515600" cy="4128244"/>
          </a:xfrm>
        </p:spPr>
        <p:txBody>
          <a:bodyPr/>
          <a:lstStyle/>
          <a:p>
            <a:r>
              <a:rPr lang="en-US" dirty="0"/>
              <a:t>Examine yourself. </a:t>
            </a:r>
          </a:p>
          <a:p>
            <a:pPr lvl="1"/>
            <a:r>
              <a:rPr lang="en-US" dirty="0"/>
              <a:t>Recall the last time you thought about heaven. </a:t>
            </a:r>
          </a:p>
          <a:p>
            <a:pPr lvl="1"/>
            <a:r>
              <a:rPr lang="en-US" dirty="0"/>
              <a:t>Maybe attending a funeral, participating in a worship service, reading a book or the Bible. </a:t>
            </a:r>
          </a:p>
          <a:p>
            <a:pPr lvl="1"/>
            <a:r>
              <a:rPr lang="en-US" dirty="0"/>
              <a:t>See if you can remember any response that provoked from you.</a:t>
            </a:r>
          </a:p>
          <a:p>
            <a:endParaRPr lang="en-US" dirty="0"/>
          </a:p>
        </p:txBody>
      </p:sp>
    </p:spTree>
    <p:extLst>
      <p:ext uri="{BB962C8B-B14F-4D97-AF65-F5344CB8AC3E}">
        <p14:creationId xmlns:p14="http://schemas.microsoft.com/office/powerpoint/2010/main" val="202302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EE9CD-C47E-A394-8541-908D53D37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EBAA2-CC5C-B643-A500-7AD32A3EAA3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2724380-0E91-39FB-EAD0-5A077F14557A}"/>
              </a:ext>
            </a:extLst>
          </p:cNvPr>
          <p:cNvSpPr>
            <a:spLocks noGrp="1"/>
          </p:cNvSpPr>
          <p:nvPr>
            <p:ph idx="1"/>
          </p:nvPr>
        </p:nvSpPr>
        <p:spPr>
          <a:xfrm>
            <a:off x="838200" y="2037143"/>
            <a:ext cx="10515600" cy="4139819"/>
          </a:xfrm>
        </p:spPr>
        <p:txBody>
          <a:bodyPr/>
          <a:lstStyle/>
          <a:p>
            <a:r>
              <a:rPr lang="en-US" dirty="0"/>
              <a:t>Extend yourself. </a:t>
            </a:r>
          </a:p>
          <a:p>
            <a:pPr lvl="1"/>
            <a:r>
              <a:rPr lang="en-US" dirty="0"/>
              <a:t>Think about your biggest obstacles in a pursuit of godliness. </a:t>
            </a:r>
          </a:p>
          <a:p>
            <a:pPr lvl="1"/>
            <a:r>
              <a:rPr lang="en-US" dirty="0"/>
              <a:t>Consider ways to address those obstacles. </a:t>
            </a:r>
          </a:p>
          <a:p>
            <a:pPr lvl="1"/>
            <a:r>
              <a:rPr lang="en-US" dirty="0"/>
              <a:t>Write somewhere in the Personal Study Guide the first step you can take toward this.</a:t>
            </a:r>
          </a:p>
          <a:p>
            <a:endParaRPr lang="en-US" dirty="0"/>
          </a:p>
        </p:txBody>
      </p:sp>
    </p:spTree>
    <p:extLst>
      <p:ext uri="{BB962C8B-B14F-4D97-AF65-F5344CB8AC3E}">
        <p14:creationId xmlns:p14="http://schemas.microsoft.com/office/powerpoint/2010/main" val="298130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1826B-46B3-CF0E-13A3-5371F3B78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814CF-4E08-8F54-9D61-76CDB0CEB9C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2B81D22-0989-9082-160F-2429E9EC0D27}"/>
              </a:ext>
            </a:extLst>
          </p:cNvPr>
          <p:cNvSpPr>
            <a:spLocks noGrp="1"/>
          </p:cNvSpPr>
          <p:nvPr>
            <p:ph idx="1"/>
          </p:nvPr>
        </p:nvSpPr>
        <p:spPr>
          <a:xfrm>
            <a:off x="838200" y="2187615"/>
            <a:ext cx="10515600" cy="3989348"/>
          </a:xfrm>
        </p:spPr>
        <p:txBody>
          <a:bodyPr/>
          <a:lstStyle/>
          <a:p>
            <a:r>
              <a:rPr lang="en-US" dirty="0"/>
              <a:t>Inventory yourself. </a:t>
            </a:r>
          </a:p>
          <a:p>
            <a:pPr lvl="1"/>
            <a:r>
              <a:rPr lang="en-US" dirty="0"/>
              <a:t>Make a list of the people upon whom you have, either by word or action, exerted a positive influence. </a:t>
            </a:r>
          </a:p>
          <a:p>
            <a:pPr lvl="1"/>
            <a:r>
              <a:rPr lang="en-US" dirty="0"/>
              <a:t>Ask your closest friend to help you make that list. </a:t>
            </a:r>
          </a:p>
          <a:p>
            <a:pPr lvl="1"/>
            <a:r>
              <a:rPr lang="en-US" dirty="0"/>
              <a:t>See if you can find a visible token of that influence, such as a card or a note. </a:t>
            </a:r>
          </a:p>
          <a:p>
            <a:endParaRPr lang="en-US" dirty="0"/>
          </a:p>
        </p:txBody>
      </p:sp>
    </p:spTree>
    <p:extLst>
      <p:ext uri="{BB962C8B-B14F-4D97-AF65-F5344CB8AC3E}">
        <p14:creationId xmlns:p14="http://schemas.microsoft.com/office/powerpoint/2010/main" val="312330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BFC79-216D-33F8-564E-6C1E8EF6B0D5}"/>
              </a:ext>
            </a:extLst>
          </p:cNvPr>
          <p:cNvSpPr>
            <a:spLocks noGrp="1"/>
          </p:cNvSpPr>
          <p:nvPr>
            <p:ph type="title"/>
          </p:nvPr>
        </p:nvSpPr>
        <p:spPr/>
        <p:txBody>
          <a:bodyPr/>
          <a:lstStyle/>
          <a:p>
            <a:r>
              <a:rPr lang="en-US" dirty="0"/>
              <a:t>Family Activities</a:t>
            </a:r>
          </a:p>
        </p:txBody>
      </p:sp>
      <p:pic>
        <p:nvPicPr>
          <p:cNvPr id="6" name="Picture 5">
            <a:extLst>
              <a:ext uri="{FF2B5EF4-FFF2-40B4-BE49-F238E27FC236}">
                <a16:creationId xmlns:a16="http://schemas.microsoft.com/office/drawing/2014/main" id="{5414F073-C434-1D6D-EB61-57A3DFE8C909}"/>
              </a:ext>
            </a:extLst>
          </p:cNvPr>
          <p:cNvPicPr>
            <a:picLocks noChangeAspect="1"/>
          </p:cNvPicPr>
          <p:nvPr/>
        </p:nvPicPr>
        <p:blipFill>
          <a:blip r:embed="rId2">
            <a:clrChange>
              <a:clrFrom>
                <a:srgbClr val="641A72"/>
              </a:clrFrom>
              <a:clrTo>
                <a:srgbClr val="641A72">
                  <a:alpha val="0"/>
                </a:srgbClr>
              </a:clrTo>
            </a:clrChange>
            <a:duotone>
              <a:prstClr val="black"/>
              <a:schemeClr val="accent4">
                <a:tint val="45000"/>
                <a:satMod val="400000"/>
              </a:schemeClr>
            </a:duotone>
          </a:blip>
          <a:stretch>
            <a:fillRect/>
          </a:stretch>
        </p:blipFill>
        <p:spPr>
          <a:xfrm>
            <a:off x="5464802" y="1157468"/>
            <a:ext cx="5888998" cy="544647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5122" name="Picture 2" descr="Businesswoman and Businesswoman are  Explaining">
            <a:extLst>
              <a:ext uri="{FF2B5EF4-FFF2-40B4-BE49-F238E27FC236}">
                <a16:creationId xmlns:a16="http://schemas.microsoft.com/office/drawing/2014/main" id="{AED95A7C-AD03-9D12-8FC1-8C5A4707E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58" y="2540121"/>
            <a:ext cx="4255616" cy="3952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E4BEF753-A9A0-5B9A-16A7-32A5B5908AFB}"/>
              </a:ext>
            </a:extLst>
          </p:cNvPr>
          <p:cNvSpPr/>
          <p:nvPr/>
        </p:nvSpPr>
        <p:spPr>
          <a:xfrm>
            <a:off x="2497190" y="1820249"/>
            <a:ext cx="4406768" cy="1325563"/>
          </a:xfrm>
          <a:prstGeom prst="wedgeRoundRectCallout">
            <a:avLst>
              <a:gd name="adj1" fmla="val -60049"/>
              <a:gd name="adj2" fmla="val 284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Remember, the clues and words are from our Bible Study passage.  And if you’d rather do the Fallen Phrases go to </a:t>
            </a:r>
            <a:r>
              <a:rPr lang="en-US" dirty="0">
                <a:latin typeface="Comic Sans MS" panose="030F0702030302020204" pitchFamily="66" charset="0"/>
                <a:hlinkClick r:id="rId4"/>
              </a:rPr>
              <a:t>https://tinyurl.com/3unm9sdj</a:t>
            </a:r>
            <a:r>
              <a:rPr lang="en-US" dirty="0">
                <a:latin typeface="Comic Sans MS" panose="030F0702030302020204" pitchFamily="66" charset="0"/>
              </a:rPr>
              <a:t> </a:t>
            </a:r>
          </a:p>
        </p:txBody>
      </p:sp>
    </p:spTree>
    <p:extLst>
      <p:ext uri="{BB962C8B-B14F-4D97-AF65-F5344CB8AC3E}">
        <p14:creationId xmlns:p14="http://schemas.microsoft.com/office/powerpoint/2010/main" val="125327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5CD9-9C7B-A6F8-621C-4A416A4B2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5DA92-892B-4E5B-8ABE-0342F4C9D0FB}"/>
              </a:ext>
            </a:extLst>
          </p:cNvPr>
          <p:cNvSpPr>
            <a:spLocks noGrp="1"/>
          </p:cNvSpPr>
          <p:nvPr>
            <p:ph type="ctrTitle"/>
          </p:nvPr>
        </p:nvSpPr>
        <p:spPr>
          <a:xfrm>
            <a:off x="1524000" y="1122363"/>
            <a:ext cx="9144000" cy="2133599"/>
          </a:xfrm>
        </p:spPr>
        <p:txBody>
          <a:bodyPr/>
          <a:lstStyle/>
          <a:p>
            <a:r>
              <a:rPr lang="en-US" dirty="0"/>
              <a:t>Godliness</a:t>
            </a:r>
          </a:p>
        </p:txBody>
      </p:sp>
      <p:sp>
        <p:nvSpPr>
          <p:cNvPr id="3" name="Subtitle 2">
            <a:extLst>
              <a:ext uri="{FF2B5EF4-FFF2-40B4-BE49-F238E27FC236}">
                <a16:creationId xmlns:a16="http://schemas.microsoft.com/office/drawing/2014/main" id="{7AA35BA0-2019-732A-264A-1325E159EDEF}"/>
              </a:ext>
            </a:extLst>
          </p:cNvPr>
          <p:cNvSpPr>
            <a:spLocks noGrp="1"/>
          </p:cNvSpPr>
          <p:nvPr>
            <p:ph type="subTitle" idx="1"/>
          </p:nvPr>
        </p:nvSpPr>
        <p:spPr>
          <a:xfrm>
            <a:off x="1524000" y="3788228"/>
            <a:ext cx="9144000" cy="1469571"/>
          </a:xfrm>
        </p:spPr>
        <p:txBody>
          <a:bodyPr/>
          <a:lstStyle/>
          <a:p>
            <a:r>
              <a:rPr lang="en-US" dirty="0"/>
              <a:t>August 3</a:t>
            </a:r>
          </a:p>
        </p:txBody>
      </p:sp>
    </p:spTree>
    <p:extLst>
      <p:ext uri="{BB962C8B-B14F-4D97-AF65-F5344CB8AC3E}">
        <p14:creationId xmlns:p14="http://schemas.microsoft.com/office/powerpoint/2010/main" val="339615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F19A25-DA2E-A81D-6A54-B21F213D9E11}"/>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31BBD599-BC20-CDB6-022D-14A1B3FAD9D8}"/>
              </a:ext>
            </a:extLst>
          </p:cNvPr>
          <p:cNvGrpSpPr/>
          <p:nvPr/>
        </p:nvGrpSpPr>
        <p:grpSpPr>
          <a:xfrm>
            <a:off x="2849598" y="1690688"/>
            <a:ext cx="6492803" cy="4161682"/>
            <a:chOff x="2849598" y="1690688"/>
            <a:chExt cx="6492803" cy="4161682"/>
          </a:xfrm>
        </p:grpSpPr>
        <p:pic>
          <p:nvPicPr>
            <p:cNvPr id="6" name="Picture 5" descr="A person standing on a stairway&#10;&#10;AI-generated content may be incorrect.">
              <a:extLst>
                <a:ext uri="{FF2B5EF4-FFF2-40B4-BE49-F238E27FC236}">
                  <a16:creationId xmlns:a16="http://schemas.microsoft.com/office/drawing/2014/main" id="{9350EDB8-9BE3-8C9E-78B9-B4B392CB4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52809"/>
              <a:ext cx="5714286" cy="3152381"/>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AI-generated content may be incorrect.">
              <a:hlinkClick r:id="rId3"/>
              <a:extLst>
                <a:ext uri="{FF2B5EF4-FFF2-40B4-BE49-F238E27FC236}">
                  <a16:creationId xmlns:a16="http://schemas.microsoft.com/office/drawing/2014/main" id="{222B2CBE-4AD6-20F5-196C-8E066DF01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A63703B3-A252-DC5B-4ED1-BD469CC85596}"/>
              </a:ext>
            </a:extLst>
          </p:cNvPr>
          <p:cNvSpPr txBox="1"/>
          <p:nvPr/>
        </p:nvSpPr>
        <p:spPr>
          <a:xfrm>
            <a:off x="4498768" y="5894060"/>
            <a:ext cx="3194462" cy="584775"/>
          </a:xfrm>
          <a:prstGeom prst="rect">
            <a:avLst/>
          </a:prstGeom>
          <a:noFill/>
        </p:spPr>
        <p:txBody>
          <a:bodyPr wrap="square" rtlCol="0">
            <a:spAutoFit/>
          </a:bodyPr>
          <a:lstStyle/>
          <a:p>
            <a:pPr algn="ctr"/>
            <a:r>
              <a:rPr lang="en-US" sz="3200" dirty="0">
                <a:hlinkClick r:id="rId3"/>
              </a:rPr>
              <a:t>View Video</a:t>
            </a:r>
            <a:endParaRPr lang="en-US" sz="3200" dirty="0"/>
          </a:p>
        </p:txBody>
      </p:sp>
    </p:spTree>
    <p:extLst>
      <p:ext uri="{BB962C8B-B14F-4D97-AF65-F5344CB8AC3E}">
        <p14:creationId xmlns:p14="http://schemas.microsoft.com/office/powerpoint/2010/main" val="348014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C22E-EF28-254B-8D8A-FE62EEC6E461}"/>
              </a:ext>
            </a:extLst>
          </p:cNvPr>
          <p:cNvSpPr>
            <a:spLocks noGrp="1"/>
          </p:cNvSpPr>
          <p:nvPr>
            <p:ph type="title"/>
          </p:nvPr>
        </p:nvSpPr>
        <p:spPr/>
        <p:txBody>
          <a:bodyPr/>
          <a:lstStyle/>
          <a:p>
            <a:r>
              <a:rPr lang="en-US" dirty="0"/>
              <a:t>What can you observe?</a:t>
            </a:r>
          </a:p>
        </p:txBody>
      </p:sp>
      <p:sp>
        <p:nvSpPr>
          <p:cNvPr id="3" name="Content Placeholder 2">
            <a:extLst>
              <a:ext uri="{FF2B5EF4-FFF2-40B4-BE49-F238E27FC236}">
                <a16:creationId xmlns:a16="http://schemas.microsoft.com/office/drawing/2014/main" id="{00370B1D-F169-BD5A-91F5-0933766F824B}"/>
              </a:ext>
            </a:extLst>
          </p:cNvPr>
          <p:cNvSpPr>
            <a:spLocks noGrp="1"/>
          </p:cNvSpPr>
          <p:nvPr>
            <p:ph idx="1"/>
          </p:nvPr>
        </p:nvSpPr>
        <p:spPr/>
        <p:txBody>
          <a:bodyPr/>
          <a:lstStyle/>
          <a:p>
            <a:r>
              <a:rPr lang="en-US" dirty="0"/>
              <a:t>Based on what you observe in a person’s house, what kinds of activities can you tell they are “into”? </a:t>
            </a:r>
          </a:p>
          <a:p>
            <a:endParaRPr lang="en-US" dirty="0"/>
          </a:p>
          <a:p>
            <a:r>
              <a:rPr lang="en-US" dirty="0">
                <a:solidFill>
                  <a:srgbClr val="C00000"/>
                </a:solidFill>
              </a:rPr>
              <a:t>The faith of the life of a believer should be likewise observable.</a:t>
            </a:r>
          </a:p>
          <a:p>
            <a:pPr lvl="1"/>
            <a:r>
              <a:rPr lang="en-US" dirty="0">
                <a:solidFill>
                  <a:srgbClr val="C00000"/>
                </a:solidFill>
              </a:rPr>
              <a:t>A godly life points others to Christ.</a:t>
            </a:r>
          </a:p>
          <a:p>
            <a:endParaRPr lang="en-US" dirty="0"/>
          </a:p>
        </p:txBody>
      </p:sp>
      <p:grpSp>
        <p:nvGrpSpPr>
          <p:cNvPr id="9" name="Group 8">
            <a:extLst>
              <a:ext uri="{FF2B5EF4-FFF2-40B4-BE49-F238E27FC236}">
                <a16:creationId xmlns:a16="http://schemas.microsoft.com/office/drawing/2014/main" id="{EF4021C1-9E52-75FC-7BED-1A0D6ED9F6A4}"/>
              </a:ext>
            </a:extLst>
          </p:cNvPr>
          <p:cNvGrpSpPr/>
          <p:nvPr/>
        </p:nvGrpSpPr>
        <p:grpSpPr>
          <a:xfrm>
            <a:off x="3975944" y="3302000"/>
            <a:ext cx="6318292" cy="3009900"/>
            <a:chOff x="3975944" y="3302000"/>
            <a:chExt cx="6318292" cy="3009900"/>
          </a:xfrm>
        </p:grpSpPr>
        <p:pic>
          <p:nvPicPr>
            <p:cNvPr id="7" name="Picture 6" descr="A person wearing a baseball uniform and glasses&#10;&#10;AI-generated content may be incorrect.">
              <a:extLst>
                <a:ext uri="{FF2B5EF4-FFF2-40B4-BE49-F238E27FC236}">
                  <a16:creationId xmlns:a16="http://schemas.microsoft.com/office/drawing/2014/main" id="{9B8BF87F-A6E4-A7FE-1ABE-20755BF31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911" y="3302000"/>
              <a:ext cx="2981325" cy="3009900"/>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FCDA9702-BC12-5FD2-01FB-FF4EE95AD02C}"/>
                </a:ext>
              </a:extLst>
            </p:cNvPr>
            <p:cNvSpPr/>
            <p:nvPr/>
          </p:nvSpPr>
          <p:spPr>
            <a:xfrm>
              <a:off x="3975944" y="3883231"/>
              <a:ext cx="3336967" cy="1223128"/>
            </a:xfrm>
            <a:prstGeom prst="wedgeRoundRectCallout">
              <a:avLst>
                <a:gd name="adj1" fmla="val 73830"/>
                <a:gd name="adj2" fmla="val 15726"/>
                <a:gd name="adj3" fmla="val 16667"/>
              </a:avLst>
            </a:prstGeom>
            <a:effectLst>
              <a:outerShdw blurRad="1270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“You can observe a lot just by watching.”</a:t>
              </a:r>
            </a:p>
          </p:txBody>
        </p:sp>
      </p:grpSp>
    </p:spTree>
    <p:extLst>
      <p:ext uri="{BB962C8B-B14F-4D97-AF65-F5344CB8AC3E}">
        <p14:creationId xmlns:p14="http://schemas.microsoft.com/office/powerpoint/2010/main" val="172109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C8EB-1509-40DF-FD10-7DD1A781FA52}"/>
              </a:ext>
            </a:extLst>
          </p:cNvPr>
          <p:cNvSpPr>
            <a:spLocks noGrp="1"/>
          </p:cNvSpPr>
          <p:nvPr>
            <p:ph type="title"/>
          </p:nvPr>
        </p:nvSpPr>
        <p:spPr/>
        <p:txBody>
          <a:bodyPr/>
          <a:lstStyle/>
          <a:p>
            <a:pPr algn="l"/>
            <a:r>
              <a:rPr lang="en-US" dirty="0"/>
              <a:t>Listen for what to avoid.</a:t>
            </a:r>
          </a:p>
        </p:txBody>
      </p:sp>
      <p:sp>
        <p:nvSpPr>
          <p:cNvPr id="3" name="Content Placeholder 2">
            <a:extLst>
              <a:ext uri="{FF2B5EF4-FFF2-40B4-BE49-F238E27FC236}">
                <a16:creationId xmlns:a16="http://schemas.microsoft.com/office/drawing/2014/main" id="{150C08AE-097B-8191-FA3E-B91E38FC853E}"/>
              </a:ext>
            </a:extLst>
          </p:cNvPr>
          <p:cNvSpPr>
            <a:spLocks noGrp="1"/>
          </p:cNvSpPr>
          <p:nvPr>
            <p:ph idx="1"/>
          </p:nvPr>
        </p:nvSpPr>
        <p:spPr>
          <a:xfrm>
            <a:off x="1426097" y="2010820"/>
            <a:ext cx="9339805" cy="4351338"/>
          </a:xfrm>
        </p:spPr>
        <p:txBody>
          <a:bodyPr/>
          <a:lstStyle/>
          <a:p>
            <a:pPr marL="0" indent="0" algn="ctr">
              <a:buNone/>
            </a:pPr>
            <a:r>
              <a:rPr lang="en-US" dirty="0"/>
              <a:t>1 Timothy 4:6-8 (NIV) If you point these things out to the brothers, you will be a good minister of Christ Jesus, brought up in the truths of the faith and of the good teaching that you have followed. 7  Have nothing to </a:t>
            </a:r>
          </a:p>
        </p:txBody>
      </p:sp>
    </p:spTree>
    <p:extLst>
      <p:ext uri="{BB962C8B-B14F-4D97-AF65-F5344CB8AC3E}">
        <p14:creationId xmlns:p14="http://schemas.microsoft.com/office/powerpoint/2010/main" val="270400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03C3E-8F74-20EC-A6F2-FB5AF1B37A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FE1A3-E905-1C8C-9720-424238677F2A}"/>
              </a:ext>
            </a:extLst>
          </p:cNvPr>
          <p:cNvSpPr>
            <a:spLocks noGrp="1"/>
          </p:cNvSpPr>
          <p:nvPr>
            <p:ph type="title"/>
          </p:nvPr>
        </p:nvSpPr>
        <p:spPr/>
        <p:txBody>
          <a:bodyPr/>
          <a:lstStyle/>
          <a:p>
            <a:pPr algn="l"/>
            <a:r>
              <a:rPr lang="en-US" dirty="0"/>
              <a:t>Listen for what to avoid.</a:t>
            </a:r>
          </a:p>
        </p:txBody>
      </p:sp>
      <p:sp>
        <p:nvSpPr>
          <p:cNvPr id="3" name="Content Placeholder 2">
            <a:extLst>
              <a:ext uri="{FF2B5EF4-FFF2-40B4-BE49-F238E27FC236}">
                <a16:creationId xmlns:a16="http://schemas.microsoft.com/office/drawing/2014/main" id="{D8D959FF-4D62-9E40-69AE-DC5E3F5DBC7C}"/>
              </a:ext>
            </a:extLst>
          </p:cNvPr>
          <p:cNvSpPr>
            <a:spLocks noGrp="1"/>
          </p:cNvSpPr>
          <p:nvPr>
            <p:ph idx="1"/>
          </p:nvPr>
        </p:nvSpPr>
        <p:spPr>
          <a:xfrm>
            <a:off x="1562582" y="2010820"/>
            <a:ext cx="8543563" cy="4351338"/>
          </a:xfrm>
        </p:spPr>
        <p:txBody>
          <a:bodyPr/>
          <a:lstStyle/>
          <a:p>
            <a:pPr marL="0" indent="0" algn="ctr">
              <a:buNone/>
            </a:pPr>
            <a:r>
              <a:rPr lang="en-US" dirty="0"/>
              <a:t>do with godless myths and old wives' tales; rather, train yourself to be godly. 8  For physical training is of some value, but godliness has value for all things, holding promise for both the present life and the life to come.</a:t>
            </a:r>
          </a:p>
        </p:txBody>
      </p:sp>
      <p:pic>
        <p:nvPicPr>
          <p:cNvPr id="5" name="Picture 4">
            <a:extLst>
              <a:ext uri="{FF2B5EF4-FFF2-40B4-BE49-F238E27FC236}">
                <a16:creationId xmlns:a16="http://schemas.microsoft.com/office/drawing/2014/main" id="{3FC9742F-FB49-3598-3252-F7F239E3FC1D}"/>
              </a:ext>
            </a:extLst>
          </p:cNvPr>
          <p:cNvPicPr>
            <a:picLocks noChangeAspect="1"/>
          </p:cNvPicPr>
          <p:nvPr/>
        </p:nvPicPr>
        <p:blipFill>
          <a:blip r:embed="rId2"/>
          <a:stretch>
            <a:fillRect/>
          </a:stretch>
        </p:blipFill>
        <p:spPr>
          <a:xfrm>
            <a:off x="5205524" y="5529580"/>
            <a:ext cx="1780952"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2477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9E4C-E99E-C1C0-208E-AC4F6F919139}"/>
              </a:ext>
            </a:extLst>
          </p:cNvPr>
          <p:cNvSpPr>
            <a:spLocks noGrp="1"/>
          </p:cNvSpPr>
          <p:nvPr>
            <p:ph type="title"/>
          </p:nvPr>
        </p:nvSpPr>
        <p:spPr/>
        <p:txBody>
          <a:bodyPr/>
          <a:lstStyle/>
          <a:p>
            <a:r>
              <a:rPr lang="en-US" dirty="0"/>
              <a:t>Godliness As a Priority</a:t>
            </a:r>
          </a:p>
        </p:txBody>
      </p:sp>
      <p:sp>
        <p:nvSpPr>
          <p:cNvPr id="3" name="Content Placeholder 2">
            <a:extLst>
              <a:ext uri="{FF2B5EF4-FFF2-40B4-BE49-F238E27FC236}">
                <a16:creationId xmlns:a16="http://schemas.microsoft.com/office/drawing/2014/main" id="{FABC20E2-BF1A-777A-F0E1-A6E8C80B385E}"/>
              </a:ext>
            </a:extLst>
          </p:cNvPr>
          <p:cNvSpPr>
            <a:spLocks noGrp="1"/>
          </p:cNvSpPr>
          <p:nvPr>
            <p:ph idx="1"/>
          </p:nvPr>
        </p:nvSpPr>
        <p:spPr/>
        <p:txBody>
          <a:bodyPr/>
          <a:lstStyle/>
          <a:p>
            <a:r>
              <a:rPr lang="en-US" dirty="0"/>
              <a:t>What condition did Paul cite that would make Timothy a good minister? </a:t>
            </a:r>
          </a:p>
          <a:p>
            <a:r>
              <a:rPr lang="en-US" dirty="0"/>
              <a:t>What was Timothy to avoid? </a:t>
            </a:r>
          </a:p>
          <a:p>
            <a:r>
              <a:rPr lang="en-US" dirty="0"/>
              <a:t>What are some “godless myths and old wives’ tales” in our modern culture that can distract believers from godliness today?</a:t>
            </a:r>
          </a:p>
          <a:p>
            <a:endParaRPr lang="en-US" dirty="0"/>
          </a:p>
        </p:txBody>
      </p:sp>
    </p:spTree>
    <p:extLst>
      <p:ext uri="{BB962C8B-B14F-4D97-AF65-F5344CB8AC3E}">
        <p14:creationId xmlns:p14="http://schemas.microsoft.com/office/powerpoint/2010/main" val="140787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1B93-139A-6D60-FA75-408F95E29DC2}"/>
              </a:ext>
            </a:extLst>
          </p:cNvPr>
          <p:cNvSpPr>
            <a:spLocks noGrp="1"/>
          </p:cNvSpPr>
          <p:nvPr>
            <p:ph type="title"/>
          </p:nvPr>
        </p:nvSpPr>
        <p:spPr/>
        <p:txBody>
          <a:bodyPr/>
          <a:lstStyle/>
          <a:p>
            <a:r>
              <a:rPr lang="en-US" dirty="0"/>
              <a:t>Godliness As a Priority</a:t>
            </a:r>
          </a:p>
        </p:txBody>
      </p:sp>
      <p:sp>
        <p:nvSpPr>
          <p:cNvPr id="3" name="Content Placeholder 2">
            <a:extLst>
              <a:ext uri="{FF2B5EF4-FFF2-40B4-BE49-F238E27FC236}">
                <a16:creationId xmlns:a16="http://schemas.microsoft.com/office/drawing/2014/main" id="{C994710F-18BE-66FF-D0C3-FCAD67B561A0}"/>
              </a:ext>
            </a:extLst>
          </p:cNvPr>
          <p:cNvSpPr>
            <a:spLocks noGrp="1"/>
          </p:cNvSpPr>
          <p:nvPr>
            <p:ph idx="1"/>
          </p:nvPr>
        </p:nvSpPr>
        <p:spPr/>
        <p:txBody>
          <a:bodyPr/>
          <a:lstStyle/>
          <a:p>
            <a:r>
              <a:rPr lang="en-US" dirty="0"/>
              <a:t>What effect might the irreverent and silly myths have on those who embraced them?</a:t>
            </a:r>
          </a:p>
          <a:p>
            <a:r>
              <a:rPr lang="en-US" dirty="0"/>
              <a:t>Paul says that physical exercise has some value.   What is his point about </a:t>
            </a:r>
            <a:r>
              <a:rPr lang="en-US" i="1" dirty="0"/>
              <a:t>spiritual</a:t>
            </a:r>
            <a:r>
              <a:rPr lang="en-US" dirty="0"/>
              <a:t> exercise?  Why is it of </a:t>
            </a:r>
            <a:r>
              <a:rPr lang="en-US" i="1" dirty="0"/>
              <a:t>more</a:t>
            </a:r>
            <a:r>
              <a:rPr lang="en-US" dirty="0"/>
              <a:t> value?</a:t>
            </a:r>
          </a:p>
        </p:txBody>
      </p:sp>
      <p:pic>
        <p:nvPicPr>
          <p:cNvPr id="1028" name="Picture 4" descr="Boy is jogging for exercise">
            <a:extLst>
              <a:ext uri="{FF2B5EF4-FFF2-40B4-BE49-F238E27FC236}">
                <a16:creationId xmlns:a16="http://schemas.microsoft.com/office/drawing/2014/main" id="{73919563-22DC-FB92-15B4-09D4EA5534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8288" y="4292044"/>
            <a:ext cx="1936830" cy="2110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3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1848-182A-6A32-A55A-2468A85DDD18}"/>
              </a:ext>
            </a:extLst>
          </p:cNvPr>
          <p:cNvSpPr>
            <a:spLocks noGrp="1"/>
          </p:cNvSpPr>
          <p:nvPr>
            <p:ph type="title"/>
          </p:nvPr>
        </p:nvSpPr>
        <p:spPr/>
        <p:txBody>
          <a:bodyPr/>
          <a:lstStyle/>
          <a:p>
            <a:r>
              <a:rPr lang="en-US" dirty="0"/>
              <a:t>Godliness As a Priority</a:t>
            </a:r>
          </a:p>
        </p:txBody>
      </p:sp>
      <p:sp>
        <p:nvSpPr>
          <p:cNvPr id="3" name="Content Placeholder 2">
            <a:extLst>
              <a:ext uri="{FF2B5EF4-FFF2-40B4-BE49-F238E27FC236}">
                <a16:creationId xmlns:a16="http://schemas.microsoft.com/office/drawing/2014/main" id="{4E674A14-75C5-5840-7E82-4E2F1E6262E6}"/>
              </a:ext>
            </a:extLst>
          </p:cNvPr>
          <p:cNvSpPr>
            <a:spLocks noGrp="1"/>
          </p:cNvSpPr>
          <p:nvPr>
            <p:ph idx="1"/>
          </p:nvPr>
        </p:nvSpPr>
        <p:spPr/>
        <p:txBody>
          <a:bodyPr/>
          <a:lstStyle/>
          <a:p>
            <a:r>
              <a:rPr lang="en-US" dirty="0"/>
              <a:t>In what positive action did Paul urge Timothy to engage? </a:t>
            </a:r>
          </a:p>
          <a:p>
            <a:r>
              <a:rPr lang="en-US" dirty="0"/>
              <a:t>So, what will be the benefits of spiritual training?</a:t>
            </a:r>
          </a:p>
          <a:p>
            <a:endParaRPr lang="en-US" dirty="0"/>
          </a:p>
        </p:txBody>
      </p:sp>
      <p:pic>
        <p:nvPicPr>
          <p:cNvPr id="3074" name="Picture 2" descr="Open Bible">
            <a:extLst>
              <a:ext uri="{FF2B5EF4-FFF2-40B4-BE49-F238E27FC236}">
                <a16:creationId xmlns:a16="http://schemas.microsoft.com/office/drawing/2014/main" id="{FB3AC641-5628-29F4-4598-620B5E62E7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2126" y="3913912"/>
            <a:ext cx="4500623" cy="2397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29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A5D5-988E-5175-DD66-215D355A0D39}"/>
              </a:ext>
            </a:extLst>
          </p:cNvPr>
          <p:cNvSpPr>
            <a:spLocks noGrp="1"/>
          </p:cNvSpPr>
          <p:nvPr>
            <p:ph type="title"/>
          </p:nvPr>
        </p:nvSpPr>
        <p:spPr/>
        <p:txBody>
          <a:bodyPr/>
          <a:lstStyle/>
          <a:p>
            <a:pPr algn="l"/>
            <a:r>
              <a:rPr lang="en-US" dirty="0"/>
              <a:t>Listen for what to teach.</a:t>
            </a:r>
          </a:p>
        </p:txBody>
      </p:sp>
      <p:sp>
        <p:nvSpPr>
          <p:cNvPr id="3" name="Content Placeholder 2">
            <a:extLst>
              <a:ext uri="{FF2B5EF4-FFF2-40B4-BE49-F238E27FC236}">
                <a16:creationId xmlns:a16="http://schemas.microsoft.com/office/drawing/2014/main" id="{62FBE060-41CD-04B0-EAF4-2D57A48747CA}"/>
              </a:ext>
            </a:extLst>
          </p:cNvPr>
          <p:cNvSpPr>
            <a:spLocks noGrp="1"/>
          </p:cNvSpPr>
          <p:nvPr>
            <p:ph idx="1"/>
          </p:nvPr>
        </p:nvSpPr>
        <p:spPr>
          <a:xfrm>
            <a:off x="1622867" y="1837199"/>
            <a:ext cx="8946266" cy="4351338"/>
          </a:xfrm>
        </p:spPr>
        <p:txBody>
          <a:bodyPr/>
          <a:lstStyle/>
          <a:p>
            <a:pPr marL="0" indent="0" algn="ctr">
              <a:buNone/>
            </a:pPr>
            <a:r>
              <a:rPr lang="en-US" dirty="0"/>
              <a:t>1 Timothy 4:9-11 (NIV)  This is a trustworthy saying that deserves full acceptance 10  (and for this we labor and strive), that we have put our hope in the living God, who is the Savior of all men, and especially of those who believe. 11  Command and teach these things.</a:t>
            </a:r>
          </a:p>
        </p:txBody>
      </p:sp>
      <p:pic>
        <p:nvPicPr>
          <p:cNvPr id="4" name="Picture 3">
            <a:extLst>
              <a:ext uri="{FF2B5EF4-FFF2-40B4-BE49-F238E27FC236}">
                <a16:creationId xmlns:a16="http://schemas.microsoft.com/office/drawing/2014/main" id="{EF447304-16D6-63D4-D872-595A215165DA}"/>
              </a:ext>
            </a:extLst>
          </p:cNvPr>
          <p:cNvPicPr>
            <a:picLocks noChangeAspect="1"/>
          </p:cNvPicPr>
          <p:nvPr/>
        </p:nvPicPr>
        <p:blipFill>
          <a:blip r:embed="rId2"/>
          <a:stretch>
            <a:fillRect/>
          </a:stretch>
        </p:blipFill>
        <p:spPr>
          <a:xfrm>
            <a:off x="5205524" y="5668476"/>
            <a:ext cx="1780952"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356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39</TotalTime>
  <Words>810</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Godliness</vt:lpstr>
      <vt:lpstr>Video Introduction</vt:lpstr>
      <vt:lpstr>What can you observe?</vt:lpstr>
      <vt:lpstr>Listen for what to avoid.</vt:lpstr>
      <vt:lpstr>Listen for what to avoid.</vt:lpstr>
      <vt:lpstr>Godliness As a Priority</vt:lpstr>
      <vt:lpstr>Godliness As a Priority</vt:lpstr>
      <vt:lpstr>Godliness As a Priority</vt:lpstr>
      <vt:lpstr>Listen for what to teach.</vt:lpstr>
      <vt:lpstr>Grounded in Christ-centered Hope</vt:lpstr>
      <vt:lpstr>Grounded in Christ-centered Hope</vt:lpstr>
      <vt:lpstr>Listen for why to persevere.</vt:lpstr>
      <vt:lpstr>Listen for why to persevere.</vt:lpstr>
      <vt:lpstr>Encourage Others to Seek Godliness</vt:lpstr>
      <vt:lpstr>Application</vt:lpstr>
      <vt:lpstr>Application</vt:lpstr>
      <vt:lpstr>Application</vt:lpstr>
      <vt:lpstr>Family Activities</vt:lpstr>
      <vt:lpstr>Godliness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2025-07-10T13:19:11Z</dcterms:created>
  <dcterms:modified xsi:type="dcterms:W3CDTF">2025-07-10T13:58:16Z</dcterms:modified>
</cp:coreProperties>
</file>