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77" d="100"/>
          <a:sy n="77" d="100"/>
        </p:scale>
        <p:origin x="120" y="2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7D3EC0C-D973-4240-BF21-13D918BC7DA9}" type="datetimeFigureOut">
              <a:rPr lang="en-US" smtClean="0"/>
              <a:t>10/25/2019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2703591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3EC0C-D973-4240-BF21-13D918BC7DA9}" type="datetimeFigureOut">
              <a:rPr lang="en-US" smtClean="0"/>
              <a:t>10/25/2019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2032573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3EC0C-D973-4240-BF21-13D918BC7DA9}" type="datetimeFigureOut">
              <a:rPr lang="en-US" smtClean="0"/>
              <a:t>10/25/2019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5120649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3EC0C-D973-4240-BF21-13D918BC7DA9}" type="datetimeFigureOut">
              <a:rPr lang="en-US" smtClean="0"/>
              <a:t>10/25/2019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5383220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7D3EC0C-D973-4240-BF21-13D918BC7DA9}" type="datetimeFigureOut">
              <a:rPr lang="en-US" smtClean="0"/>
              <a:t>10/25/2019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23207913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7D3EC0C-D973-4240-BF21-13D918BC7DA9}" type="datetimeFigureOut">
              <a:rPr lang="en-US" smtClean="0"/>
              <a:t>10/25/2019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231227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7D3EC0C-D973-4240-BF21-13D918BC7DA9}" type="datetimeFigureOut">
              <a:rPr lang="en-US" smtClean="0"/>
              <a:t>10/25/2019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5310004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7D3EC0C-D973-4240-BF21-13D918BC7DA9}" type="datetimeFigureOut">
              <a:rPr lang="en-US" smtClean="0"/>
              <a:t>10/25/2019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0815061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D3EC0C-D973-4240-BF21-13D918BC7DA9}" type="datetimeFigureOut">
              <a:rPr lang="en-US" smtClean="0"/>
              <a:t>10/25/2019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29729113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7D3EC0C-D973-4240-BF21-13D918BC7DA9}" type="datetimeFigureOut">
              <a:rPr lang="en-US" smtClean="0"/>
              <a:t>10/25/2019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41948287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7D3EC0C-D973-4240-BF21-13D918BC7DA9}" type="datetimeFigureOut">
              <a:rPr lang="en-US" smtClean="0"/>
              <a:t>10/25/2019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0218613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3000" r="-3000"/>
          </a:stretch>
        </a:blipFill>
        <a:effectLst/>
      </p:bgPr>
    </p:bg>
    <p:spTree>
      <p:nvGrpSpPr>
        <p:cNvPr id="1" name=""/>
        <p:cNvGrpSpPr/>
        <p:nvPr/>
      </p:nvGrpSpPr>
      <p:grpSpPr>
        <a:xfrm>
          <a:off x="0" y="0"/>
          <a:ext cx="0" cy="0"/>
          <a:chOff x="0" y="0"/>
          <a:chExt cx="0" cy="0"/>
        </a:xfrm>
      </p:grpSpPr>
      <p:sp>
        <p:nvSpPr>
          <p:cNvPr id="7" name="Folded Corner 6"/>
          <p:cNvSpPr/>
          <p:nvPr userDrawn="1"/>
        </p:nvSpPr>
        <p:spPr>
          <a:xfrm>
            <a:off x="656216" y="249382"/>
            <a:ext cx="11015831" cy="6377329"/>
          </a:xfrm>
          <a:prstGeom prst="foldedCorner">
            <a:avLst/>
          </a:prstGeom>
          <a:gradFill>
            <a:gsLst>
              <a:gs pos="0">
                <a:schemeClr val="accent1">
                  <a:lumMod val="5000"/>
                  <a:lumOff val="95000"/>
                  <a:alpha val="87000"/>
                </a:schemeClr>
              </a:gs>
              <a:gs pos="64000">
                <a:schemeClr val="accent1">
                  <a:lumMod val="45000"/>
                  <a:lumOff val="55000"/>
                  <a:alpha val="87000"/>
                </a:schemeClr>
              </a:gs>
              <a:gs pos="83000">
                <a:schemeClr val="accent1">
                  <a:lumMod val="45000"/>
                  <a:lumOff val="55000"/>
                  <a:alpha val="87000"/>
                </a:schemeClr>
              </a:gs>
              <a:gs pos="100000">
                <a:schemeClr val="accent1">
                  <a:lumMod val="30000"/>
                  <a:lumOff val="70000"/>
                  <a:alpha val="87000"/>
                </a:schemeClr>
              </a:gs>
            </a:gsLst>
            <a:lin ang="3600000" scaled="0"/>
          </a:gradFill>
          <a:ln>
            <a:noFill/>
          </a:ln>
          <a:effectLst>
            <a:outerShdw blurRad="165100" dist="165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D3EC0C-D973-4240-BF21-13D918BC7DA9}" type="datetimeFigureOut">
              <a:rPr lang="en-US" smtClean="0"/>
              <a:t>10/25/2019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329984-D937-41E6-9E9F-EFD2EFD29535}" type="slidenum">
              <a:rPr lang="en-US" smtClean="0"/>
              <a:t>‹#›</a:t>
            </a:fld>
            <a:endParaRPr lang="en-US"/>
          </a:p>
        </p:txBody>
      </p:sp>
    </p:spTree>
    <p:extLst>
      <p:ext uri="{BB962C8B-B14F-4D97-AF65-F5344CB8AC3E}">
        <p14:creationId xmlns:p14="http://schemas.microsoft.com/office/powerpoint/2010/main" val="21628799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6.xml"/><Relationship Id="rId6" Type="http://schemas.openxmlformats.org/officeDocument/2006/relationships/image" Target="../media/image10.png"/><Relationship Id="rId5" Type="http://schemas.microsoft.com/office/2007/relationships/hdphoto" Target="../media/hdphoto1.wdp"/><Relationship Id="rId4" Type="http://schemas.openxmlformats.org/officeDocument/2006/relationships/image" Target="../media/image9.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tinyurl.com/y5qbnz2x" TargetMode="Externa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God’s Will and </a:t>
            </a:r>
            <a:br>
              <a:rPr lang="en-US" dirty="0"/>
            </a:br>
            <a:r>
              <a:rPr lang="en-US" dirty="0"/>
              <a:t>My Circumstances</a:t>
            </a:r>
          </a:p>
        </p:txBody>
      </p:sp>
      <p:sp>
        <p:nvSpPr>
          <p:cNvPr id="3" name="Subtitle 2"/>
          <p:cNvSpPr>
            <a:spLocks noGrp="1"/>
          </p:cNvSpPr>
          <p:nvPr>
            <p:ph type="subTitle" idx="1"/>
          </p:nvPr>
        </p:nvSpPr>
        <p:spPr>
          <a:xfrm>
            <a:off x="1524000" y="3823854"/>
            <a:ext cx="9144000" cy="1433945"/>
          </a:xfrm>
        </p:spPr>
        <p:txBody>
          <a:bodyPr/>
          <a:lstStyle/>
          <a:p>
            <a:r>
              <a:rPr lang="en-US" dirty="0"/>
              <a:t>November 10</a:t>
            </a:r>
          </a:p>
        </p:txBody>
      </p:sp>
    </p:spTree>
    <p:extLst>
      <p:ext uri="{BB962C8B-B14F-4D97-AF65-F5344CB8AC3E}">
        <p14:creationId xmlns:p14="http://schemas.microsoft.com/office/powerpoint/2010/main" val="27528424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D4C7BB-7941-4FE5-8422-D62F4341835A}"/>
              </a:ext>
            </a:extLst>
          </p:cNvPr>
          <p:cNvSpPr>
            <a:spLocks noGrp="1"/>
          </p:cNvSpPr>
          <p:nvPr>
            <p:ph type="title"/>
          </p:nvPr>
        </p:nvSpPr>
        <p:spPr/>
        <p:txBody>
          <a:bodyPr/>
          <a:lstStyle/>
          <a:p>
            <a:r>
              <a:rPr lang="en-US" dirty="0"/>
              <a:t>God Uses Our Circumstances</a:t>
            </a:r>
          </a:p>
        </p:txBody>
      </p:sp>
      <p:sp>
        <p:nvSpPr>
          <p:cNvPr id="3" name="Content Placeholder 2">
            <a:extLst>
              <a:ext uri="{FF2B5EF4-FFF2-40B4-BE49-F238E27FC236}">
                <a16:creationId xmlns:a16="http://schemas.microsoft.com/office/drawing/2014/main" id="{9312E18F-79AE-42F9-8B7D-362501E4F84B}"/>
              </a:ext>
            </a:extLst>
          </p:cNvPr>
          <p:cNvSpPr>
            <a:spLocks noGrp="1"/>
          </p:cNvSpPr>
          <p:nvPr>
            <p:ph idx="1"/>
          </p:nvPr>
        </p:nvSpPr>
        <p:spPr/>
        <p:txBody>
          <a:bodyPr/>
          <a:lstStyle/>
          <a:p>
            <a:r>
              <a:rPr lang="en-US" dirty="0"/>
              <a:t>What does it mean to be “conformed to the image of his Son”?</a:t>
            </a:r>
          </a:p>
          <a:p>
            <a:r>
              <a:rPr lang="en-US" dirty="0"/>
              <a:t>Consider how verse 28,  </a:t>
            </a:r>
            <a:r>
              <a:rPr lang="en-US" i="1" dirty="0"/>
              <a:t>in all things God works for the good of those who love him</a:t>
            </a:r>
            <a:r>
              <a:rPr lang="en-US" dirty="0"/>
              <a:t>, might fit in with the Holy Spirit interceding for us?</a:t>
            </a:r>
          </a:p>
          <a:p>
            <a:r>
              <a:rPr lang="en-US" dirty="0"/>
              <a:t>What role does “circumstance” or “coincidence” play in determining God’s will?</a:t>
            </a:r>
          </a:p>
          <a:p>
            <a:endParaRPr lang="en-US" dirty="0"/>
          </a:p>
        </p:txBody>
      </p:sp>
    </p:spTree>
    <p:extLst>
      <p:ext uri="{BB962C8B-B14F-4D97-AF65-F5344CB8AC3E}">
        <p14:creationId xmlns:p14="http://schemas.microsoft.com/office/powerpoint/2010/main" val="1982243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777777"/>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777777"/>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7B9C16-6F61-485E-9895-16FEDAD07B3C}"/>
              </a:ext>
            </a:extLst>
          </p:cNvPr>
          <p:cNvSpPr>
            <a:spLocks noGrp="1"/>
          </p:cNvSpPr>
          <p:nvPr>
            <p:ph type="title"/>
          </p:nvPr>
        </p:nvSpPr>
        <p:spPr/>
        <p:txBody>
          <a:bodyPr/>
          <a:lstStyle/>
          <a:p>
            <a:r>
              <a:rPr lang="en-US" dirty="0"/>
              <a:t>God Uses Our Circumstances</a:t>
            </a:r>
          </a:p>
        </p:txBody>
      </p:sp>
      <p:sp>
        <p:nvSpPr>
          <p:cNvPr id="3" name="Content Placeholder 2">
            <a:extLst>
              <a:ext uri="{FF2B5EF4-FFF2-40B4-BE49-F238E27FC236}">
                <a16:creationId xmlns:a16="http://schemas.microsoft.com/office/drawing/2014/main" id="{28119E82-D81D-497C-87FF-59C53EFB1B83}"/>
              </a:ext>
            </a:extLst>
          </p:cNvPr>
          <p:cNvSpPr>
            <a:spLocks noGrp="1"/>
          </p:cNvSpPr>
          <p:nvPr>
            <p:ph idx="1"/>
          </p:nvPr>
        </p:nvSpPr>
        <p:spPr/>
        <p:txBody>
          <a:bodyPr/>
          <a:lstStyle/>
          <a:p>
            <a:r>
              <a:rPr lang="en-US" dirty="0"/>
              <a:t>How might you explain to a child or grandchild that can God produce good results out of bad situations?</a:t>
            </a:r>
          </a:p>
          <a:p>
            <a:endParaRPr lang="en-US" dirty="0"/>
          </a:p>
        </p:txBody>
      </p:sp>
      <p:pic>
        <p:nvPicPr>
          <p:cNvPr id="6" name="Picture 5" descr="A sign on a pole&#10;&#10;Description automatically generated">
            <a:extLst>
              <a:ext uri="{FF2B5EF4-FFF2-40B4-BE49-F238E27FC236}">
                <a16:creationId xmlns:a16="http://schemas.microsoft.com/office/drawing/2014/main" id="{0B98C445-ABC3-4817-AAE0-66738024E7A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395426">
            <a:off x="7211603" y="3736335"/>
            <a:ext cx="2686723" cy="1788350"/>
          </a:xfrm>
          <a:prstGeom prst="rect">
            <a:avLst/>
          </a:prstGeom>
          <a:ln>
            <a:noFill/>
          </a:ln>
          <a:effectLst>
            <a:outerShdw blurRad="292100" dist="139700" dir="2700000" algn="tl" rotWithShape="0">
              <a:srgbClr val="333333">
                <a:alpha val="65000"/>
              </a:srgbClr>
            </a:outerShdw>
          </a:effectLst>
        </p:spPr>
      </p:pic>
      <p:pic>
        <p:nvPicPr>
          <p:cNvPr id="7" name="Picture 6">
            <a:extLst>
              <a:ext uri="{FF2B5EF4-FFF2-40B4-BE49-F238E27FC236}">
                <a16:creationId xmlns:a16="http://schemas.microsoft.com/office/drawing/2014/main" id="{E0092604-B46F-4222-824C-658AC8930895}"/>
              </a:ext>
            </a:extLst>
          </p:cNvPr>
          <p:cNvPicPr>
            <a:picLocks noChangeAspect="1"/>
          </p:cNvPicPr>
          <p:nvPr/>
        </p:nvPicPr>
        <p:blipFill>
          <a:blip r:embed="rId3"/>
          <a:stretch>
            <a:fillRect/>
          </a:stretch>
        </p:blipFill>
        <p:spPr>
          <a:xfrm rot="21338020">
            <a:off x="3019787" y="3550353"/>
            <a:ext cx="2380952" cy="223809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2767011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ACB6CC-794F-40B1-9646-A3F430A5788C}"/>
              </a:ext>
            </a:extLst>
          </p:cNvPr>
          <p:cNvSpPr>
            <a:spLocks noGrp="1"/>
          </p:cNvSpPr>
          <p:nvPr>
            <p:ph type="title"/>
          </p:nvPr>
        </p:nvSpPr>
        <p:spPr/>
        <p:txBody>
          <a:bodyPr/>
          <a:lstStyle/>
          <a:p>
            <a:pPr algn="l"/>
            <a:r>
              <a:rPr lang="en-US" dirty="0"/>
              <a:t>Listen for who is “in your corner”. </a:t>
            </a:r>
          </a:p>
        </p:txBody>
      </p:sp>
      <p:sp>
        <p:nvSpPr>
          <p:cNvPr id="3" name="Content Placeholder 2">
            <a:extLst>
              <a:ext uri="{FF2B5EF4-FFF2-40B4-BE49-F238E27FC236}">
                <a16:creationId xmlns:a16="http://schemas.microsoft.com/office/drawing/2014/main" id="{E34E4BB7-756F-4678-936B-7FC3757E458F}"/>
              </a:ext>
            </a:extLst>
          </p:cNvPr>
          <p:cNvSpPr>
            <a:spLocks noGrp="1"/>
          </p:cNvSpPr>
          <p:nvPr>
            <p:ph idx="1"/>
          </p:nvPr>
        </p:nvSpPr>
        <p:spPr>
          <a:xfrm>
            <a:off x="1578279" y="1838151"/>
            <a:ext cx="9186797" cy="4351338"/>
          </a:xfrm>
        </p:spPr>
        <p:txBody>
          <a:bodyPr/>
          <a:lstStyle/>
          <a:p>
            <a:pPr marL="0" indent="0" algn="ctr">
              <a:buNone/>
            </a:pPr>
            <a:r>
              <a:rPr lang="en-US" dirty="0"/>
              <a:t>Romans 8:31-32 (NIV)  What, then, shall we say in response to this? If God is for us, who can be against us? 32  He who did not spare his own Son, but gave him up for us all--how will he not also, along with him, graciously give us all things?</a:t>
            </a:r>
          </a:p>
          <a:p>
            <a:pPr marL="0" indent="0" algn="ctr">
              <a:buNone/>
            </a:pPr>
            <a:endParaRPr lang="en-US" dirty="0"/>
          </a:p>
        </p:txBody>
      </p:sp>
      <p:pic>
        <p:nvPicPr>
          <p:cNvPr id="4" name="Picture 3">
            <a:extLst>
              <a:ext uri="{FF2B5EF4-FFF2-40B4-BE49-F238E27FC236}">
                <a16:creationId xmlns:a16="http://schemas.microsoft.com/office/drawing/2014/main" id="{A8483E12-E72A-408E-8482-AE1457DD923A}"/>
              </a:ext>
            </a:extLst>
          </p:cNvPr>
          <p:cNvPicPr>
            <a:picLocks noChangeAspect="1"/>
          </p:cNvPicPr>
          <p:nvPr/>
        </p:nvPicPr>
        <p:blipFill>
          <a:blip r:embed="rId2"/>
          <a:stretch>
            <a:fillRect/>
          </a:stretch>
        </p:blipFill>
        <p:spPr>
          <a:xfrm>
            <a:off x="5037924" y="5190099"/>
            <a:ext cx="1790476" cy="28571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079821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33BABE-EFB4-4A1C-8A6B-E75397B76D0A}"/>
              </a:ext>
            </a:extLst>
          </p:cNvPr>
          <p:cNvSpPr>
            <a:spLocks noGrp="1"/>
          </p:cNvSpPr>
          <p:nvPr>
            <p:ph type="title"/>
          </p:nvPr>
        </p:nvSpPr>
        <p:spPr/>
        <p:txBody>
          <a:bodyPr/>
          <a:lstStyle/>
          <a:p>
            <a:r>
              <a:rPr lang="en-US" dirty="0"/>
              <a:t>Trust God to Work for Your Benefit.</a:t>
            </a:r>
          </a:p>
        </p:txBody>
      </p:sp>
      <p:sp>
        <p:nvSpPr>
          <p:cNvPr id="3" name="Content Placeholder 2">
            <a:extLst>
              <a:ext uri="{FF2B5EF4-FFF2-40B4-BE49-F238E27FC236}">
                <a16:creationId xmlns:a16="http://schemas.microsoft.com/office/drawing/2014/main" id="{04A3547C-0942-4447-9EAA-0F2BD8A4474F}"/>
              </a:ext>
            </a:extLst>
          </p:cNvPr>
          <p:cNvSpPr>
            <a:spLocks noGrp="1"/>
          </p:cNvSpPr>
          <p:nvPr>
            <p:ph idx="1"/>
          </p:nvPr>
        </p:nvSpPr>
        <p:spPr/>
        <p:txBody>
          <a:bodyPr/>
          <a:lstStyle/>
          <a:p>
            <a:r>
              <a:rPr lang="en-US" dirty="0"/>
              <a:t>According to this passage, what made Paul confident that God takes care of His people?  </a:t>
            </a:r>
          </a:p>
          <a:p>
            <a:r>
              <a:rPr lang="en-US" dirty="0"/>
              <a:t>At what cost have we been declared righteous?</a:t>
            </a:r>
          </a:p>
          <a:p>
            <a:r>
              <a:rPr lang="en-US" dirty="0"/>
              <a:t>Who might Paul mean when he mentions those who might be “against us”?</a:t>
            </a:r>
          </a:p>
          <a:p>
            <a:endParaRPr lang="en-US" dirty="0"/>
          </a:p>
        </p:txBody>
      </p:sp>
    </p:spTree>
    <p:extLst>
      <p:ext uri="{BB962C8B-B14F-4D97-AF65-F5344CB8AC3E}">
        <p14:creationId xmlns:p14="http://schemas.microsoft.com/office/powerpoint/2010/main" val="4287352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777777"/>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777777"/>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AE30EC-0CA5-4F18-9FEA-679E9660970B}"/>
              </a:ext>
            </a:extLst>
          </p:cNvPr>
          <p:cNvSpPr>
            <a:spLocks noGrp="1"/>
          </p:cNvSpPr>
          <p:nvPr>
            <p:ph type="title"/>
          </p:nvPr>
        </p:nvSpPr>
        <p:spPr/>
        <p:txBody>
          <a:bodyPr/>
          <a:lstStyle/>
          <a:p>
            <a:r>
              <a:rPr lang="en-US" dirty="0"/>
              <a:t>Trust God to Work for Your Benefit.</a:t>
            </a:r>
          </a:p>
        </p:txBody>
      </p:sp>
      <p:sp>
        <p:nvSpPr>
          <p:cNvPr id="3" name="Content Placeholder 2">
            <a:extLst>
              <a:ext uri="{FF2B5EF4-FFF2-40B4-BE49-F238E27FC236}">
                <a16:creationId xmlns:a16="http://schemas.microsoft.com/office/drawing/2014/main" id="{3E8BF226-D6BC-4C5A-BBF2-BB2C63BA54D9}"/>
              </a:ext>
            </a:extLst>
          </p:cNvPr>
          <p:cNvSpPr>
            <a:spLocks noGrp="1"/>
          </p:cNvSpPr>
          <p:nvPr>
            <p:ph idx="1"/>
          </p:nvPr>
        </p:nvSpPr>
        <p:spPr/>
        <p:txBody>
          <a:bodyPr/>
          <a:lstStyle/>
          <a:p>
            <a:r>
              <a:rPr lang="en-US" dirty="0"/>
              <a:t>How would you interpret the “all things” that Paul says God graciously gives us?</a:t>
            </a:r>
          </a:p>
          <a:p>
            <a:r>
              <a:rPr lang="en-US" dirty="0"/>
              <a:t>When has it been obvious that </a:t>
            </a:r>
            <a:r>
              <a:rPr lang="en-US" i="1" dirty="0"/>
              <a:t>God is for you</a:t>
            </a:r>
            <a:r>
              <a:rPr lang="en-US" dirty="0"/>
              <a:t>?</a:t>
            </a:r>
          </a:p>
          <a:p>
            <a:endParaRPr lang="en-US" dirty="0"/>
          </a:p>
        </p:txBody>
      </p:sp>
    </p:spTree>
    <p:extLst>
      <p:ext uri="{BB962C8B-B14F-4D97-AF65-F5344CB8AC3E}">
        <p14:creationId xmlns:p14="http://schemas.microsoft.com/office/powerpoint/2010/main" val="2731968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777777"/>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BCB910-8EF3-414D-80AA-CBC9A2B49FB4}"/>
              </a:ext>
            </a:extLst>
          </p:cNvPr>
          <p:cNvSpPr>
            <a:spLocks noGrp="1"/>
          </p:cNvSpPr>
          <p:nvPr>
            <p:ph type="title"/>
          </p:nvPr>
        </p:nvSpPr>
        <p:spPr/>
        <p:txBody>
          <a:bodyPr/>
          <a:lstStyle/>
          <a:p>
            <a:r>
              <a:rPr lang="en-US" dirty="0"/>
              <a:t>Application</a:t>
            </a:r>
          </a:p>
        </p:txBody>
      </p:sp>
      <p:sp>
        <p:nvSpPr>
          <p:cNvPr id="3" name="Content Placeholder 2">
            <a:extLst>
              <a:ext uri="{FF2B5EF4-FFF2-40B4-BE49-F238E27FC236}">
                <a16:creationId xmlns:a16="http://schemas.microsoft.com/office/drawing/2014/main" id="{823CD956-1B21-4CE0-BFD3-12A6322EA851}"/>
              </a:ext>
            </a:extLst>
          </p:cNvPr>
          <p:cNvSpPr>
            <a:spLocks noGrp="1"/>
          </p:cNvSpPr>
          <p:nvPr>
            <p:ph idx="1"/>
          </p:nvPr>
        </p:nvSpPr>
        <p:spPr/>
        <p:txBody>
          <a:bodyPr/>
          <a:lstStyle/>
          <a:p>
            <a:r>
              <a:rPr lang="en-US" dirty="0"/>
              <a:t>Thank. </a:t>
            </a:r>
          </a:p>
          <a:p>
            <a:pPr lvl="1"/>
            <a:r>
              <a:rPr lang="en-US" dirty="0"/>
              <a:t>If you’re going through a difficult situation, thank God for walking with you. </a:t>
            </a:r>
          </a:p>
          <a:p>
            <a:pPr lvl="1"/>
            <a:r>
              <a:rPr lang="en-US" dirty="0"/>
              <a:t>Thank Him for His unfailing love. </a:t>
            </a:r>
          </a:p>
          <a:p>
            <a:pPr lvl="1"/>
            <a:r>
              <a:rPr lang="en-US" dirty="0"/>
              <a:t>Ask God to show you what He wants to do in your life through these circumstances</a:t>
            </a:r>
          </a:p>
          <a:p>
            <a:endParaRPr lang="en-US" dirty="0"/>
          </a:p>
        </p:txBody>
      </p:sp>
    </p:spTree>
    <p:extLst>
      <p:ext uri="{BB962C8B-B14F-4D97-AF65-F5344CB8AC3E}">
        <p14:creationId xmlns:p14="http://schemas.microsoft.com/office/powerpoint/2010/main" val="30897027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BCB910-8EF3-414D-80AA-CBC9A2B49FB4}"/>
              </a:ext>
            </a:extLst>
          </p:cNvPr>
          <p:cNvSpPr>
            <a:spLocks noGrp="1"/>
          </p:cNvSpPr>
          <p:nvPr>
            <p:ph type="title"/>
          </p:nvPr>
        </p:nvSpPr>
        <p:spPr/>
        <p:txBody>
          <a:bodyPr/>
          <a:lstStyle/>
          <a:p>
            <a:r>
              <a:rPr lang="en-US"/>
              <a:t>Application</a:t>
            </a:r>
          </a:p>
        </p:txBody>
      </p:sp>
      <p:sp>
        <p:nvSpPr>
          <p:cNvPr id="3" name="Content Placeholder 2">
            <a:extLst>
              <a:ext uri="{FF2B5EF4-FFF2-40B4-BE49-F238E27FC236}">
                <a16:creationId xmlns:a16="http://schemas.microsoft.com/office/drawing/2014/main" id="{823CD956-1B21-4CE0-BFD3-12A6322EA851}"/>
              </a:ext>
            </a:extLst>
          </p:cNvPr>
          <p:cNvSpPr>
            <a:spLocks noGrp="1"/>
          </p:cNvSpPr>
          <p:nvPr>
            <p:ph idx="1"/>
          </p:nvPr>
        </p:nvSpPr>
        <p:spPr/>
        <p:txBody>
          <a:bodyPr/>
          <a:lstStyle/>
          <a:p>
            <a:r>
              <a:rPr lang="en-US" dirty="0"/>
              <a:t>Review. </a:t>
            </a:r>
          </a:p>
          <a:p>
            <a:pPr lvl="1"/>
            <a:r>
              <a:rPr lang="en-US" dirty="0"/>
              <a:t>Make a list of key events or moments in your life. </a:t>
            </a:r>
          </a:p>
          <a:p>
            <a:pPr lvl="1"/>
            <a:r>
              <a:rPr lang="en-US" dirty="0"/>
              <a:t>Review the circumstances that led to those events and see how God was at work. </a:t>
            </a:r>
          </a:p>
          <a:p>
            <a:pPr lvl="1"/>
            <a:r>
              <a:rPr lang="en-US" dirty="0"/>
              <a:t>Consider how God used those moments to bring you closer to Him.</a:t>
            </a:r>
          </a:p>
          <a:p>
            <a:endParaRPr lang="en-US" dirty="0"/>
          </a:p>
        </p:txBody>
      </p:sp>
    </p:spTree>
    <p:extLst>
      <p:ext uri="{BB962C8B-B14F-4D97-AF65-F5344CB8AC3E}">
        <p14:creationId xmlns:p14="http://schemas.microsoft.com/office/powerpoint/2010/main" val="34239106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BCB910-8EF3-414D-80AA-CBC9A2B49FB4}"/>
              </a:ext>
            </a:extLst>
          </p:cNvPr>
          <p:cNvSpPr>
            <a:spLocks noGrp="1"/>
          </p:cNvSpPr>
          <p:nvPr>
            <p:ph type="title"/>
          </p:nvPr>
        </p:nvSpPr>
        <p:spPr/>
        <p:txBody>
          <a:bodyPr/>
          <a:lstStyle/>
          <a:p>
            <a:r>
              <a:rPr lang="en-US"/>
              <a:t>Application</a:t>
            </a:r>
          </a:p>
        </p:txBody>
      </p:sp>
      <p:sp>
        <p:nvSpPr>
          <p:cNvPr id="3" name="Content Placeholder 2">
            <a:extLst>
              <a:ext uri="{FF2B5EF4-FFF2-40B4-BE49-F238E27FC236}">
                <a16:creationId xmlns:a16="http://schemas.microsoft.com/office/drawing/2014/main" id="{823CD956-1B21-4CE0-BFD3-12A6322EA851}"/>
              </a:ext>
            </a:extLst>
          </p:cNvPr>
          <p:cNvSpPr>
            <a:spLocks noGrp="1"/>
          </p:cNvSpPr>
          <p:nvPr>
            <p:ph idx="1"/>
          </p:nvPr>
        </p:nvSpPr>
        <p:spPr/>
        <p:txBody>
          <a:bodyPr/>
          <a:lstStyle/>
          <a:p>
            <a:r>
              <a:rPr lang="en-US" dirty="0"/>
              <a:t>Review. </a:t>
            </a:r>
          </a:p>
          <a:p>
            <a:pPr lvl="1"/>
            <a:r>
              <a:rPr lang="en-US" dirty="0"/>
              <a:t>Make a list of key events or moments in your life. </a:t>
            </a:r>
          </a:p>
          <a:p>
            <a:pPr lvl="1"/>
            <a:r>
              <a:rPr lang="en-US" dirty="0"/>
              <a:t>Review the circumstances that led to those events and see how God was at work. </a:t>
            </a:r>
          </a:p>
          <a:p>
            <a:pPr lvl="1"/>
            <a:r>
              <a:rPr lang="en-US" dirty="0"/>
              <a:t>Consider how God used those moments to bring you closer to Him.</a:t>
            </a:r>
          </a:p>
          <a:p>
            <a:endParaRPr lang="en-US" dirty="0"/>
          </a:p>
        </p:txBody>
      </p:sp>
    </p:spTree>
    <p:extLst>
      <p:ext uri="{BB962C8B-B14F-4D97-AF65-F5344CB8AC3E}">
        <p14:creationId xmlns:p14="http://schemas.microsoft.com/office/powerpoint/2010/main" val="8481177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69AF412-4138-4ACE-A194-BD868E84A2B3}"/>
              </a:ext>
            </a:extLst>
          </p:cNvPr>
          <p:cNvPicPr>
            <a:picLocks noChangeAspect="1"/>
          </p:cNvPicPr>
          <p:nvPr/>
        </p:nvPicPr>
        <p:blipFill>
          <a:blip r:embed="rId2"/>
          <a:stretch>
            <a:fillRect/>
          </a:stretch>
        </p:blipFill>
        <p:spPr>
          <a:xfrm rot="20464958">
            <a:off x="1658898" y="2710053"/>
            <a:ext cx="3007833" cy="1598901"/>
          </a:xfrm>
          <a:prstGeom prst="rect">
            <a:avLst/>
          </a:prstGeom>
        </p:spPr>
      </p:pic>
      <p:sp>
        <p:nvSpPr>
          <p:cNvPr id="4" name="Title 3">
            <a:extLst>
              <a:ext uri="{FF2B5EF4-FFF2-40B4-BE49-F238E27FC236}">
                <a16:creationId xmlns:a16="http://schemas.microsoft.com/office/drawing/2014/main" id="{7A7DBE30-4C47-47ED-9077-FB77401250C9}"/>
              </a:ext>
            </a:extLst>
          </p:cNvPr>
          <p:cNvSpPr>
            <a:spLocks noGrp="1"/>
          </p:cNvSpPr>
          <p:nvPr>
            <p:ph type="title"/>
          </p:nvPr>
        </p:nvSpPr>
        <p:spPr/>
        <p:txBody>
          <a:bodyPr/>
          <a:lstStyle/>
          <a:p>
            <a:r>
              <a:rPr lang="en-US" dirty="0"/>
              <a:t>Family Activities</a:t>
            </a:r>
          </a:p>
        </p:txBody>
      </p:sp>
      <p:pic>
        <p:nvPicPr>
          <p:cNvPr id="2050" name="Picture 2">
            <a:extLst>
              <a:ext uri="{FF2B5EF4-FFF2-40B4-BE49-F238E27FC236}">
                <a16:creationId xmlns:a16="http://schemas.microsoft.com/office/drawing/2014/main" id="{1D35F475-98B4-4977-8C6B-22EA3F89C30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80065" y="2169417"/>
            <a:ext cx="2619375" cy="261937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mage result for secret code clipart">
            <a:extLst>
              <a:ext uri="{FF2B5EF4-FFF2-40B4-BE49-F238E27FC236}">
                <a16:creationId xmlns:a16="http://schemas.microsoft.com/office/drawing/2014/main" id="{857691E0-8B02-4908-87BF-D13D58FBC388}"/>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3721" b="96279" l="3419" r="98718">
                        <a14:foregroundMark x1="5556" y1="22326" x2="5556" y2="22326"/>
                        <a14:foregroundMark x1="43590" y1="49302" x2="43590" y2="49302"/>
                        <a14:foregroundMark x1="52564" y1="47442" x2="52564" y2="47442"/>
                        <a14:foregroundMark x1="49145" y1="8837" x2="49145" y2="8837"/>
                        <a14:foregroundMark x1="9829" y1="6977" x2="9829" y2="6977"/>
                        <a14:foregroundMark x1="3419" y1="13488" x2="3419" y2="13488"/>
                        <a14:foregroundMark x1="25641" y1="88837" x2="25641" y2="88837"/>
                        <a14:foregroundMark x1="74359" y1="91163" x2="74359" y2="91163"/>
                        <a14:foregroundMark x1="92735" y1="46047" x2="92735" y2="46047"/>
                        <a14:foregroundMark x1="53846" y1="8372" x2="53846" y2="8372"/>
                        <a14:foregroundMark x1="41026" y1="8837" x2="41026" y2="8837"/>
                        <a14:foregroundMark x1="55128" y1="6047" x2="55128" y2="6047"/>
                        <a14:foregroundMark x1="48718" y1="5116" x2="48718" y2="5116"/>
                        <a14:foregroundMark x1="44444" y1="6047" x2="44444" y2="6047"/>
                        <a14:foregroundMark x1="41453" y1="8372" x2="41453" y2="8372"/>
                        <a14:foregroundMark x1="60256" y1="19535" x2="60256" y2="19535"/>
                        <a14:foregroundMark x1="23504" y1="59535" x2="23504" y2="59535"/>
                        <a14:foregroundMark x1="65812" y1="64651" x2="65812" y2="64651"/>
                        <a14:foregroundMark x1="78632" y1="73023" x2="78632" y2="73023"/>
                        <a14:foregroundMark x1="78632" y1="71628" x2="76496" y2="71628"/>
                        <a14:foregroundMark x1="34188" y1="69767" x2="34188" y2="69767"/>
                        <a14:foregroundMark x1="34188" y1="69767" x2="34188" y2="69767"/>
                        <a14:foregroundMark x1="36325" y1="62326" x2="36325" y2="62326"/>
                        <a14:foregroundMark x1="38889" y1="61395" x2="38889" y2="61395"/>
                        <a14:foregroundMark x1="46581" y1="60930" x2="49145" y2="60930"/>
                        <a14:foregroundMark x1="54701" y1="61395" x2="58974" y2="61395"/>
                        <a14:foregroundMark x1="62393" y1="60465" x2="62393" y2="60465"/>
                        <a14:foregroundMark x1="69231" y1="69302" x2="71795" y2="72093"/>
                        <a14:foregroundMark x1="71795" y1="74419" x2="71795" y2="74419"/>
                        <a14:foregroundMark x1="94017" y1="52558" x2="94017" y2="52558"/>
                        <a14:foregroundMark x1="94017" y1="52558" x2="94017" y2="52558"/>
                        <a14:foregroundMark x1="92308" y1="51628" x2="92308" y2="51628"/>
                        <a14:foregroundMark x1="74359" y1="55814" x2="74359" y2="55814"/>
                        <a14:foregroundMark x1="43162" y1="46047" x2="43162" y2="46047"/>
                        <a14:foregroundMark x1="67521" y1="86977" x2="67521" y2="86977"/>
                        <a14:foregroundMark x1="17521" y1="96744" x2="17521" y2="96744"/>
                        <a14:foregroundMark x1="98718" y1="46047" x2="98718" y2="46047"/>
                      </a14:backgroundRemoval>
                    </a14:imgEffect>
                  </a14:imgLayer>
                </a14:imgProps>
              </a:ext>
              <a:ext uri="{28A0092B-C50C-407E-A947-70E740481C1C}">
                <a14:useLocalDpi xmlns:a14="http://schemas.microsoft.com/office/drawing/2010/main" val="0"/>
              </a:ext>
            </a:extLst>
          </a:blip>
          <a:srcRect/>
          <a:stretch>
            <a:fillRect/>
          </a:stretch>
        </p:blipFill>
        <p:spPr bwMode="auto">
          <a:xfrm>
            <a:off x="5019155" y="3720230"/>
            <a:ext cx="2535734" cy="232984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6" name="Speech Bubble: Rectangle with Corners Rounded 5">
            <a:extLst>
              <a:ext uri="{FF2B5EF4-FFF2-40B4-BE49-F238E27FC236}">
                <a16:creationId xmlns:a16="http://schemas.microsoft.com/office/drawing/2014/main" id="{81CA4AAF-9511-49AA-A820-136D910FC17A}"/>
              </a:ext>
            </a:extLst>
          </p:cNvPr>
          <p:cNvSpPr/>
          <p:nvPr/>
        </p:nvSpPr>
        <p:spPr>
          <a:xfrm>
            <a:off x="5311037" y="1515649"/>
            <a:ext cx="5749446" cy="1653436"/>
          </a:xfrm>
          <a:prstGeom prst="wedgeRoundRectCallout">
            <a:avLst>
              <a:gd name="adj1" fmla="val -32500"/>
              <a:gd name="adj2" fmla="val 70076"/>
              <a:gd name="adj3" fmla="val 16667"/>
            </a:avLst>
          </a:prstGeom>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en-US" dirty="0">
                <a:latin typeface="Comic Sans MS" panose="030F0702030302020204" pitchFamily="66" charset="0"/>
              </a:rPr>
              <a:t>Halt! The </a:t>
            </a:r>
            <a:r>
              <a:rPr lang="en-US" dirty="0" err="1">
                <a:latin typeface="Comic Sans MS" panose="030F0702030302020204" pitchFamily="66" charset="0"/>
              </a:rPr>
              <a:t>Grasznavian</a:t>
            </a:r>
            <a:r>
              <a:rPr lang="en-US" dirty="0">
                <a:latin typeface="Comic Sans MS" panose="030F0702030302020204" pitchFamily="66" charset="0"/>
              </a:rPr>
              <a:t> Empire forbids you to possess the message on your handout. Only those with the decryption code are permitted to receive the content.  This and other radical activities are only accessed by the security symbol on the right. </a:t>
            </a:r>
          </a:p>
        </p:txBody>
      </p:sp>
      <p:pic>
        <p:nvPicPr>
          <p:cNvPr id="7" name="Picture 6">
            <a:extLst>
              <a:ext uri="{FF2B5EF4-FFF2-40B4-BE49-F238E27FC236}">
                <a16:creationId xmlns:a16="http://schemas.microsoft.com/office/drawing/2014/main" id="{EF995296-0983-48FE-A7FD-75DC345FD603}"/>
              </a:ext>
            </a:extLst>
          </p:cNvPr>
          <p:cNvPicPr>
            <a:picLocks noChangeAspect="1"/>
          </p:cNvPicPr>
          <p:nvPr/>
        </p:nvPicPr>
        <p:blipFill>
          <a:blip r:embed="rId6"/>
          <a:stretch>
            <a:fillRect/>
          </a:stretch>
        </p:blipFill>
        <p:spPr>
          <a:xfrm>
            <a:off x="8312604" y="3469076"/>
            <a:ext cx="2380952" cy="24000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9078022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God’s Will and </a:t>
            </a:r>
            <a:br>
              <a:rPr lang="en-US" dirty="0"/>
            </a:br>
            <a:r>
              <a:rPr lang="en-US" dirty="0"/>
              <a:t>My Circumstances</a:t>
            </a:r>
          </a:p>
        </p:txBody>
      </p:sp>
      <p:sp>
        <p:nvSpPr>
          <p:cNvPr id="3" name="Subtitle 2"/>
          <p:cNvSpPr>
            <a:spLocks noGrp="1"/>
          </p:cNvSpPr>
          <p:nvPr>
            <p:ph type="subTitle" idx="1"/>
          </p:nvPr>
        </p:nvSpPr>
        <p:spPr>
          <a:xfrm>
            <a:off x="1524000" y="3823854"/>
            <a:ext cx="9144000" cy="1433945"/>
          </a:xfrm>
        </p:spPr>
        <p:txBody>
          <a:bodyPr/>
          <a:lstStyle/>
          <a:p>
            <a:r>
              <a:rPr lang="en-US" dirty="0"/>
              <a:t>November 10</a:t>
            </a:r>
          </a:p>
        </p:txBody>
      </p:sp>
    </p:spTree>
    <p:extLst>
      <p:ext uri="{BB962C8B-B14F-4D97-AF65-F5344CB8AC3E}">
        <p14:creationId xmlns:p14="http://schemas.microsoft.com/office/powerpoint/2010/main" val="39900113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CD3564-F6EB-441C-A27E-D4E305474617}"/>
              </a:ext>
            </a:extLst>
          </p:cNvPr>
          <p:cNvSpPr>
            <a:spLocks noGrp="1"/>
          </p:cNvSpPr>
          <p:nvPr>
            <p:ph type="title"/>
          </p:nvPr>
        </p:nvSpPr>
        <p:spPr/>
        <p:txBody>
          <a:bodyPr/>
          <a:lstStyle/>
          <a:p>
            <a:r>
              <a:rPr lang="en-US" dirty="0"/>
              <a:t>Introduction Video</a:t>
            </a:r>
          </a:p>
        </p:txBody>
      </p:sp>
      <p:grpSp>
        <p:nvGrpSpPr>
          <p:cNvPr id="7" name="Group 6">
            <a:extLst>
              <a:ext uri="{FF2B5EF4-FFF2-40B4-BE49-F238E27FC236}">
                <a16:creationId xmlns:a16="http://schemas.microsoft.com/office/drawing/2014/main" id="{BDC30C8E-CE5C-4508-B021-1E559BAB7048}"/>
              </a:ext>
            </a:extLst>
          </p:cNvPr>
          <p:cNvGrpSpPr/>
          <p:nvPr/>
        </p:nvGrpSpPr>
        <p:grpSpPr>
          <a:xfrm>
            <a:off x="2355259" y="1754571"/>
            <a:ext cx="7695238" cy="3847619"/>
            <a:chOff x="2355259" y="1754571"/>
            <a:chExt cx="7695238" cy="3847619"/>
          </a:xfrm>
        </p:grpSpPr>
        <p:pic>
          <p:nvPicPr>
            <p:cNvPr id="4" name="Picture 3">
              <a:hlinkClick r:id="rId2"/>
              <a:extLst>
                <a:ext uri="{FF2B5EF4-FFF2-40B4-BE49-F238E27FC236}">
                  <a16:creationId xmlns:a16="http://schemas.microsoft.com/office/drawing/2014/main" id="{D97BFDCE-AF44-4E92-8B5F-112B1B52F8C8}"/>
                </a:ext>
              </a:extLst>
            </p:cNvPr>
            <p:cNvPicPr>
              <a:picLocks noChangeAspect="1"/>
            </p:cNvPicPr>
            <p:nvPr/>
          </p:nvPicPr>
          <p:blipFill>
            <a:blip r:embed="rId3"/>
            <a:stretch>
              <a:fillRect/>
            </a:stretch>
          </p:blipFill>
          <p:spPr>
            <a:xfrm>
              <a:off x="2355259" y="1754571"/>
              <a:ext cx="7695238" cy="3847619"/>
            </a:xfrm>
            <a:prstGeom prst="rect">
              <a:avLst/>
            </a:prstGeom>
            <a:ln>
              <a:noFill/>
            </a:ln>
            <a:effectLst>
              <a:outerShdw blurRad="292100" dist="139700" dir="2700000" algn="tl" rotWithShape="0">
                <a:srgbClr val="333333">
                  <a:alpha val="65000"/>
                </a:srgbClr>
              </a:outerShdw>
            </a:effectLst>
          </p:spPr>
        </p:pic>
        <p:sp>
          <p:nvSpPr>
            <p:cNvPr id="5" name="Isosceles Triangle 4">
              <a:extLst>
                <a:ext uri="{FF2B5EF4-FFF2-40B4-BE49-F238E27FC236}">
                  <a16:creationId xmlns:a16="http://schemas.microsoft.com/office/drawing/2014/main" id="{9D1EE982-FBBF-47DA-9378-C47480F26DA6}"/>
                </a:ext>
              </a:extLst>
            </p:cNvPr>
            <p:cNvSpPr/>
            <p:nvPr/>
          </p:nvSpPr>
          <p:spPr>
            <a:xfrm rot="5400000">
              <a:off x="5760353" y="3550724"/>
              <a:ext cx="533568" cy="414816"/>
            </a:xfrm>
            <a:prstGeom prst="triangl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0534E414-9BE4-4719-97C1-8803BF6A8CA3}"/>
                </a:ext>
              </a:extLst>
            </p:cNvPr>
            <p:cNvSpPr/>
            <p:nvPr/>
          </p:nvSpPr>
          <p:spPr>
            <a:xfrm>
              <a:off x="5474521" y="3289465"/>
              <a:ext cx="902524" cy="902524"/>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extBox 7">
            <a:extLst>
              <a:ext uri="{FF2B5EF4-FFF2-40B4-BE49-F238E27FC236}">
                <a16:creationId xmlns:a16="http://schemas.microsoft.com/office/drawing/2014/main" id="{0BD7CC3C-348A-442B-9D1C-E75429DCB19B}"/>
              </a:ext>
            </a:extLst>
          </p:cNvPr>
          <p:cNvSpPr txBox="1"/>
          <p:nvPr/>
        </p:nvSpPr>
        <p:spPr>
          <a:xfrm>
            <a:off x="4643252" y="5807034"/>
            <a:ext cx="3253839" cy="461665"/>
          </a:xfrm>
          <a:prstGeom prst="rect">
            <a:avLst/>
          </a:prstGeom>
          <a:noFill/>
        </p:spPr>
        <p:txBody>
          <a:bodyPr wrap="square" rtlCol="0">
            <a:spAutoFit/>
          </a:bodyPr>
          <a:lstStyle/>
          <a:p>
            <a:pPr algn="ctr"/>
            <a:r>
              <a:rPr lang="en-US" sz="2400" b="1" dirty="0">
                <a:hlinkClick r:id="rId2"/>
              </a:rPr>
              <a:t>View Video</a:t>
            </a:r>
            <a:endParaRPr lang="en-US" sz="2400" b="1" dirty="0"/>
          </a:p>
        </p:txBody>
      </p:sp>
    </p:spTree>
    <p:extLst>
      <p:ext uri="{BB962C8B-B14F-4D97-AF65-F5344CB8AC3E}">
        <p14:creationId xmlns:p14="http://schemas.microsoft.com/office/powerpoint/2010/main" val="36320409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004988E-C402-4A6C-9A51-C2FE09E9177B}"/>
              </a:ext>
            </a:extLst>
          </p:cNvPr>
          <p:cNvSpPr>
            <a:spLocks noGrp="1"/>
          </p:cNvSpPr>
          <p:nvPr>
            <p:ph type="title"/>
          </p:nvPr>
        </p:nvSpPr>
        <p:spPr/>
        <p:txBody>
          <a:bodyPr/>
          <a:lstStyle/>
          <a:p>
            <a:r>
              <a:rPr lang="en-US" dirty="0"/>
              <a:t>Remember the time?</a:t>
            </a:r>
          </a:p>
        </p:txBody>
      </p:sp>
      <p:sp>
        <p:nvSpPr>
          <p:cNvPr id="8" name="Content Placeholder 7">
            <a:extLst>
              <a:ext uri="{FF2B5EF4-FFF2-40B4-BE49-F238E27FC236}">
                <a16:creationId xmlns:a16="http://schemas.microsoft.com/office/drawing/2014/main" id="{ADA49AD4-42A2-47A2-A67C-7537C964DBE2}"/>
              </a:ext>
            </a:extLst>
          </p:cNvPr>
          <p:cNvSpPr>
            <a:spLocks noGrp="1"/>
          </p:cNvSpPr>
          <p:nvPr>
            <p:ph idx="1"/>
          </p:nvPr>
        </p:nvSpPr>
        <p:spPr/>
        <p:txBody>
          <a:bodyPr/>
          <a:lstStyle/>
          <a:p>
            <a:r>
              <a:rPr lang="en-US" dirty="0"/>
              <a:t>When has an unexpected change of plans worked in your favor?</a:t>
            </a:r>
          </a:p>
          <a:p>
            <a:r>
              <a:rPr lang="en-US" dirty="0">
                <a:solidFill>
                  <a:srgbClr val="C00000"/>
                </a:solidFill>
              </a:rPr>
              <a:t>Sometimes unexpected events in our lives can end up being life changing.</a:t>
            </a:r>
          </a:p>
          <a:p>
            <a:pPr lvl="1"/>
            <a:r>
              <a:rPr lang="en-US" dirty="0">
                <a:solidFill>
                  <a:srgbClr val="C00000"/>
                </a:solidFill>
              </a:rPr>
              <a:t>Actually, God is working on your behalf—even in seemingly random circumstances.</a:t>
            </a:r>
          </a:p>
          <a:p>
            <a:endParaRPr lang="en-US" dirty="0">
              <a:solidFill>
                <a:srgbClr val="C00000"/>
              </a:solidFill>
            </a:endParaRPr>
          </a:p>
          <a:p>
            <a:endParaRPr lang="en-US" dirty="0"/>
          </a:p>
        </p:txBody>
      </p:sp>
      <p:grpSp>
        <p:nvGrpSpPr>
          <p:cNvPr id="12" name="Group 11">
            <a:extLst>
              <a:ext uri="{FF2B5EF4-FFF2-40B4-BE49-F238E27FC236}">
                <a16:creationId xmlns:a16="http://schemas.microsoft.com/office/drawing/2014/main" id="{36ABFBE1-E24B-4F9C-9CE9-F0428AFBF2B3}"/>
              </a:ext>
            </a:extLst>
          </p:cNvPr>
          <p:cNvGrpSpPr/>
          <p:nvPr/>
        </p:nvGrpSpPr>
        <p:grpSpPr>
          <a:xfrm>
            <a:off x="1720494" y="2924052"/>
            <a:ext cx="8840969" cy="3076622"/>
            <a:chOff x="1770598" y="2761214"/>
            <a:chExt cx="8840969" cy="3076622"/>
          </a:xfrm>
        </p:grpSpPr>
        <p:pic>
          <p:nvPicPr>
            <p:cNvPr id="1026" name="Picture 2" descr="Image result for house for sale clipart">
              <a:extLst>
                <a:ext uri="{FF2B5EF4-FFF2-40B4-BE49-F238E27FC236}">
                  <a16:creationId xmlns:a16="http://schemas.microsoft.com/office/drawing/2014/main" id="{70489EE9-3104-4783-B00F-12EE01ED77A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70598" y="3046207"/>
              <a:ext cx="2143125" cy="21431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 name="Picture 9" descr="A sign on a pole&#10;&#10;Description automatically generated">
              <a:extLst>
                <a:ext uri="{FF2B5EF4-FFF2-40B4-BE49-F238E27FC236}">
                  <a16:creationId xmlns:a16="http://schemas.microsoft.com/office/drawing/2014/main" id="{697A30B2-2676-46BF-AC3D-006A6C87BE2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06606" y="4049486"/>
              <a:ext cx="2686723" cy="1788350"/>
            </a:xfrm>
            <a:prstGeom prst="rect">
              <a:avLst/>
            </a:prstGeom>
            <a:ln>
              <a:noFill/>
            </a:ln>
            <a:effectLst>
              <a:outerShdw blurRad="292100" dist="139700" dir="2700000" algn="tl" rotWithShape="0">
                <a:srgbClr val="333333">
                  <a:alpha val="65000"/>
                </a:srgbClr>
              </a:outerShdw>
            </a:effectLst>
          </p:spPr>
        </p:pic>
        <p:pic>
          <p:nvPicPr>
            <p:cNvPr id="11" name="Picture 10">
              <a:extLst>
                <a:ext uri="{FF2B5EF4-FFF2-40B4-BE49-F238E27FC236}">
                  <a16:creationId xmlns:a16="http://schemas.microsoft.com/office/drawing/2014/main" id="{2B64AB30-96CB-4227-A167-E8FDA53A577E}"/>
                </a:ext>
              </a:extLst>
            </p:cNvPr>
            <p:cNvPicPr>
              <a:picLocks noChangeAspect="1"/>
            </p:cNvPicPr>
            <p:nvPr/>
          </p:nvPicPr>
          <p:blipFill>
            <a:blip r:embed="rId4"/>
            <a:stretch>
              <a:fillRect/>
            </a:stretch>
          </p:blipFill>
          <p:spPr>
            <a:xfrm>
              <a:off x="8230615" y="2761214"/>
              <a:ext cx="2380952" cy="2238095"/>
            </a:xfrm>
            <a:prstGeom prst="rect">
              <a:avLst/>
            </a:prstGeom>
            <a:ln>
              <a:noFill/>
            </a:ln>
            <a:effectLst>
              <a:outerShdw blurRad="292100" dist="139700" dir="2700000" algn="tl" rotWithShape="0">
                <a:srgbClr val="333333">
                  <a:alpha val="65000"/>
                </a:srgbClr>
              </a:outerShdw>
            </a:effectLst>
          </p:spPr>
        </p:pic>
      </p:grpSp>
    </p:spTree>
    <p:extLst>
      <p:ext uri="{BB962C8B-B14F-4D97-AF65-F5344CB8AC3E}">
        <p14:creationId xmlns:p14="http://schemas.microsoft.com/office/powerpoint/2010/main" val="2229110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xEl>
                                              <p:pRg st="2" end="2"/>
                                            </p:txEl>
                                          </p:spTgt>
                                        </p:tgtEl>
                                        <p:attrNameLst>
                                          <p:attrName>style.visibility</p:attrName>
                                        </p:attrNameLst>
                                      </p:cBhvr>
                                      <p:to>
                                        <p:strVal val="visible"/>
                                      </p:to>
                                    </p:set>
                                  </p:childTnLst>
                                </p:cTn>
                              </p:par>
                              <p:par>
                                <p:cTn id="9" presetID="1" presetClass="exit" presetSubtype="0" fill="hold" nodeType="withEffect">
                                  <p:stCondLst>
                                    <p:cond delay="0"/>
                                  </p:stCondLst>
                                  <p:childTnLst>
                                    <p:set>
                                      <p:cBhvr>
                                        <p:cTn id="10" dur="1" fill="hold">
                                          <p:stCondLst>
                                            <p:cond delay="0"/>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938B61-4B0F-4001-B63E-D5A6462C52DE}"/>
              </a:ext>
            </a:extLst>
          </p:cNvPr>
          <p:cNvSpPr>
            <a:spLocks noGrp="1"/>
          </p:cNvSpPr>
          <p:nvPr>
            <p:ph type="title"/>
          </p:nvPr>
        </p:nvSpPr>
        <p:spPr/>
        <p:txBody>
          <a:bodyPr/>
          <a:lstStyle/>
          <a:p>
            <a:pPr algn="l"/>
            <a:r>
              <a:rPr lang="en-US" dirty="0"/>
              <a:t>Listen for a specific ministry of the Holy Spirit.</a:t>
            </a:r>
          </a:p>
        </p:txBody>
      </p:sp>
      <p:sp>
        <p:nvSpPr>
          <p:cNvPr id="3" name="Content Placeholder 2">
            <a:extLst>
              <a:ext uri="{FF2B5EF4-FFF2-40B4-BE49-F238E27FC236}">
                <a16:creationId xmlns:a16="http://schemas.microsoft.com/office/drawing/2014/main" id="{41753C4B-FEFB-4020-9F82-C1B4B85E9B10}"/>
              </a:ext>
            </a:extLst>
          </p:cNvPr>
          <p:cNvSpPr>
            <a:spLocks noGrp="1"/>
          </p:cNvSpPr>
          <p:nvPr>
            <p:ph idx="1"/>
          </p:nvPr>
        </p:nvSpPr>
        <p:spPr>
          <a:xfrm>
            <a:off x="1340284" y="1725417"/>
            <a:ext cx="9863203" cy="4351338"/>
          </a:xfrm>
        </p:spPr>
        <p:txBody>
          <a:bodyPr/>
          <a:lstStyle/>
          <a:p>
            <a:pPr marL="0" indent="0" algn="ctr">
              <a:buNone/>
            </a:pPr>
            <a:r>
              <a:rPr lang="en-US" dirty="0"/>
              <a:t>Romans 8:26-27 (NIV) In the same way, the Spirit helps us in our weakness. We do not know what we ought to pray for, but the Spirit himself intercedes for us with groans that words cannot express. 27  And he who searches our hearts knows the mind of the Spirit, because the Spirit intercedes for the saints in accordance with God's will.</a:t>
            </a:r>
          </a:p>
          <a:p>
            <a:pPr marL="0" indent="0" algn="ctr">
              <a:buNone/>
            </a:pPr>
            <a:endParaRPr lang="en-US" dirty="0"/>
          </a:p>
        </p:txBody>
      </p:sp>
      <p:pic>
        <p:nvPicPr>
          <p:cNvPr id="4" name="Picture 3">
            <a:extLst>
              <a:ext uri="{FF2B5EF4-FFF2-40B4-BE49-F238E27FC236}">
                <a16:creationId xmlns:a16="http://schemas.microsoft.com/office/drawing/2014/main" id="{DFE96232-D469-47EA-B546-4BCF929AB9BB}"/>
              </a:ext>
            </a:extLst>
          </p:cNvPr>
          <p:cNvPicPr>
            <a:picLocks noChangeAspect="1"/>
          </p:cNvPicPr>
          <p:nvPr/>
        </p:nvPicPr>
        <p:blipFill>
          <a:blip r:embed="rId2"/>
          <a:stretch>
            <a:fillRect/>
          </a:stretch>
        </p:blipFill>
        <p:spPr>
          <a:xfrm>
            <a:off x="5125606" y="5904082"/>
            <a:ext cx="1790476" cy="28571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877172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6828C3-79AB-4E9E-ABB6-6F28AD73AA71}"/>
              </a:ext>
            </a:extLst>
          </p:cNvPr>
          <p:cNvSpPr>
            <a:spLocks noGrp="1"/>
          </p:cNvSpPr>
          <p:nvPr>
            <p:ph type="title"/>
          </p:nvPr>
        </p:nvSpPr>
        <p:spPr/>
        <p:txBody>
          <a:bodyPr/>
          <a:lstStyle/>
          <a:p>
            <a:r>
              <a:rPr lang="en-US" dirty="0"/>
              <a:t>The Holy Spirit Intercedes for Us</a:t>
            </a:r>
          </a:p>
        </p:txBody>
      </p:sp>
      <p:sp>
        <p:nvSpPr>
          <p:cNvPr id="3" name="Content Placeholder 2">
            <a:extLst>
              <a:ext uri="{FF2B5EF4-FFF2-40B4-BE49-F238E27FC236}">
                <a16:creationId xmlns:a16="http://schemas.microsoft.com/office/drawing/2014/main" id="{9DF4D742-7AFE-4452-A4EF-EFE12EBCD3EA}"/>
              </a:ext>
            </a:extLst>
          </p:cNvPr>
          <p:cNvSpPr>
            <a:spLocks noGrp="1"/>
          </p:cNvSpPr>
          <p:nvPr>
            <p:ph idx="1"/>
          </p:nvPr>
        </p:nvSpPr>
        <p:spPr/>
        <p:txBody>
          <a:bodyPr/>
          <a:lstStyle/>
          <a:p>
            <a:r>
              <a:rPr lang="en-US" dirty="0"/>
              <a:t>What does the Spirit do on our behalf? </a:t>
            </a:r>
          </a:p>
          <a:p>
            <a:r>
              <a:rPr lang="en-US" dirty="0"/>
              <a:t>What are some synonyms for the term “intercede”?</a:t>
            </a:r>
          </a:p>
          <a:p>
            <a:r>
              <a:rPr lang="en-US" dirty="0"/>
              <a:t>Why is such a person sometimes needed?</a:t>
            </a:r>
          </a:p>
          <a:p>
            <a:r>
              <a:rPr lang="en-US" dirty="0"/>
              <a:t>How might any of these things be true between us and God?</a:t>
            </a:r>
          </a:p>
          <a:p>
            <a:endParaRPr lang="en-US" dirty="0"/>
          </a:p>
        </p:txBody>
      </p:sp>
    </p:spTree>
    <p:extLst>
      <p:ext uri="{BB962C8B-B14F-4D97-AF65-F5344CB8AC3E}">
        <p14:creationId xmlns:p14="http://schemas.microsoft.com/office/powerpoint/2010/main" val="2026677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777777"/>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777777"/>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2" end="2"/>
                                            </p:txEl>
                                          </p:spTgt>
                                        </p:tgtEl>
                                        <p:attrNameLst>
                                          <p:attrName>ppt_c</p:attrName>
                                        </p:attrNameLst>
                                      </p:cBhvr>
                                      <p:to>
                                        <a:srgbClr val="777777"/>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91E9E1-8C4D-4C4C-9FCE-BE7458316E57}"/>
              </a:ext>
            </a:extLst>
          </p:cNvPr>
          <p:cNvSpPr>
            <a:spLocks noGrp="1"/>
          </p:cNvSpPr>
          <p:nvPr>
            <p:ph type="title"/>
          </p:nvPr>
        </p:nvSpPr>
        <p:spPr/>
        <p:txBody>
          <a:bodyPr/>
          <a:lstStyle/>
          <a:p>
            <a:r>
              <a:rPr lang="en-US" dirty="0"/>
              <a:t>The Holy Spirit Intercedes for Us</a:t>
            </a:r>
          </a:p>
        </p:txBody>
      </p:sp>
      <p:sp>
        <p:nvSpPr>
          <p:cNvPr id="3" name="Content Placeholder 2">
            <a:extLst>
              <a:ext uri="{FF2B5EF4-FFF2-40B4-BE49-F238E27FC236}">
                <a16:creationId xmlns:a16="http://schemas.microsoft.com/office/drawing/2014/main" id="{D226AA24-30B5-490B-9A0E-D65D4E041729}"/>
              </a:ext>
            </a:extLst>
          </p:cNvPr>
          <p:cNvSpPr>
            <a:spLocks noGrp="1"/>
          </p:cNvSpPr>
          <p:nvPr>
            <p:ph idx="1"/>
          </p:nvPr>
        </p:nvSpPr>
        <p:spPr/>
        <p:txBody>
          <a:bodyPr/>
          <a:lstStyle/>
          <a:p>
            <a:r>
              <a:rPr lang="en-US" dirty="0"/>
              <a:t>How does the Spirit intercede on our behalf?  What elements are described in the passage?</a:t>
            </a:r>
          </a:p>
          <a:p>
            <a:r>
              <a:rPr lang="en-US" dirty="0"/>
              <a:t>What kinds of situations do we face where we need God's Spirit to intervene for us?</a:t>
            </a:r>
          </a:p>
          <a:p>
            <a:endParaRPr lang="en-US" dirty="0"/>
          </a:p>
        </p:txBody>
      </p:sp>
    </p:spTree>
    <p:extLst>
      <p:ext uri="{BB962C8B-B14F-4D97-AF65-F5344CB8AC3E}">
        <p14:creationId xmlns:p14="http://schemas.microsoft.com/office/powerpoint/2010/main" val="401091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777777"/>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E4C7A3-88E4-4C44-9B12-27059E930D29}"/>
              </a:ext>
            </a:extLst>
          </p:cNvPr>
          <p:cNvSpPr>
            <a:spLocks noGrp="1"/>
          </p:cNvSpPr>
          <p:nvPr>
            <p:ph type="title"/>
          </p:nvPr>
        </p:nvSpPr>
        <p:spPr/>
        <p:txBody>
          <a:bodyPr/>
          <a:lstStyle/>
          <a:p>
            <a:pPr algn="l"/>
            <a:r>
              <a:rPr lang="en-US" dirty="0"/>
              <a:t>Listen for all that God does for us.</a:t>
            </a:r>
          </a:p>
        </p:txBody>
      </p:sp>
      <p:sp>
        <p:nvSpPr>
          <p:cNvPr id="3" name="Content Placeholder 2">
            <a:extLst>
              <a:ext uri="{FF2B5EF4-FFF2-40B4-BE49-F238E27FC236}">
                <a16:creationId xmlns:a16="http://schemas.microsoft.com/office/drawing/2014/main" id="{244E7937-8060-416D-8C81-1AA272A208DB}"/>
              </a:ext>
            </a:extLst>
          </p:cNvPr>
          <p:cNvSpPr>
            <a:spLocks noGrp="1"/>
          </p:cNvSpPr>
          <p:nvPr>
            <p:ph idx="1"/>
          </p:nvPr>
        </p:nvSpPr>
        <p:spPr>
          <a:xfrm>
            <a:off x="1465544" y="1800573"/>
            <a:ext cx="9149219" cy="4351338"/>
          </a:xfrm>
        </p:spPr>
        <p:txBody>
          <a:bodyPr/>
          <a:lstStyle/>
          <a:p>
            <a:pPr marL="0" indent="0" algn="ctr">
              <a:buNone/>
            </a:pPr>
            <a:r>
              <a:rPr lang="en-US" dirty="0"/>
              <a:t>Romans 8:28-30 (NIV)  And we know that in all things God works for the good of those who love him, who have been called according to his purpose. 29  For those God foreknew he also predestined to be conformed to the likeness of his </a:t>
            </a:r>
          </a:p>
        </p:txBody>
      </p:sp>
    </p:spTree>
    <p:extLst>
      <p:ext uri="{BB962C8B-B14F-4D97-AF65-F5344CB8AC3E}">
        <p14:creationId xmlns:p14="http://schemas.microsoft.com/office/powerpoint/2010/main" val="1016281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E4C7A3-88E4-4C44-9B12-27059E930D29}"/>
              </a:ext>
            </a:extLst>
          </p:cNvPr>
          <p:cNvSpPr>
            <a:spLocks noGrp="1"/>
          </p:cNvSpPr>
          <p:nvPr>
            <p:ph type="title"/>
          </p:nvPr>
        </p:nvSpPr>
        <p:spPr/>
        <p:txBody>
          <a:bodyPr/>
          <a:lstStyle/>
          <a:p>
            <a:pPr algn="l"/>
            <a:r>
              <a:rPr lang="en-US" dirty="0"/>
              <a:t>Listen for all that God does for us.</a:t>
            </a:r>
          </a:p>
        </p:txBody>
      </p:sp>
      <p:sp>
        <p:nvSpPr>
          <p:cNvPr id="3" name="Content Placeholder 2">
            <a:extLst>
              <a:ext uri="{FF2B5EF4-FFF2-40B4-BE49-F238E27FC236}">
                <a16:creationId xmlns:a16="http://schemas.microsoft.com/office/drawing/2014/main" id="{244E7937-8060-416D-8C81-1AA272A208DB}"/>
              </a:ext>
            </a:extLst>
          </p:cNvPr>
          <p:cNvSpPr>
            <a:spLocks noGrp="1"/>
          </p:cNvSpPr>
          <p:nvPr>
            <p:ph idx="1"/>
          </p:nvPr>
        </p:nvSpPr>
        <p:spPr>
          <a:xfrm>
            <a:off x="1052186" y="2079321"/>
            <a:ext cx="9562577" cy="4072590"/>
          </a:xfrm>
        </p:spPr>
        <p:txBody>
          <a:bodyPr/>
          <a:lstStyle/>
          <a:p>
            <a:pPr marL="0" indent="0" algn="ctr">
              <a:buNone/>
            </a:pPr>
            <a:r>
              <a:rPr lang="en-US" dirty="0"/>
              <a:t>Son, that he might be the firstborn among many brothers. 30  And those he predestined, he also called; those he called, he also justified; those he justified, he also glorified.</a:t>
            </a:r>
          </a:p>
        </p:txBody>
      </p:sp>
      <p:pic>
        <p:nvPicPr>
          <p:cNvPr id="6" name="Picture 5">
            <a:extLst>
              <a:ext uri="{FF2B5EF4-FFF2-40B4-BE49-F238E27FC236}">
                <a16:creationId xmlns:a16="http://schemas.microsoft.com/office/drawing/2014/main" id="{80B85CD6-B47C-4115-BB5A-398B2E9E7D06}"/>
              </a:ext>
            </a:extLst>
          </p:cNvPr>
          <p:cNvPicPr>
            <a:picLocks noChangeAspect="1"/>
          </p:cNvPicPr>
          <p:nvPr/>
        </p:nvPicPr>
        <p:blipFill>
          <a:blip r:embed="rId2"/>
          <a:stretch>
            <a:fillRect/>
          </a:stretch>
        </p:blipFill>
        <p:spPr>
          <a:xfrm>
            <a:off x="5025398" y="4776740"/>
            <a:ext cx="1790476" cy="28571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9585265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D0B354-29B8-4676-96FA-9E5F902CFB55}"/>
              </a:ext>
            </a:extLst>
          </p:cNvPr>
          <p:cNvSpPr>
            <a:spLocks noGrp="1"/>
          </p:cNvSpPr>
          <p:nvPr>
            <p:ph type="title"/>
          </p:nvPr>
        </p:nvSpPr>
        <p:spPr/>
        <p:txBody>
          <a:bodyPr/>
          <a:lstStyle/>
          <a:p>
            <a:r>
              <a:rPr lang="en-US" dirty="0"/>
              <a:t>God Uses Our Circumstances</a:t>
            </a:r>
          </a:p>
        </p:txBody>
      </p:sp>
      <p:sp>
        <p:nvSpPr>
          <p:cNvPr id="3" name="Content Placeholder 2">
            <a:extLst>
              <a:ext uri="{FF2B5EF4-FFF2-40B4-BE49-F238E27FC236}">
                <a16:creationId xmlns:a16="http://schemas.microsoft.com/office/drawing/2014/main" id="{EE44DC59-6E5A-4EFE-B386-FD38E47A928D}"/>
              </a:ext>
            </a:extLst>
          </p:cNvPr>
          <p:cNvSpPr>
            <a:spLocks noGrp="1"/>
          </p:cNvSpPr>
          <p:nvPr>
            <p:ph idx="1"/>
          </p:nvPr>
        </p:nvSpPr>
        <p:spPr/>
        <p:txBody>
          <a:bodyPr/>
          <a:lstStyle/>
          <a:p>
            <a:r>
              <a:rPr lang="en-US" dirty="0"/>
              <a:t> For whom does God promise to work all things for good?  To whom is the assurance given? </a:t>
            </a:r>
          </a:p>
          <a:p>
            <a:r>
              <a:rPr lang="en-US" dirty="0"/>
              <a:t>What is the difference between “God foreknew” and “He also predestined”?</a:t>
            </a:r>
          </a:p>
          <a:p>
            <a:endParaRPr lang="en-US" dirty="0"/>
          </a:p>
        </p:txBody>
      </p:sp>
      <p:graphicFrame>
        <p:nvGraphicFramePr>
          <p:cNvPr id="4" name="Table 4">
            <a:extLst>
              <a:ext uri="{FF2B5EF4-FFF2-40B4-BE49-F238E27FC236}">
                <a16:creationId xmlns:a16="http://schemas.microsoft.com/office/drawing/2014/main" id="{D504F3A4-C976-4E4C-8847-781880A805A7}"/>
              </a:ext>
            </a:extLst>
          </p:cNvPr>
          <p:cNvGraphicFramePr>
            <a:graphicFrameLocks noGrp="1"/>
          </p:cNvGraphicFramePr>
          <p:nvPr>
            <p:extLst>
              <p:ext uri="{D42A27DB-BD31-4B8C-83A1-F6EECF244321}">
                <p14:modId xmlns:p14="http://schemas.microsoft.com/office/powerpoint/2010/main" val="3183582506"/>
              </p:ext>
            </p:extLst>
          </p:nvPr>
        </p:nvGraphicFramePr>
        <p:xfrm>
          <a:off x="1330542" y="4226953"/>
          <a:ext cx="9805096" cy="1463040"/>
        </p:xfrm>
        <a:graphic>
          <a:graphicData uri="http://schemas.openxmlformats.org/drawingml/2006/table">
            <a:tbl>
              <a:tblPr firstRow="1" bandRow="1">
                <a:tableStyleId>{5C22544A-7EE6-4342-B048-85BDC9FD1C3A}</a:tableStyleId>
              </a:tblPr>
              <a:tblGrid>
                <a:gridCol w="4902548">
                  <a:extLst>
                    <a:ext uri="{9D8B030D-6E8A-4147-A177-3AD203B41FA5}">
                      <a16:colId xmlns:a16="http://schemas.microsoft.com/office/drawing/2014/main" val="1688688888"/>
                    </a:ext>
                  </a:extLst>
                </a:gridCol>
                <a:gridCol w="4902548">
                  <a:extLst>
                    <a:ext uri="{9D8B030D-6E8A-4147-A177-3AD203B41FA5}">
                      <a16:colId xmlns:a16="http://schemas.microsoft.com/office/drawing/2014/main" val="661163480"/>
                    </a:ext>
                  </a:extLst>
                </a:gridCol>
              </a:tblGrid>
              <a:tr h="429307">
                <a:tc>
                  <a:txBody>
                    <a:bodyPr/>
                    <a:lstStyle/>
                    <a:p>
                      <a:pPr algn="ctr"/>
                      <a:r>
                        <a:rPr lang="en-US" sz="2800" b="0" dirty="0"/>
                        <a:t>Foreknew</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b="0" dirty="0"/>
                        <a:t>Predestined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99328918"/>
                  </a:ext>
                </a:extLst>
              </a:tr>
              <a:tr h="429307">
                <a:tc>
                  <a:txBody>
                    <a:bodyPr/>
                    <a:lstStyle/>
                    <a:p>
                      <a:endParaRPr lang="en-US" sz="2800" dirty="0"/>
                    </a:p>
                    <a:p>
                      <a:endParaRPr lang="en-US"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77931222"/>
                  </a:ext>
                </a:extLst>
              </a:tr>
            </a:tbl>
          </a:graphicData>
        </a:graphic>
      </p:graphicFrame>
    </p:spTree>
    <p:extLst>
      <p:ext uri="{BB962C8B-B14F-4D97-AF65-F5344CB8AC3E}">
        <p14:creationId xmlns:p14="http://schemas.microsoft.com/office/powerpoint/2010/main" val="3553540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777777"/>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8E5AA1F7-6FBE-4C82-8877-B892F7286642}" vid="{58E30FAA-7D03-45B4-AB81-753AF28EFCA9}"/>
    </a:ext>
  </a:extLst>
</a:theme>
</file>

<file path=docProps/app.xml><?xml version="1.0" encoding="utf-8"?>
<Properties xmlns="http://schemas.openxmlformats.org/officeDocument/2006/extended-properties" xmlns:vt="http://schemas.openxmlformats.org/officeDocument/2006/docPropsVTypes">
  <Template>ss4</Template>
  <TotalTime>122</TotalTime>
  <Words>796</Words>
  <Application>Microsoft Office PowerPoint</Application>
  <PresentationFormat>Widescreen</PresentationFormat>
  <Paragraphs>61</Paragraphs>
  <Slides>19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Arial</vt:lpstr>
      <vt:lpstr>Calibri</vt:lpstr>
      <vt:lpstr>Comic Sans MS</vt:lpstr>
      <vt:lpstr>Office Theme</vt:lpstr>
      <vt:lpstr>God’s Will and  My Circumstances</vt:lpstr>
      <vt:lpstr>Introduction Video</vt:lpstr>
      <vt:lpstr>Remember the time?</vt:lpstr>
      <vt:lpstr>Listen for a specific ministry of the Holy Spirit.</vt:lpstr>
      <vt:lpstr>The Holy Spirit Intercedes for Us</vt:lpstr>
      <vt:lpstr>The Holy Spirit Intercedes for Us</vt:lpstr>
      <vt:lpstr>Listen for all that God does for us.</vt:lpstr>
      <vt:lpstr>Listen for all that God does for us.</vt:lpstr>
      <vt:lpstr>God Uses Our Circumstances</vt:lpstr>
      <vt:lpstr>God Uses Our Circumstances</vt:lpstr>
      <vt:lpstr>God Uses Our Circumstances</vt:lpstr>
      <vt:lpstr>Listen for who is “in your corner”. </vt:lpstr>
      <vt:lpstr>Trust God to Work for Your Benefit.</vt:lpstr>
      <vt:lpstr>Trust God to Work for Your Benefit.</vt:lpstr>
      <vt:lpstr>Application</vt:lpstr>
      <vt:lpstr>Application</vt:lpstr>
      <vt:lpstr>Application</vt:lpstr>
      <vt:lpstr>Family Activities</vt:lpstr>
      <vt:lpstr>God’s Will and  My Circumstances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God’s Will and  My Circumstances</dc:title>
  <dc:creator>Steve Armstrong</dc:creator>
  <cp:lastModifiedBy>Steve Armstrong</cp:lastModifiedBy>
  <cp:revision>6</cp:revision>
  <dcterms:created xsi:type="dcterms:W3CDTF">2019-10-25T11:53:48Z</dcterms:created>
  <dcterms:modified xsi:type="dcterms:W3CDTF">2019-10-25T13:55:59Z</dcterms:modified>
</cp:coreProperties>
</file>