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htof6amb"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334veju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Promise of </a:t>
            </a:r>
            <a:br>
              <a:rPr lang="en-US" dirty="0"/>
            </a:br>
            <a:r>
              <a:rPr lang="en-US" dirty="0"/>
              <a:t>Fruitfulness</a:t>
            </a:r>
          </a:p>
        </p:txBody>
      </p:sp>
      <p:sp>
        <p:nvSpPr>
          <p:cNvPr id="3" name="Subtitle 2"/>
          <p:cNvSpPr>
            <a:spLocks noGrp="1"/>
          </p:cNvSpPr>
          <p:nvPr>
            <p:ph type="subTitle" idx="1"/>
          </p:nvPr>
        </p:nvSpPr>
        <p:spPr>
          <a:xfrm>
            <a:off x="1524000" y="3930732"/>
            <a:ext cx="9144000" cy="1327068"/>
          </a:xfrm>
        </p:spPr>
        <p:txBody>
          <a:bodyPr/>
          <a:lstStyle/>
          <a:p>
            <a:r>
              <a:rPr lang="en-US" dirty="0"/>
              <a:t>June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22CE-81D0-DD57-DF8E-912959359A12}"/>
              </a:ext>
            </a:extLst>
          </p:cNvPr>
          <p:cNvSpPr>
            <a:spLocks noGrp="1"/>
          </p:cNvSpPr>
          <p:nvPr>
            <p:ph type="title"/>
          </p:nvPr>
        </p:nvSpPr>
        <p:spPr/>
        <p:txBody>
          <a:bodyPr/>
          <a:lstStyle/>
          <a:p>
            <a:pPr algn="l"/>
            <a:r>
              <a:rPr lang="en-US" dirty="0"/>
              <a:t>Listen for restrictions God gives.</a:t>
            </a:r>
          </a:p>
        </p:txBody>
      </p:sp>
      <p:sp>
        <p:nvSpPr>
          <p:cNvPr id="3" name="Content Placeholder 2">
            <a:extLst>
              <a:ext uri="{FF2B5EF4-FFF2-40B4-BE49-F238E27FC236}">
                <a16:creationId xmlns:a16="http://schemas.microsoft.com/office/drawing/2014/main" id="{16246375-D201-3D38-B74F-75EBDD645150}"/>
              </a:ext>
            </a:extLst>
          </p:cNvPr>
          <p:cNvSpPr>
            <a:spLocks noGrp="1"/>
          </p:cNvSpPr>
          <p:nvPr>
            <p:ph idx="1"/>
          </p:nvPr>
        </p:nvSpPr>
        <p:spPr>
          <a:xfrm>
            <a:off x="1698102" y="1883499"/>
            <a:ext cx="8795795" cy="4351338"/>
          </a:xfrm>
        </p:spPr>
        <p:txBody>
          <a:bodyPr/>
          <a:lstStyle/>
          <a:p>
            <a:pPr marL="0" indent="0" algn="ctr">
              <a:buNone/>
            </a:pPr>
            <a:r>
              <a:rPr lang="en-US" dirty="0"/>
              <a:t>Genesis 2:16-17 (NIV)  And the LORD God commanded the man, "You are free to eat from any tree in the garden; 17  but you must not eat from the tree of the knowledge of good and evil, for when you eat of it you will surely die."</a:t>
            </a:r>
          </a:p>
        </p:txBody>
      </p:sp>
      <p:pic>
        <p:nvPicPr>
          <p:cNvPr id="4" name="Picture 3">
            <a:extLst>
              <a:ext uri="{FF2B5EF4-FFF2-40B4-BE49-F238E27FC236}">
                <a16:creationId xmlns:a16="http://schemas.microsoft.com/office/drawing/2014/main" id="{D50B4AA9-F10B-C8FA-F630-8270A7EE32AB}"/>
              </a:ext>
            </a:extLst>
          </p:cNvPr>
          <p:cNvPicPr>
            <a:picLocks noChangeAspect="1"/>
          </p:cNvPicPr>
          <p:nvPr/>
        </p:nvPicPr>
        <p:blipFill>
          <a:blip r:embed="rId2"/>
          <a:stretch>
            <a:fillRect/>
          </a:stretch>
        </p:blipFill>
        <p:spPr>
          <a:xfrm>
            <a:off x="5092696" y="5526869"/>
            <a:ext cx="2200000"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76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3CED-9648-3ED3-4EE9-C0E85D3D6CCE}"/>
              </a:ext>
            </a:extLst>
          </p:cNvPr>
          <p:cNvSpPr>
            <a:spLocks noGrp="1"/>
          </p:cNvSpPr>
          <p:nvPr>
            <p:ph type="title"/>
          </p:nvPr>
        </p:nvSpPr>
        <p:spPr/>
        <p:txBody>
          <a:bodyPr/>
          <a:lstStyle/>
          <a:p>
            <a:r>
              <a:rPr lang="en-US" dirty="0"/>
              <a:t>Be Obedient and Loyal</a:t>
            </a:r>
          </a:p>
        </p:txBody>
      </p:sp>
      <p:sp>
        <p:nvSpPr>
          <p:cNvPr id="3" name="Content Placeholder 2">
            <a:extLst>
              <a:ext uri="{FF2B5EF4-FFF2-40B4-BE49-F238E27FC236}">
                <a16:creationId xmlns:a16="http://schemas.microsoft.com/office/drawing/2014/main" id="{E1BB423D-1C80-E971-E57D-7D04B3F1C4CD}"/>
              </a:ext>
            </a:extLst>
          </p:cNvPr>
          <p:cNvSpPr>
            <a:spLocks noGrp="1"/>
          </p:cNvSpPr>
          <p:nvPr>
            <p:ph idx="1"/>
          </p:nvPr>
        </p:nvSpPr>
        <p:spPr/>
        <p:txBody>
          <a:bodyPr/>
          <a:lstStyle/>
          <a:p>
            <a:r>
              <a:rPr lang="en-US" dirty="0"/>
              <a:t>What freedoms/restrictions did God give Adam and Eve?</a:t>
            </a:r>
          </a:p>
        </p:txBody>
      </p:sp>
      <p:pic>
        <p:nvPicPr>
          <p:cNvPr id="5" name="Picture 4">
            <a:extLst>
              <a:ext uri="{FF2B5EF4-FFF2-40B4-BE49-F238E27FC236}">
                <a16:creationId xmlns:a16="http://schemas.microsoft.com/office/drawing/2014/main" id="{78091A4F-D4C8-92D3-95E0-CF2C212E40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58" b="97719" l="4159" r="96564">
                        <a14:foregroundMark x1="57685" y1="9825" x2="37794" y2="9123"/>
                        <a14:foregroundMark x1="37794" y1="9123" x2="29295" y2="14386"/>
                        <a14:foregroundMark x1="29295" y1="14386" x2="73418" y2="17368"/>
                        <a14:foregroundMark x1="73418" y1="17368" x2="53888" y2="7895"/>
                        <a14:foregroundMark x1="53888" y1="7895" x2="26944" y2="10526"/>
                        <a14:foregroundMark x1="80108" y1="18246" x2="72694" y2="10526"/>
                        <a14:foregroundMark x1="72694" y1="10526" x2="44304" y2="15088"/>
                        <a14:foregroundMark x1="44304" y1="15088" x2="32550" y2="8421"/>
                        <a14:foregroundMark x1="32550" y1="8421" x2="13382" y2="15263"/>
                        <a14:foregroundMark x1="13382" y1="15263" x2="52441" y2="18596"/>
                        <a14:foregroundMark x1="52441" y1="18596" x2="75588" y2="17368"/>
                        <a14:foregroundMark x1="75588" y1="17368" x2="83725" y2="18596"/>
                        <a14:foregroundMark x1="87703" y1="19474" x2="76854" y2="10000"/>
                        <a14:foregroundMark x1="76854" y1="10000" x2="45027" y2="3333"/>
                        <a14:foregroundMark x1="45027" y1="3333" x2="24412" y2="7719"/>
                        <a14:foregroundMark x1="58409" y1="33684" x2="69439" y2="46842"/>
                        <a14:foregroundMark x1="69439" y1="46842" x2="77758" y2="37018"/>
                        <a14:foregroundMark x1="77758" y1="37018" x2="72333" y2="56667"/>
                        <a14:foregroundMark x1="72333" y1="56667" x2="73418" y2="77368"/>
                        <a14:foregroundMark x1="73418" y1="77368" x2="52984" y2="72456"/>
                        <a14:foregroundMark x1="52984" y1="72456" x2="20072" y2="81404"/>
                        <a14:foregroundMark x1="20072" y1="81404" x2="86980" y2="90702"/>
                        <a14:foregroundMark x1="86980" y1="90702" x2="90235" y2="81930"/>
                        <a14:foregroundMark x1="90235" y1="81930" x2="89693" y2="80000"/>
                        <a14:foregroundMark x1="22785" y1="74912" x2="12839" y2="78246"/>
                        <a14:foregroundMark x1="12839" y1="78246" x2="9946" y2="89123"/>
                        <a14:foregroundMark x1="9946" y1="89123" x2="42315" y2="90175"/>
                        <a14:foregroundMark x1="42315" y1="90175" x2="56600" y2="89649"/>
                        <a14:foregroundMark x1="56600" y1="89649" x2="56600" y2="89649"/>
                        <a14:foregroundMark x1="3617" y1="89474" x2="67089" y2="95789"/>
                        <a14:foregroundMark x1="67089" y1="95789" x2="84629" y2="94211"/>
                        <a14:foregroundMark x1="84629" y1="94211" x2="93671" y2="85965"/>
                        <a14:foregroundMark x1="93671" y1="85965" x2="93671" y2="85263"/>
                        <a14:foregroundMark x1="78119" y1="83158" x2="92043" y2="90175"/>
                        <a14:foregroundMark x1="92043" y1="90175" x2="92043" y2="91053"/>
                        <a14:foregroundMark x1="83906" y1="77368" x2="61302" y2="79825"/>
                        <a14:foregroundMark x1="61302" y1="79825" x2="82098" y2="85965"/>
                        <a14:foregroundMark x1="95298" y1="84912" x2="91682" y2="94912"/>
                        <a14:foregroundMark x1="91682" y1="94912" x2="14286" y2="95965"/>
                        <a14:foregroundMark x1="14286" y1="95965" x2="4882" y2="86842"/>
                        <a14:foregroundMark x1="4882" y1="86842" x2="9765" y2="83509"/>
                        <a14:foregroundMark x1="56239" y1="20702" x2="56058" y2="27193"/>
                        <a14:foregroundMark x1="54973" y1="26491" x2="57685" y2="27719"/>
                        <a14:foregroundMark x1="59313" y1="24211" x2="54250" y2="26842"/>
                        <a14:foregroundMark x1="53888" y1="23333" x2="57685" y2="25789"/>
                        <a14:foregroundMark x1="96745" y1="85263" x2="81193" y2="75439"/>
                        <a14:foregroundMark x1="81193" y1="75439" x2="45389" y2="69298"/>
                        <a14:foregroundMark x1="45389" y1="69298" x2="15371" y2="74912"/>
                        <a14:foregroundMark x1="15371" y1="74912" x2="13562" y2="75965"/>
                        <a14:foregroundMark x1="59494" y1="27193" x2="56420" y2="25088"/>
                        <a14:foregroundMark x1="58228" y1="21754" x2="58228" y2="23333"/>
                        <a14:foregroundMark x1="88246" y1="17544" x2="70705" y2="6491"/>
                        <a14:foregroundMark x1="70705" y1="6491" x2="81013" y2="8596"/>
                        <a14:foregroundMark x1="81013" y1="8596" x2="88969" y2="14912"/>
                        <a14:foregroundMark x1="88969" y1="14912" x2="88969" y2="14912"/>
                        <a14:foregroundMark x1="67269" y1="80000" x2="54973" y2="79474"/>
                        <a14:foregroundMark x1="54973" y1="79474" x2="61483" y2="85789"/>
                        <a14:foregroundMark x1="61483" y1="85789" x2="61483" y2="85614"/>
                        <a14:foregroundMark x1="75045" y1="90526" x2="28210" y2="93684"/>
                        <a14:foregroundMark x1="28210" y1="93684" x2="15913" y2="97719"/>
                        <a14:foregroundMark x1="15913" y1="97719" x2="4159" y2="91053"/>
                      </a14:backgroundRemoval>
                    </a14:imgEffect>
                  </a14:imgLayer>
                </a14:imgProps>
              </a:ext>
            </a:extLst>
          </a:blip>
          <a:stretch>
            <a:fillRect/>
          </a:stretch>
        </p:blipFill>
        <p:spPr>
          <a:xfrm>
            <a:off x="4493824" y="2874107"/>
            <a:ext cx="3204351" cy="3302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905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C4F7-E366-EF87-5554-0E71E0FA53B8}"/>
              </a:ext>
            </a:extLst>
          </p:cNvPr>
          <p:cNvSpPr>
            <a:spLocks noGrp="1"/>
          </p:cNvSpPr>
          <p:nvPr>
            <p:ph type="title"/>
          </p:nvPr>
        </p:nvSpPr>
        <p:spPr/>
        <p:txBody>
          <a:bodyPr/>
          <a:lstStyle/>
          <a:p>
            <a:r>
              <a:rPr lang="en-US" dirty="0"/>
              <a:t>Be Obedient and Loyal</a:t>
            </a:r>
          </a:p>
        </p:txBody>
      </p:sp>
      <p:sp>
        <p:nvSpPr>
          <p:cNvPr id="3" name="Content Placeholder 2">
            <a:extLst>
              <a:ext uri="{FF2B5EF4-FFF2-40B4-BE49-F238E27FC236}">
                <a16:creationId xmlns:a16="http://schemas.microsoft.com/office/drawing/2014/main" id="{40679869-12BE-3C55-0658-78A3D61CC0E3}"/>
              </a:ext>
            </a:extLst>
          </p:cNvPr>
          <p:cNvSpPr>
            <a:spLocks noGrp="1"/>
          </p:cNvSpPr>
          <p:nvPr>
            <p:ph idx="1"/>
          </p:nvPr>
        </p:nvSpPr>
        <p:spPr/>
        <p:txBody>
          <a:bodyPr/>
          <a:lstStyle/>
          <a:p>
            <a:r>
              <a:rPr lang="en-US" dirty="0">
                <a:solidFill>
                  <a:srgbClr val="C00000"/>
                </a:solidFill>
              </a:rPr>
              <a:t>Consider the concept of the “knowledge of good and evil” that God would forbid partaking of it.</a:t>
            </a:r>
          </a:p>
          <a:p>
            <a:pPr lvl="1"/>
            <a:r>
              <a:rPr lang="en-US" dirty="0">
                <a:solidFill>
                  <a:srgbClr val="C00000"/>
                </a:solidFill>
              </a:rPr>
              <a:t>Direct disobedience, rebellion </a:t>
            </a:r>
          </a:p>
          <a:p>
            <a:pPr lvl="1"/>
            <a:r>
              <a:rPr lang="en-US" dirty="0">
                <a:solidFill>
                  <a:srgbClr val="C00000"/>
                </a:solidFill>
              </a:rPr>
              <a:t>Be like God, know good, evil independently</a:t>
            </a:r>
          </a:p>
          <a:p>
            <a:pPr lvl="1"/>
            <a:r>
              <a:rPr lang="en-US" dirty="0">
                <a:solidFill>
                  <a:srgbClr val="C00000"/>
                </a:solidFill>
              </a:rPr>
              <a:t>Rejecting dependence on God</a:t>
            </a:r>
          </a:p>
          <a:p>
            <a:pPr lvl="1"/>
            <a:r>
              <a:rPr lang="en-US" dirty="0">
                <a:solidFill>
                  <a:srgbClr val="C00000"/>
                </a:solidFill>
              </a:rPr>
              <a:t>Usurp God’s role as moral arbiter</a:t>
            </a:r>
          </a:p>
          <a:p>
            <a:pPr lvl="1"/>
            <a:r>
              <a:rPr lang="en-US" dirty="0">
                <a:solidFill>
                  <a:srgbClr val="C00000"/>
                </a:solidFill>
              </a:rPr>
              <a:t>Breaking trust relationship with God</a:t>
            </a:r>
          </a:p>
        </p:txBody>
      </p:sp>
    </p:spTree>
    <p:extLst>
      <p:ext uri="{BB962C8B-B14F-4D97-AF65-F5344CB8AC3E}">
        <p14:creationId xmlns:p14="http://schemas.microsoft.com/office/powerpoint/2010/main" val="20126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652-3AEF-B0C6-06BD-B2E444193DF7}"/>
              </a:ext>
            </a:extLst>
          </p:cNvPr>
          <p:cNvSpPr>
            <a:spLocks noGrp="1"/>
          </p:cNvSpPr>
          <p:nvPr>
            <p:ph type="title"/>
          </p:nvPr>
        </p:nvSpPr>
        <p:spPr/>
        <p:txBody>
          <a:bodyPr/>
          <a:lstStyle/>
          <a:p>
            <a:r>
              <a:rPr lang="en-US" dirty="0"/>
              <a:t>Be Obedient and Loyal</a:t>
            </a:r>
          </a:p>
        </p:txBody>
      </p:sp>
      <p:sp>
        <p:nvSpPr>
          <p:cNvPr id="3" name="Content Placeholder 2">
            <a:extLst>
              <a:ext uri="{FF2B5EF4-FFF2-40B4-BE49-F238E27FC236}">
                <a16:creationId xmlns:a16="http://schemas.microsoft.com/office/drawing/2014/main" id="{3CFE34BD-4A8A-9B68-FDA2-0F749BB61D9A}"/>
              </a:ext>
            </a:extLst>
          </p:cNvPr>
          <p:cNvSpPr>
            <a:spLocks noGrp="1"/>
          </p:cNvSpPr>
          <p:nvPr>
            <p:ph idx="1"/>
          </p:nvPr>
        </p:nvSpPr>
        <p:spPr>
          <a:xfrm>
            <a:off x="838200" y="1690688"/>
            <a:ext cx="10515600" cy="4698537"/>
          </a:xfrm>
        </p:spPr>
        <p:txBody>
          <a:bodyPr>
            <a:normAutofit/>
          </a:bodyPr>
          <a:lstStyle/>
          <a:p>
            <a:r>
              <a:rPr lang="en-US" dirty="0"/>
              <a:t>Why are we attracted to do what God has forbidden?</a:t>
            </a:r>
          </a:p>
          <a:p>
            <a:r>
              <a:rPr lang="en-US" dirty="0"/>
              <a:t>How do you understand </a:t>
            </a:r>
            <a:r>
              <a:rPr lang="en-US" i="1" dirty="0"/>
              <a:t>death</a:t>
            </a:r>
            <a:r>
              <a:rPr lang="en-US" dirty="0"/>
              <a:t> in the warning against disobedience? </a:t>
            </a:r>
          </a:p>
          <a:p>
            <a:r>
              <a:rPr lang="en-US" dirty="0"/>
              <a:t>How are God’s restrictions actually indications of His blessings?</a:t>
            </a:r>
          </a:p>
          <a:p>
            <a:r>
              <a:rPr lang="en-US" dirty="0"/>
              <a:t>How can believers protect themselves from Satan’s deception and confusion?</a:t>
            </a:r>
          </a:p>
        </p:txBody>
      </p:sp>
    </p:spTree>
    <p:extLst>
      <p:ext uri="{BB962C8B-B14F-4D97-AF65-F5344CB8AC3E}">
        <p14:creationId xmlns:p14="http://schemas.microsoft.com/office/powerpoint/2010/main" val="335724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3AE5-7B5D-5767-155E-B8DC3CD189F7}"/>
              </a:ext>
            </a:extLst>
          </p:cNvPr>
          <p:cNvSpPr>
            <a:spLocks noGrp="1"/>
          </p:cNvSpPr>
          <p:nvPr>
            <p:ph type="title"/>
          </p:nvPr>
        </p:nvSpPr>
        <p:spPr/>
        <p:txBody>
          <a:bodyPr/>
          <a:lstStyle/>
          <a:p>
            <a:pPr algn="l"/>
            <a:r>
              <a:rPr lang="en-US" dirty="0"/>
              <a:t>Listen for consequences of sin.</a:t>
            </a:r>
          </a:p>
        </p:txBody>
      </p:sp>
      <p:sp>
        <p:nvSpPr>
          <p:cNvPr id="3" name="Content Placeholder 2">
            <a:extLst>
              <a:ext uri="{FF2B5EF4-FFF2-40B4-BE49-F238E27FC236}">
                <a16:creationId xmlns:a16="http://schemas.microsoft.com/office/drawing/2014/main" id="{ECCD8C42-7C26-E543-EDE6-A21A7C912D1B}"/>
              </a:ext>
            </a:extLst>
          </p:cNvPr>
          <p:cNvSpPr>
            <a:spLocks noGrp="1"/>
          </p:cNvSpPr>
          <p:nvPr>
            <p:ph idx="1"/>
          </p:nvPr>
        </p:nvSpPr>
        <p:spPr/>
        <p:txBody>
          <a:bodyPr/>
          <a:lstStyle/>
          <a:p>
            <a:pPr marL="0" indent="0" algn="ctr">
              <a:buNone/>
            </a:pPr>
            <a:r>
              <a:rPr lang="en-US" dirty="0"/>
              <a:t>Genesis 3:16-19 (NIV)  To the woman he said, "I will greatly increase your pains in childbearing; with pain you will give birth to children. Your desire will be for your husband, and he will rule over you." 17  To Adam he said, "Because you listened to your wife and ate from the tree about which I commanded you, 'You must not eat of it,' </a:t>
            </a:r>
          </a:p>
        </p:txBody>
      </p:sp>
    </p:spTree>
    <p:extLst>
      <p:ext uri="{BB962C8B-B14F-4D97-AF65-F5344CB8AC3E}">
        <p14:creationId xmlns:p14="http://schemas.microsoft.com/office/powerpoint/2010/main" val="2062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3AE5-7B5D-5767-155E-B8DC3CD189F7}"/>
              </a:ext>
            </a:extLst>
          </p:cNvPr>
          <p:cNvSpPr>
            <a:spLocks noGrp="1"/>
          </p:cNvSpPr>
          <p:nvPr>
            <p:ph type="title"/>
          </p:nvPr>
        </p:nvSpPr>
        <p:spPr/>
        <p:txBody>
          <a:bodyPr/>
          <a:lstStyle/>
          <a:p>
            <a:pPr algn="l"/>
            <a:r>
              <a:rPr lang="en-US" dirty="0"/>
              <a:t>Listen for consequences of sin.</a:t>
            </a:r>
          </a:p>
        </p:txBody>
      </p:sp>
      <p:sp>
        <p:nvSpPr>
          <p:cNvPr id="3" name="Content Placeholder 2">
            <a:extLst>
              <a:ext uri="{FF2B5EF4-FFF2-40B4-BE49-F238E27FC236}">
                <a16:creationId xmlns:a16="http://schemas.microsoft.com/office/drawing/2014/main" id="{ECCD8C42-7C26-E543-EDE6-A21A7C912D1B}"/>
              </a:ext>
            </a:extLst>
          </p:cNvPr>
          <p:cNvSpPr>
            <a:spLocks noGrp="1"/>
          </p:cNvSpPr>
          <p:nvPr>
            <p:ph idx="1"/>
          </p:nvPr>
        </p:nvSpPr>
        <p:spPr/>
        <p:txBody>
          <a:bodyPr/>
          <a:lstStyle/>
          <a:p>
            <a:pPr marL="0" indent="0" algn="ctr">
              <a:buNone/>
            </a:pPr>
            <a:r>
              <a:rPr lang="en-US" dirty="0"/>
              <a:t>"Cursed is the ground because of you; through painful toil you will eat of it all the days of your life. 18  It will produce thorns and thistles for you, and you will eat the plants of the field. 19  By the sweat of your brow you will eat your food until you return to the ground, since from it you were taken; for dust you are and to dust you will return."</a:t>
            </a:r>
          </a:p>
        </p:txBody>
      </p:sp>
      <p:pic>
        <p:nvPicPr>
          <p:cNvPr id="4" name="Picture 3">
            <a:extLst>
              <a:ext uri="{FF2B5EF4-FFF2-40B4-BE49-F238E27FC236}">
                <a16:creationId xmlns:a16="http://schemas.microsoft.com/office/drawing/2014/main" id="{1CB3091D-4995-977E-56FB-FBC7338FCF02}"/>
              </a:ext>
            </a:extLst>
          </p:cNvPr>
          <p:cNvPicPr>
            <a:picLocks noChangeAspect="1"/>
          </p:cNvPicPr>
          <p:nvPr/>
        </p:nvPicPr>
        <p:blipFill>
          <a:blip r:embed="rId2"/>
          <a:stretch>
            <a:fillRect/>
          </a:stretch>
        </p:blipFill>
        <p:spPr>
          <a:xfrm>
            <a:off x="5081122" y="5735213"/>
            <a:ext cx="2200000"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6624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3737-D89E-BDC7-8852-CA6F0C4F8106}"/>
              </a:ext>
            </a:extLst>
          </p:cNvPr>
          <p:cNvSpPr>
            <a:spLocks noGrp="1"/>
          </p:cNvSpPr>
          <p:nvPr>
            <p:ph type="title"/>
          </p:nvPr>
        </p:nvSpPr>
        <p:spPr/>
        <p:txBody>
          <a:bodyPr/>
          <a:lstStyle/>
          <a:p>
            <a:r>
              <a:rPr lang="en-US" dirty="0"/>
              <a:t>Deal with the Consequences</a:t>
            </a:r>
          </a:p>
        </p:txBody>
      </p:sp>
      <p:sp>
        <p:nvSpPr>
          <p:cNvPr id="3" name="Content Placeholder 2">
            <a:extLst>
              <a:ext uri="{FF2B5EF4-FFF2-40B4-BE49-F238E27FC236}">
                <a16:creationId xmlns:a16="http://schemas.microsoft.com/office/drawing/2014/main" id="{E34BE584-CE5F-2D32-7FFC-9C7034C7350A}"/>
              </a:ext>
            </a:extLst>
          </p:cNvPr>
          <p:cNvSpPr>
            <a:spLocks noGrp="1"/>
          </p:cNvSpPr>
          <p:nvPr>
            <p:ph idx="1"/>
          </p:nvPr>
        </p:nvSpPr>
        <p:spPr/>
        <p:txBody>
          <a:bodyPr/>
          <a:lstStyle/>
          <a:p>
            <a:r>
              <a:rPr lang="en-US" dirty="0"/>
              <a:t>What emotions do you experience when you read these verses?</a:t>
            </a:r>
          </a:p>
          <a:p>
            <a:r>
              <a:rPr lang="en-US" dirty="0"/>
              <a:t>How do the curses given to the man and woman affect twenty-first century humanity?   How does this original sin affect us daily?</a:t>
            </a:r>
          </a:p>
          <a:p>
            <a:endParaRPr lang="en-US" dirty="0"/>
          </a:p>
        </p:txBody>
      </p:sp>
    </p:spTree>
    <p:extLst>
      <p:ext uri="{BB962C8B-B14F-4D97-AF65-F5344CB8AC3E}">
        <p14:creationId xmlns:p14="http://schemas.microsoft.com/office/powerpoint/2010/main" val="231642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7FB9-418C-0661-431F-0FAD3C579BCE}"/>
              </a:ext>
            </a:extLst>
          </p:cNvPr>
          <p:cNvSpPr>
            <a:spLocks noGrp="1"/>
          </p:cNvSpPr>
          <p:nvPr>
            <p:ph type="title"/>
          </p:nvPr>
        </p:nvSpPr>
        <p:spPr/>
        <p:txBody>
          <a:bodyPr/>
          <a:lstStyle/>
          <a:p>
            <a:r>
              <a:rPr lang="en-US" dirty="0"/>
              <a:t>Deal with the Consequences</a:t>
            </a:r>
          </a:p>
        </p:txBody>
      </p:sp>
      <p:sp>
        <p:nvSpPr>
          <p:cNvPr id="3" name="Content Placeholder 2">
            <a:extLst>
              <a:ext uri="{FF2B5EF4-FFF2-40B4-BE49-F238E27FC236}">
                <a16:creationId xmlns:a16="http://schemas.microsoft.com/office/drawing/2014/main" id="{992307F7-E4F7-0D7A-AE9B-D8073F46EF41}"/>
              </a:ext>
            </a:extLst>
          </p:cNvPr>
          <p:cNvSpPr>
            <a:spLocks noGrp="1"/>
          </p:cNvSpPr>
          <p:nvPr>
            <p:ph idx="1"/>
          </p:nvPr>
        </p:nvSpPr>
        <p:spPr/>
        <p:txBody>
          <a:bodyPr/>
          <a:lstStyle/>
          <a:p>
            <a:r>
              <a:rPr lang="en-US" dirty="0"/>
              <a:t>What surprises you about the way people respond to sin’s consequences?</a:t>
            </a:r>
          </a:p>
          <a:p>
            <a:r>
              <a:rPr lang="en-US" dirty="0"/>
              <a:t>What can mature Christians do to help people understand that sin has consequences?</a:t>
            </a:r>
          </a:p>
        </p:txBody>
      </p:sp>
    </p:spTree>
    <p:extLst>
      <p:ext uri="{BB962C8B-B14F-4D97-AF65-F5344CB8AC3E}">
        <p14:creationId xmlns:p14="http://schemas.microsoft.com/office/powerpoint/2010/main" val="9030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A65E-073F-96D4-56C8-DAFFA1DC225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59D6D46-DD43-BD72-6DBF-96619EAF8336}"/>
              </a:ext>
            </a:extLst>
          </p:cNvPr>
          <p:cNvSpPr>
            <a:spLocks noGrp="1"/>
          </p:cNvSpPr>
          <p:nvPr>
            <p:ph idx="1"/>
          </p:nvPr>
        </p:nvSpPr>
        <p:spPr>
          <a:xfrm>
            <a:off x="838200" y="2222339"/>
            <a:ext cx="10515600" cy="3954624"/>
          </a:xfrm>
        </p:spPr>
        <p:txBody>
          <a:bodyPr/>
          <a:lstStyle/>
          <a:p>
            <a:r>
              <a:rPr lang="en-US" dirty="0"/>
              <a:t>Mediate. </a:t>
            </a:r>
          </a:p>
          <a:p>
            <a:pPr lvl="1"/>
            <a:r>
              <a:rPr lang="en-US" dirty="0"/>
              <a:t>Memorize Genesis 1:27: “So God created man in his own image; he created him in the image of God.”</a:t>
            </a:r>
          </a:p>
          <a:p>
            <a:pPr lvl="1"/>
            <a:r>
              <a:rPr lang="en-US" dirty="0"/>
              <a:t>Think about the implications of this Truth.</a:t>
            </a:r>
          </a:p>
          <a:p>
            <a:endParaRPr lang="en-US" dirty="0"/>
          </a:p>
        </p:txBody>
      </p:sp>
    </p:spTree>
    <p:extLst>
      <p:ext uri="{BB962C8B-B14F-4D97-AF65-F5344CB8AC3E}">
        <p14:creationId xmlns:p14="http://schemas.microsoft.com/office/powerpoint/2010/main" val="362756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A65E-073F-96D4-56C8-DAFFA1DC22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59D6D46-DD43-BD72-6DBF-96619EAF8336}"/>
              </a:ext>
            </a:extLst>
          </p:cNvPr>
          <p:cNvSpPr>
            <a:spLocks noGrp="1"/>
          </p:cNvSpPr>
          <p:nvPr>
            <p:ph idx="1"/>
          </p:nvPr>
        </p:nvSpPr>
        <p:spPr/>
        <p:txBody>
          <a:bodyPr/>
          <a:lstStyle/>
          <a:p>
            <a:r>
              <a:rPr lang="en-US" dirty="0"/>
              <a:t>Pray. </a:t>
            </a:r>
          </a:p>
          <a:p>
            <a:pPr lvl="1"/>
            <a:r>
              <a:rPr lang="en-US" dirty="0"/>
              <a:t>Spend time talking with God about what is preventing you from living a more purposeful life </a:t>
            </a:r>
          </a:p>
          <a:p>
            <a:pPr lvl="1"/>
            <a:r>
              <a:rPr lang="en-US" dirty="0"/>
              <a:t>Possibly sin, fear, self-pity, selfishness, broken relationships, laziness, etc. </a:t>
            </a:r>
          </a:p>
          <a:p>
            <a:pPr lvl="1"/>
            <a:r>
              <a:rPr lang="en-US" dirty="0"/>
              <a:t>Confess and repent of those sins and commit to a life of obedient fruitfulness.</a:t>
            </a:r>
          </a:p>
          <a:p>
            <a:endParaRPr lang="en-US" dirty="0"/>
          </a:p>
        </p:txBody>
      </p:sp>
    </p:spTree>
    <p:extLst>
      <p:ext uri="{BB962C8B-B14F-4D97-AF65-F5344CB8AC3E}">
        <p14:creationId xmlns:p14="http://schemas.microsoft.com/office/powerpoint/2010/main" val="322154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9909-7CFD-1EBD-8BC5-528A85EBB743}"/>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4205BE25-7308-5DE4-7E67-C9D0633B0F0F}"/>
              </a:ext>
            </a:extLst>
          </p:cNvPr>
          <p:cNvGrpSpPr/>
          <p:nvPr/>
        </p:nvGrpSpPr>
        <p:grpSpPr>
          <a:xfrm>
            <a:off x="2849598" y="1690688"/>
            <a:ext cx="6492803" cy="4161682"/>
            <a:chOff x="2849598" y="1690688"/>
            <a:chExt cx="6492803" cy="4161682"/>
          </a:xfrm>
        </p:grpSpPr>
        <p:pic>
          <p:nvPicPr>
            <p:cNvPr id="4" name="Picture 3">
              <a:extLst>
                <a:ext uri="{FF2B5EF4-FFF2-40B4-BE49-F238E27FC236}">
                  <a16:creationId xmlns:a16="http://schemas.microsoft.com/office/drawing/2014/main" id="{5B7BDB75-9FEF-9D77-1ED1-4B675AB31851}"/>
                </a:ext>
              </a:extLst>
            </p:cNvPr>
            <p:cNvPicPr>
              <a:picLocks noChangeAspect="1"/>
            </p:cNvPicPr>
            <p:nvPr/>
          </p:nvPicPr>
          <p:blipFill>
            <a:blip r:embed="rId2"/>
            <a:stretch>
              <a:fillRect/>
            </a:stretch>
          </p:blipFill>
          <p:spPr>
            <a:xfrm>
              <a:off x="3238857" y="1929000"/>
              <a:ext cx="5714286" cy="300000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3D6FA7E1-77D1-A1DA-1A4D-D4D6BE83E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5FD4208E-F376-2A17-2FDB-554064825B58}"/>
              </a:ext>
            </a:extLst>
          </p:cNvPr>
          <p:cNvSpPr txBox="1"/>
          <p:nvPr/>
        </p:nvSpPr>
        <p:spPr>
          <a:xfrm>
            <a:off x="3978234" y="5937662"/>
            <a:ext cx="4322618" cy="523220"/>
          </a:xfrm>
          <a:prstGeom prst="rect">
            <a:avLst/>
          </a:prstGeom>
          <a:noFill/>
        </p:spPr>
        <p:txBody>
          <a:bodyPr wrap="square" rtlCol="0">
            <a:spAutoFit/>
          </a:bodyPr>
          <a:lstStyle/>
          <a:p>
            <a:pPr algn="ctr"/>
            <a:r>
              <a:rPr lang="en-US" sz="2800" dirty="0">
                <a:hlinkClick r:id="rId3"/>
              </a:rPr>
              <a:t>View Video </a:t>
            </a:r>
            <a:endParaRPr lang="en-US" sz="2800" dirty="0"/>
          </a:p>
        </p:txBody>
      </p:sp>
    </p:spTree>
    <p:extLst>
      <p:ext uri="{BB962C8B-B14F-4D97-AF65-F5344CB8AC3E}">
        <p14:creationId xmlns:p14="http://schemas.microsoft.com/office/powerpoint/2010/main" val="290254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A65E-073F-96D4-56C8-DAFFA1DC22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59D6D46-DD43-BD72-6DBF-96619EAF8336}"/>
              </a:ext>
            </a:extLst>
          </p:cNvPr>
          <p:cNvSpPr>
            <a:spLocks noGrp="1"/>
          </p:cNvSpPr>
          <p:nvPr>
            <p:ph idx="1"/>
          </p:nvPr>
        </p:nvSpPr>
        <p:spPr>
          <a:xfrm>
            <a:off x="838200" y="2164465"/>
            <a:ext cx="10515600" cy="4012497"/>
          </a:xfrm>
        </p:spPr>
        <p:txBody>
          <a:bodyPr/>
          <a:lstStyle/>
          <a:p>
            <a:r>
              <a:rPr lang="en-US" dirty="0"/>
              <a:t>Connect with the next generation. </a:t>
            </a:r>
          </a:p>
          <a:p>
            <a:pPr lvl="1"/>
            <a:r>
              <a:rPr lang="en-US" dirty="0"/>
              <a:t>Consider ways you will steward younger generations in your family and church. </a:t>
            </a:r>
          </a:p>
          <a:p>
            <a:pPr lvl="1"/>
            <a:r>
              <a:rPr lang="en-US" dirty="0"/>
              <a:t>How can you invest in others so you can fulfill your purpose of providing Godly wisdom and influence to the next generations? </a:t>
            </a:r>
          </a:p>
          <a:p>
            <a:endParaRPr lang="en-US" dirty="0"/>
          </a:p>
        </p:txBody>
      </p:sp>
    </p:spTree>
    <p:extLst>
      <p:ext uri="{BB962C8B-B14F-4D97-AF65-F5344CB8AC3E}">
        <p14:creationId xmlns:p14="http://schemas.microsoft.com/office/powerpoint/2010/main" val="1147895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BD99F-CB0C-22A9-A91D-445A99813DD9}"/>
              </a:ext>
            </a:extLst>
          </p:cNvPr>
          <p:cNvSpPr>
            <a:spLocks noGrp="1"/>
          </p:cNvSpPr>
          <p:nvPr>
            <p:ph type="title"/>
          </p:nvPr>
        </p:nvSpPr>
        <p:spPr>
          <a:xfrm>
            <a:off x="5578996" y="365125"/>
            <a:ext cx="5774803" cy="1325563"/>
          </a:xfrm>
        </p:spPr>
        <p:txBody>
          <a:bodyPr/>
          <a:lstStyle/>
          <a:p>
            <a:r>
              <a:rPr lang="en-US" dirty="0"/>
              <a:t>Family Activities</a:t>
            </a:r>
          </a:p>
        </p:txBody>
      </p:sp>
      <p:pic>
        <p:nvPicPr>
          <p:cNvPr id="6" name="Picture 5" descr="A close-up of a diagram&#10;&#10;Description automatically generated">
            <a:extLst>
              <a:ext uri="{FF2B5EF4-FFF2-40B4-BE49-F238E27FC236}">
                <a16:creationId xmlns:a16="http://schemas.microsoft.com/office/drawing/2014/main" id="{E93530DA-51D4-50BF-3DA9-07D3B06600EC}"/>
              </a:ext>
            </a:extLst>
          </p:cNvPr>
          <p:cNvPicPr>
            <a:picLocks noChangeAspect="1"/>
          </p:cNvPicPr>
          <p:nvPr/>
        </p:nvPicPr>
        <p:blipFill>
          <a:blip r:embed="rId2">
            <a:duotone>
              <a:prstClr val="black"/>
              <a:srgbClr val="FF66FF">
                <a:tint val="45000"/>
                <a:satMod val="400000"/>
              </a:srgbClr>
            </a:duotone>
            <a:extLst>
              <a:ext uri="{28A0092B-C50C-407E-A947-70E740481C1C}">
                <a14:useLocalDpi xmlns:a14="http://schemas.microsoft.com/office/drawing/2010/main" val="0"/>
              </a:ext>
            </a:extLst>
          </a:blip>
          <a:stretch>
            <a:fillRect/>
          </a:stretch>
        </p:blipFill>
        <p:spPr>
          <a:xfrm>
            <a:off x="-466371" y="677272"/>
            <a:ext cx="8036214" cy="275172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A cartoon of a person in a karate uniform&#10;&#10;Description automatically generated">
            <a:extLst>
              <a:ext uri="{FF2B5EF4-FFF2-40B4-BE49-F238E27FC236}">
                <a16:creationId xmlns:a16="http://schemas.microsoft.com/office/drawing/2014/main" id="{98ED855B-7F0A-FAAB-EE22-612052BE7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55488" y="2611253"/>
            <a:ext cx="1452313" cy="3536066"/>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4B698439-51AA-C931-E242-8594FAF7D5B6}"/>
              </a:ext>
            </a:extLst>
          </p:cNvPr>
          <p:cNvSpPr/>
          <p:nvPr/>
        </p:nvSpPr>
        <p:spPr>
          <a:xfrm>
            <a:off x="3426106" y="3669175"/>
            <a:ext cx="5509550" cy="1736202"/>
          </a:xfrm>
          <a:prstGeom prst="wedgeRoundRectCallout">
            <a:avLst>
              <a:gd name="adj1" fmla="val 57738"/>
              <a:gd name="adj2" fmla="val -33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You’re going to want those scrambled words to get the numbers for the message.  Remember, the words are found in </a:t>
            </a:r>
            <a:r>
              <a:rPr lang="nb-NO" dirty="0">
                <a:latin typeface="Comic Sans MS" panose="030F0702030302020204" pitchFamily="66" charset="0"/>
              </a:rPr>
              <a:t>Genesis 1:26 -  30; 2:16,17; 3:16 – 19 (NIV).  Go for help (and the Crossword) at </a:t>
            </a:r>
            <a:r>
              <a:rPr lang="nb-NO" dirty="0">
                <a:latin typeface="Comic Sans MS" panose="030F0702030302020204" pitchFamily="66" charset="0"/>
                <a:hlinkClick r:id="rId4"/>
              </a:rPr>
              <a:t>https://tinyurl.com/334vejue</a:t>
            </a:r>
            <a:r>
              <a:rPr lang="nb-NO" dirty="0">
                <a:latin typeface="Comic Sans MS" panose="030F0702030302020204" pitchFamily="66" charset="0"/>
              </a:rPr>
              <a:t> </a:t>
            </a:r>
            <a:r>
              <a:rPr lang="en-US" dirty="0">
                <a:latin typeface="Comic Sans MS" panose="030F0702030302020204" pitchFamily="66" charset="0"/>
              </a:rPr>
              <a:t> </a:t>
            </a:r>
          </a:p>
        </p:txBody>
      </p:sp>
    </p:spTree>
    <p:extLst>
      <p:ext uri="{BB962C8B-B14F-4D97-AF65-F5344CB8AC3E}">
        <p14:creationId xmlns:p14="http://schemas.microsoft.com/office/powerpoint/2010/main" val="143071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Promise of </a:t>
            </a:r>
            <a:br>
              <a:rPr lang="en-US" dirty="0"/>
            </a:br>
            <a:r>
              <a:rPr lang="en-US" dirty="0"/>
              <a:t>Fruitfulness</a:t>
            </a:r>
          </a:p>
        </p:txBody>
      </p:sp>
      <p:sp>
        <p:nvSpPr>
          <p:cNvPr id="3" name="Subtitle 2"/>
          <p:cNvSpPr>
            <a:spLocks noGrp="1"/>
          </p:cNvSpPr>
          <p:nvPr>
            <p:ph type="subTitle" idx="1"/>
          </p:nvPr>
        </p:nvSpPr>
        <p:spPr>
          <a:xfrm>
            <a:off x="1524000" y="3930732"/>
            <a:ext cx="9144000" cy="1327068"/>
          </a:xfrm>
        </p:spPr>
        <p:txBody>
          <a:bodyPr/>
          <a:lstStyle/>
          <a:p>
            <a:r>
              <a:rPr lang="en-US" dirty="0"/>
              <a:t>June 2</a:t>
            </a:r>
          </a:p>
        </p:txBody>
      </p:sp>
    </p:spTree>
    <p:extLst>
      <p:ext uri="{BB962C8B-B14F-4D97-AF65-F5344CB8AC3E}">
        <p14:creationId xmlns:p14="http://schemas.microsoft.com/office/powerpoint/2010/main" val="347479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CD33A-6531-6CC5-B662-8594DFBE87B2}"/>
              </a:ext>
            </a:extLst>
          </p:cNvPr>
          <p:cNvSpPr>
            <a:spLocks noGrp="1"/>
          </p:cNvSpPr>
          <p:nvPr>
            <p:ph type="title"/>
          </p:nvPr>
        </p:nvSpPr>
        <p:spPr/>
        <p:txBody>
          <a:bodyPr/>
          <a:lstStyle/>
          <a:p>
            <a:r>
              <a:rPr lang="en-US" dirty="0"/>
              <a:t>Can’t forget it …</a:t>
            </a:r>
          </a:p>
        </p:txBody>
      </p:sp>
      <p:sp>
        <p:nvSpPr>
          <p:cNvPr id="4" name="Content Placeholder 3">
            <a:extLst>
              <a:ext uri="{FF2B5EF4-FFF2-40B4-BE49-F238E27FC236}">
                <a16:creationId xmlns:a16="http://schemas.microsoft.com/office/drawing/2014/main" id="{15DBD8F3-4287-8F2C-20D4-7073F1B7A1AC}"/>
              </a:ext>
            </a:extLst>
          </p:cNvPr>
          <p:cNvSpPr>
            <a:spLocks noGrp="1"/>
          </p:cNvSpPr>
          <p:nvPr>
            <p:ph idx="1"/>
          </p:nvPr>
        </p:nvSpPr>
        <p:spPr/>
        <p:txBody>
          <a:bodyPr>
            <a:normAutofit/>
          </a:bodyPr>
          <a:lstStyle/>
          <a:p>
            <a:r>
              <a:rPr lang="en-US" dirty="0"/>
              <a:t>What was a time when your plans failed to live up to your intent?</a:t>
            </a:r>
          </a:p>
          <a:p>
            <a:endParaRPr lang="en-US" dirty="0"/>
          </a:p>
          <a:p>
            <a:r>
              <a:rPr lang="en-US" dirty="0">
                <a:solidFill>
                  <a:srgbClr val="C00000"/>
                </a:solidFill>
              </a:rPr>
              <a:t>Some of those failed plans we could fix, some we could not</a:t>
            </a:r>
          </a:p>
          <a:p>
            <a:pPr lvl="1"/>
            <a:r>
              <a:rPr lang="en-US" dirty="0">
                <a:solidFill>
                  <a:srgbClr val="C00000"/>
                </a:solidFill>
              </a:rPr>
              <a:t>Today we look at God’s original plan in designing men and women.</a:t>
            </a:r>
          </a:p>
          <a:p>
            <a:pPr lvl="1"/>
            <a:r>
              <a:rPr lang="en-US" dirty="0">
                <a:solidFill>
                  <a:srgbClr val="C00000"/>
                </a:solidFill>
              </a:rPr>
              <a:t>We want to discover how God fixed sin’s destruction</a:t>
            </a:r>
          </a:p>
          <a:p>
            <a:endParaRPr lang="en-US" dirty="0"/>
          </a:p>
        </p:txBody>
      </p:sp>
      <p:grpSp>
        <p:nvGrpSpPr>
          <p:cNvPr id="11" name="Group 10">
            <a:extLst>
              <a:ext uri="{FF2B5EF4-FFF2-40B4-BE49-F238E27FC236}">
                <a16:creationId xmlns:a16="http://schemas.microsoft.com/office/drawing/2014/main" id="{6010A989-C36E-C6C9-C93E-8DF9D6C9A9FA}"/>
              </a:ext>
            </a:extLst>
          </p:cNvPr>
          <p:cNvGrpSpPr/>
          <p:nvPr/>
        </p:nvGrpSpPr>
        <p:grpSpPr>
          <a:xfrm>
            <a:off x="1245294" y="3029622"/>
            <a:ext cx="9565468" cy="2867891"/>
            <a:chOff x="1280018" y="3110645"/>
            <a:chExt cx="9565468" cy="2867891"/>
          </a:xfrm>
        </p:grpSpPr>
        <p:pic>
          <p:nvPicPr>
            <p:cNvPr id="1028" name="Picture 4" descr="Girl is Studying clipart">
              <a:extLst>
                <a:ext uri="{FF2B5EF4-FFF2-40B4-BE49-F238E27FC236}">
                  <a16:creationId xmlns:a16="http://schemas.microsoft.com/office/drawing/2014/main" id="{AD06A05D-F5F5-60CA-D776-7081575543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616" y="3379052"/>
              <a:ext cx="2320870" cy="2392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Poor Musician clipart">
              <a:extLst>
                <a:ext uri="{FF2B5EF4-FFF2-40B4-BE49-F238E27FC236}">
                  <a16:creationId xmlns:a16="http://schemas.microsoft.com/office/drawing/2014/main" id="{2BEBC7A8-9F0E-ED65-D1D1-04CE623B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80018" y="3110645"/>
              <a:ext cx="2964151" cy="286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62E5662-745F-67DD-7E69-D7285B0A7CCD}"/>
              </a:ext>
            </a:extLst>
          </p:cNvPr>
          <p:cNvGrpSpPr/>
          <p:nvPr/>
        </p:nvGrpSpPr>
        <p:grpSpPr>
          <a:xfrm>
            <a:off x="5651971" y="3298029"/>
            <a:ext cx="1703887" cy="4504487"/>
            <a:chOff x="6243943" y="2781844"/>
            <a:chExt cx="1703887" cy="4504487"/>
          </a:xfrm>
        </p:grpSpPr>
        <p:pic>
          <p:nvPicPr>
            <p:cNvPr id="1026" name="Picture 2" descr="Wedding cake clipart">
              <a:extLst>
                <a:ext uri="{FF2B5EF4-FFF2-40B4-BE49-F238E27FC236}">
                  <a16:creationId xmlns:a16="http://schemas.microsoft.com/office/drawing/2014/main" id="{C355FDCC-6F89-4B45-25DE-BEE3801EE5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3943" y="2781844"/>
              <a:ext cx="1703887" cy="2033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F776E9F0-F47A-46EC-2A51-503A13FEE9C1}"/>
                </a:ext>
              </a:extLst>
            </p:cNvPr>
            <p:cNvCxnSpPr>
              <a:cxnSpLocks/>
            </p:cNvCxnSpPr>
            <p:nvPr/>
          </p:nvCxnSpPr>
          <p:spPr>
            <a:xfrm flipH="1">
              <a:off x="7095886" y="4625439"/>
              <a:ext cx="4584" cy="2660892"/>
            </a:xfrm>
            <a:prstGeom prst="line">
              <a:avLst/>
            </a:prstGeom>
            <a:ln>
              <a:no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140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3000"/>
                                  </p:stCondLst>
                                  <p:childTnLst>
                                    <p:animRot by="-54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2C1D-B45F-E9A0-3F78-3D48613B58B9}"/>
              </a:ext>
            </a:extLst>
          </p:cNvPr>
          <p:cNvSpPr>
            <a:spLocks noGrp="1"/>
          </p:cNvSpPr>
          <p:nvPr>
            <p:ph type="title"/>
          </p:nvPr>
        </p:nvSpPr>
        <p:spPr/>
        <p:txBody>
          <a:bodyPr/>
          <a:lstStyle/>
          <a:p>
            <a:pPr algn="l"/>
            <a:r>
              <a:rPr lang="en-US" dirty="0"/>
              <a:t>Listen for God’s blessing.</a:t>
            </a:r>
          </a:p>
        </p:txBody>
      </p:sp>
      <p:sp>
        <p:nvSpPr>
          <p:cNvPr id="3" name="Content Placeholder 2">
            <a:extLst>
              <a:ext uri="{FF2B5EF4-FFF2-40B4-BE49-F238E27FC236}">
                <a16:creationId xmlns:a16="http://schemas.microsoft.com/office/drawing/2014/main" id="{B2AA82C1-1BD0-07BF-640C-D5572575FFFD}"/>
              </a:ext>
            </a:extLst>
          </p:cNvPr>
          <p:cNvSpPr>
            <a:spLocks noGrp="1"/>
          </p:cNvSpPr>
          <p:nvPr>
            <p:ph idx="1"/>
          </p:nvPr>
        </p:nvSpPr>
        <p:spPr>
          <a:xfrm>
            <a:off x="1423685" y="1825625"/>
            <a:ext cx="9710195" cy="4351338"/>
          </a:xfrm>
        </p:spPr>
        <p:txBody>
          <a:bodyPr/>
          <a:lstStyle/>
          <a:p>
            <a:pPr marL="0" indent="0" algn="ctr">
              <a:buNone/>
            </a:pPr>
            <a:r>
              <a:rPr lang="en-US" dirty="0"/>
              <a:t>Genesis 1:26-30 (NIV)  Then God said, "Let us make man in our image, in our likeness, and let them rule over the fish of the sea and the birds of the air, over the livestock, over all the earth, and over all the creatures that move along the ground." 27  So God created man in his own image, in the </a:t>
            </a:r>
          </a:p>
        </p:txBody>
      </p:sp>
    </p:spTree>
    <p:extLst>
      <p:ext uri="{BB962C8B-B14F-4D97-AF65-F5344CB8AC3E}">
        <p14:creationId xmlns:p14="http://schemas.microsoft.com/office/powerpoint/2010/main" val="29917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2C1D-B45F-E9A0-3F78-3D48613B58B9}"/>
              </a:ext>
            </a:extLst>
          </p:cNvPr>
          <p:cNvSpPr>
            <a:spLocks noGrp="1"/>
          </p:cNvSpPr>
          <p:nvPr>
            <p:ph type="title"/>
          </p:nvPr>
        </p:nvSpPr>
        <p:spPr/>
        <p:txBody>
          <a:bodyPr/>
          <a:lstStyle/>
          <a:p>
            <a:pPr algn="l"/>
            <a:r>
              <a:rPr lang="en-US" dirty="0"/>
              <a:t>Listen for God’s blessing.</a:t>
            </a:r>
          </a:p>
        </p:txBody>
      </p:sp>
      <p:sp>
        <p:nvSpPr>
          <p:cNvPr id="3" name="Content Placeholder 2">
            <a:extLst>
              <a:ext uri="{FF2B5EF4-FFF2-40B4-BE49-F238E27FC236}">
                <a16:creationId xmlns:a16="http://schemas.microsoft.com/office/drawing/2014/main" id="{B2AA82C1-1BD0-07BF-640C-D5572575FFFD}"/>
              </a:ext>
            </a:extLst>
          </p:cNvPr>
          <p:cNvSpPr>
            <a:spLocks noGrp="1"/>
          </p:cNvSpPr>
          <p:nvPr>
            <p:ph idx="1"/>
          </p:nvPr>
        </p:nvSpPr>
        <p:spPr>
          <a:xfrm>
            <a:off x="1423685" y="1825625"/>
            <a:ext cx="9710195" cy="4351338"/>
          </a:xfrm>
        </p:spPr>
        <p:txBody>
          <a:bodyPr/>
          <a:lstStyle/>
          <a:p>
            <a:pPr marL="0" indent="0" algn="ctr">
              <a:buNone/>
            </a:pPr>
            <a:r>
              <a:rPr lang="en-US" dirty="0"/>
              <a:t>image of God he created him; male and female he created them. 28  God blessed them and said to them, "Be fruitful and increase in number; fill the earth and subdue it. Rule over the fish of the sea and the birds of the air and over every living creature that moves on the ground." 29  Then God said, </a:t>
            </a:r>
          </a:p>
        </p:txBody>
      </p:sp>
    </p:spTree>
    <p:extLst>
      <p:ext uri="{BB962C8B-B14F-4D97-AF65-F5344CB8AC3E}">
        <p14:creationId xmlns:p14="http://schemas.microsoft.com/office/powerpoint/2010/main" val="67232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2C1D-B45F-E9A0-3F78-3D48613B58B9}"/>
              </a:ext>
            </a:extLst>
          </p:cNvPr>
          <p:cNvSpPr>
            <a:spLocks noGrp="1"/>
          </p:cNvSpPr>
          <p:nvPr>
            <p:ph type="title"/>
          </p:nvPr>
        </p:nvSpPr>
        <p:spPr/>
        <p:txBody>
          <a:bodyPr/>
          <a:lstStyle/>
          <a:p>
            <a:pPr algn="l"/>
            <a:r>
              <a:rPr lang="en-US" dirty="0"/>
              <a:t>Listen for God’s blessing.</a:t>
            </a:r>
          </a:p>
        </p:txBody>
      </p:sp>
      <p:sp>
        <p:nvSpPr>
          <p:cNvPr id="3" name="Content Placeholder 2">
            <a:extLst>
              <a:ext uri="{FF2B5EF4-FFF2-40B4-BE49-F238E27FC236}">
                <a16:creationId xmlns:a16="http://schemas.microsoft.com/office/drawing/2014/main" id="{B2AA82C1-1BD0-07BF-640C-D5572575FFFD}"/>
              </a:ext>
            </a:extLst>
          </p:cNvPr>
          <p:cNvSpPr>
            <a:spLocks noGrp="1"/>
          </p:cNvSpPr>
          <p:nvPr>
            <p:ph idx="1"/>
          </p:nvPr>
        </p:nvSpPr>
        <p:spPr>
          <a:xfrm>
            <a:off x="962145" y="1690688"/>
            <a:ext cx="10391655" cy="4351338"/>
          </a:xfrm>
        </p:spPr>
        <p:txBody>
          <a:bodyPr/>
          <a:lstStyle/>
          <a:p>
            <a:pPr marL="0" indent="0" algn="ctr">
              <a:buNone/>
            </a:pPr>
            <a:r>
              <a:rPr lang="en-US" dirty="0"/>
              <a:t>I give you every seed-bearing plant on the face of the whole earth and every tree that has fruit with seed in it. They will be yours for food. 30  And to all the beasts of the earth and all the birds of the air and all the creatures that move on the ground--everything that has the breath of life in it--I give every green plant for food." And it was so.</a:t>
            </a:r>
          </a:p>
        </p:txBody>
      </p:sp>
      <p:pic>
        <p:nvPicPr>
          <p:cNvPr id="5" name="Picture 4">
            <a:extLst>
              <a:ext uri="{FF2B5EF4-FFF2-40B4-BE49-F238E27FC236}">
                <a16:creationId xmlns:a16="http://schemas.microsoft.com/office/drawing/2014/main" id="{7ADB810E-E71E-77B0-B7CF-83911C3FABC1}"/>
              </a:ext>
            </a:extLst>
          </p:cNvPr>
          <p:cNvPicPr>
            <a:picLocks noChangeAspect="1"/>
          </p:cNvPicPr>
          <p:nvPr/>
        </p:nvPicPr>
        <p:blipFill>
          <a:blip r:embed="rId2"/>
          <a:stretch>
            <a:fillRect/>
          </a:stretch>
        </p:blipFill>
        <p:spPr>
          <a:xfrm>
            <a:off x="5057972" y="5642616"/>
            <a:ext cx="2200000"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943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D53A-A670-243A-5BF9-D8F5A64EFD7A}"/>
              </a:ext>
            </a:extLst>
          </p:cNvPr>
          <p:cNvSpPr>
            <a:spLocks noGrp="1"/>
          </p:cNvSpPr>
          <p:nvPr>
            <p:ph type="title"/>
          </p:nvPr>
        </p:nvSpPr>
        <p:spPr/>
        <p:txBody>
          <a:bodyPr/>
          <a:lstStyle/>
          <a:p>
            <a:r>
              <a:rPr lang="en-US" dirty="0"/>
              <a:t>Be Fruitful and Steward God’s Creation</a:t>
            </a:r>
          </a:p>
        </p:txBody>
      </p:sp>
      <p:sp>
        <p:nvSpPr>
          <p:cNvPr id="3" name="Content Placeholder 2">
            <a:extLst>
              <a:ext uri="{FF2B5EF4-FFF2-40B4-BE49-F238E27FC236}">
                <a16:creationId xmlns:a16="http://schemas.microsoft.com/office/drawing/2014/main" id="{14C3458C-0EA1-98A1-C382-5BACB26A6565}"/>
              </a:ext>
            </a:extLst>
          </p:cNvPr>
          <p:cNvSpPr>
            <a:spLocks noGrp="1"/>
          </p:cNvSpPr>
          <p:nvPr>
            <p:ph idx="1"/>
          </p:nvPr>
        </p:nvSpPr>
        <p:spPr/>
        <p:txBody>
          <a:bodyPr/>
          <a:lstStyle/>
          <a:p>
            <a:r>
              <a:rPr lang="en-US" dirty="0"/>
              <a:t>What do the verses say about how God created man? </a:t>
            </a:r>
          </a:p>
          <a:p>
            <a:r>
              <a:rPr lang="en-US" dirty="0"/>
              <a:t>What is different about the creation of man and the creation of the other creatures?</a:t>
            </a:r>
          </a:p>
          <a:p>
            <a:r>
              <a:rPr lang="en-US" dirty="0"/>
              <a:t>What do you think it means when you read that you are made “in the image of God”?</a:t>
            </a:r>
          </a:p>
        </p:txBody>
      </p:sp>
    </p:spTree>
    <p:extLst>
      <p:ext uri="{BB962C8B-B14F-4D97-AF65-F5344CB8AC3E}">
        <p14:creationId xmlns:p14="http://schemas.microsoft.com/office/powerpoint/2010/main" val="8728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0A44-774C-F6DB-ACEC-2BD5506C8F2E}"/>
              </a:ext>
            </a:extLst>
          </p:cNvPr>
          <p:cNvSpPr>
            <a:spLocks noGrp="1"/>
          </p:cNvSpPr>
          <p:nvPr>
            <p:ph type="title"/>
          </p:nvPr>
        </p:nvSpPr>
        <p:spPr/>
        <p:txBody>
          <a:bodyPr/>
          <a:lstStyle/>
          <a:p>
            <a:r>
              <a:rPr lang="en-US" dirty="0"/>
              <a:t>Be Fruitful and Steward God’s Creation</a:t>
            </a:r>
          </a:p>
        </p:txBody>
      </p:sp>
      <p:sp>
        <p:nvSpPr>
          <p:cNvPr id="3" name="Content Placeholder 2">
            <a:extLst>
              <a:ext uri="{FF2B5EF4-FFF2-40B4-BE49-F238E27FC236}">
                <a16:creationId xmlns:a16="http://schemas.microsoft.com/office/drawing/2014/main" id="{65C15E7C-DBD5-7433-726A-AE1C6ED39CD3}"/>
              </a:ext>
            </a:extLst>
          </p:cNvPr>
          <p:cNvSpPr>
            <a:spLocks noGrp="1"/>
          </p:cNvSpPr>
          <p:nvPr>
            <p:ph idx="1"/>
          </p:nvPr>
        </p:nvSpPr>
        <p:spPr/>
        <p:txBody>
          <a:bodyPr/>
          <a:lstStyle/>
          <a:p>
            <a:r>
              <a:rPr lang="en-US" dirty="0"/>
              <a:t>According to these verses, how does humankind fit into God’s plan and purpose for His creation?</a:t>
            </a:r>
          </a:p>
          <a:p>
            <a:r>
              <a:rPr lang="en-US" dirty="0"/>
              <a:t>What evidence do you see in this passage that God places high value on us?</a:t>
            </a:r>
          </a:p>
        </p:txBody>
      </p:sp>
    </p:spTree>
    <p:extLst>
      <p:ext uri="{BB962C8B-B14F-4D97-AF65-F5344CB8AC3E}">
        <p14:creationId xmlns:p14="http://schemas.microsoft.com/office/powerpoint/2010/main" val="36346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AC63-12BF-147B-D094-314D8E938082}"/>
              </a:ext>
            </a:extLst>
          </p:cNvPr>
          <p:cNvSpPr>
            <a:spLocks noGrp="1"/>
          </p:cNvSpPr>
          <p:nvPr>
            <p:ph type="title"/>
          </p:nvPr>
        </p:nvSpPr>
        <p:spPr/>
        <p:txBody>
          <a:bodyPr/>
          <a:lstStyle/>
          <a:p>
            <a:r>
              <a:rPr lang="en-US" dirty="0"/>
              <a:t>Be Fruitful and Steward God’s Creation</a:t>
            </a:r>
          </a:p>
        </p:txBody>
      </p:sp>
      <p:sp>
        <p:nvSpPr>
          <p:cNvPr id="3" name="Content Placeholder 2">
            <a:extLst>
              <a:ext uri="{FF2B5EF4-FFF2-40B4-BE49-F238E27FC236}">
                <a16:creationId xmlns:a16="http://schemas.microsoft.com/office/drawing/2014/main" id="{8BCB2EA9-0E26-F53F-4D82-1FF6C442F8BC}"/>
              </a:ext>
            </a:extLst>
          </p:cNvPr>
          <p:cNvSpPr>
            <a:spLocks noGrp="1"/>
          </p:cNvSpPr>
          <p:nvPr>
            <p:ph idx="1"/>
          </p:nvPr>
        </p:nvSpPr>
        <p:spPr/>
        <p:txBody>
          <a:bodyPr>
            <a:normAutofit/>
          </a:bodyPr>
          <a:lstStyle/>
          <a:p>
            <a:r>
              <a:rPr lang="en-US" dirty="0">
                <a:solidFill>
                  <a:srgbClr val="C00000"/>
                </a:solidFill>
              </a:rPr>
              <a:t>We can celebrate the blessing of being made in God’s image!</a:t>
            </a:r>
          </a:p>
          <a:p>
            <a:pPr lvl="1"/>
            <a:r>
              <a:rPr lang="en-US" dirty="0">
                <a:solidFill>
                  <a:srgbClr val="C00000"/>
                </a:solidFill>
              </a:rPr>
              <a:t>Since you are made like Him, show a “family resemblance”</a:t>
            </a:r>
          </a:p>
          <a:p>
            <a:pPr lvl="1"/>
            <a:r>
              <a:rPr lang="en-US" dirty="0">
                <a:solidFill>
                  <a:srgbClr val="C00000"/>
                </a:solidFill>
              </a:rPr>
              <a:t>Submit to His Lordship</a:t>
            </a:r>
          </a:p>
          <a:p>
            <a:pPr lvl="1"/>
            <a:r>
              <a:rPr lang="en-US" dirty="0">
                <a:solidFill>
                  <a:srgbClr val="C00000"/>
                </a:solidFill>
              </a:rPr>
              <a:t>Worship Him, praise Him</a:t>
            </a:r>
          </a:p>
          <a:p>
            <a:pPr lvl="1"/>
            <a:r>
              <a:rPr lang="en-US" dirty="0">
                <a:solidFill>
                  <a:srgbClr val="C00000"/>
                </a:solidFill>
              </a:rPr>
              <a:t>Share who Jesus is with others around you … like showing family pictures</a:t>
            </a:r>
          </a:p>
          <a:p>
            <a:endParaRPr lang="en-US" dirty="0"/>
          </a:p>
        </p:txBody>
      </p:sp>
    </p:spTree>
    <p:extLst>
      <p:ext uri="{BB962C8B-B14F-4D97-AF65-F5344CB8AC3E}">
        <p14:creationId xmlns:p14="http://schemas.microsoft.com/office/powerpoint/2010/main" val="32765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50</TotalTime>
  <Words>1043</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God’s Promise of  Fruitfulness</vt:lpstr>
      <vt:lpstr>Video Introduction</vt:lpstr>
      <vt:lpstr>Can’t forget it …</vt:lpstr>
      <vt:lpstr>Listen for God’s blessing.</vt:lpstr>
      <vt:lpstr>Listen for God’s blessing.</vt:lpstr>
      <vt:lpstr>Listen for God’s blessing.</vt:lpstr>
      <vt:lpstr>Be Fruitful and Steward God’s Creation</vt:lpstr>
      <vt:lpstr>Be Fruitful and Steward God’s Creation</vt:lpstr>
      <vt:lpstr>Be Fruitful and Steward God’s Creation</vt:lpstr>
      <vt:lpstr>Listen for restrictions God gives.</vt:lpstr>
      <vt:lpstr>Be Obedient and Loyal</vt:lpstr>
      <vt:lpstr>Be Obedient and Loyal</vt:lpstr>
      <vt:lpstr>Be Obedient and Loyal</vt:lpstr>
      <vt:lpstr>Listen for consequences of sin.</vt:lpstr>
      <vt:lpstr>Listen for consequences of sin.</vt:lpstr>
      <vt:lpstr>Deal with the Consequences</vt:lpstr>
      <vt:lpstr>Deal with the Consequences</vt:lpstr>
      <vt:lpstr>Application</vt:lpstr>
      <vt:lpstr>Application</vt:lpstr>
      <vt:lpstr>Application</vt:lpstr>
      <vt:lpstr>Family Activities</vt:lpstr>
      <vt:lpstr>God’s Promise of  Fruitfulness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Stephen (General Math and Science)</dc:creator>
  <cp:lastModifiedBy>Armstrong, Stephen (General Math and Science)</cp:lastModifiedBy>
  <cp:revision>2</cp:revision>
  <dcterms:created xsi:type="dcterms:W3CDTF">2024-05-16T15:22:18Z</dcterms:created>
  <dcterms:modified xsi:type="dcterms:W3CDTF">2024-05-16T16:12:41Z</dcterms:modified>
</cp:coreProperties>
</file>