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64000">
                <a:schemeClr val="accent1">
                  <a:lumMod val="45000"/>
                  <a:lumOff val="55000"/>
                  <a:alpha val="78000"/>
                </a:schemeClr>
              </a:gs>
              <a:gs pos="83000">
                <a:schemeClr val="accent1">
                  <a:lumMod val="45000"/>
                  <a:lumOff val="55000"/>
                  <a:alpha val="78000"/>
                </a:schemeClr>
              </a:gs>
              <a:gs pos="100000">
                <a:schemeClr val="accent1">
                  <a:lumMod val="30000"/>
                  <a:lumOff val="70000"/>
                  <a:alpha val="79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5xc8y3tj"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pdxw9km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Hand in Meeting</a:t>
            </a:r>
            <a:br>
              <a:rPr lang="en-US" dirty="0"/>
            </a:br>
            <a:r>
              <a:rPr lang="en-US" dirty="0"/>
              <a:t>Others’ Needs</a:t>
            </a:r>
          </a:p>
        </p:txBody>
      </p:sp>
      <p:sp>
        <p:nvSpPr>
          <p:cNvPr id="3" name="Subtitle 2"/>
          <p:cNvSpPr>
            <a:spLocks noGrp="1"/>
          </p:cNvSpPr>
          <p:nvPr>
            <p:ph type="subTitle" idx="1"/>
          </p:nvPr>
        </p:nvSpPr>
        <p:spPr>
          <a:xfrm>
            <a:off x="1524000" y="4108862"/>
            <a:ext cx="9144000" cy="1148938"/>
          </a:xfrm>
        </p:spPr>
        <p:txBody>
          <a:bodyPr/>
          <a:lstStyle/>
          <a:p>
            <a:r>
              <a:rPr lang="en-US" dirty="0"/>
              <a:t>May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0FBF-93E5-86D8-CD98-93E913329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81564-8285-CD0F-D612-39F077302BEB}"/>
              </a:ext>
            </a:extLst>
          </p:cNvPr>
          <p:cNvSpPr>
            <a:spLocks noGrp="1"/>
          </p:cNvSpPr>
          <p:nvPr>
            <p:ph type="title"/>
          </p:nvPr>
        </p:nvSpPr>
        <p:spPr/>
        <p:txBody>
          <a:bodyPr/>
          <a:lstStyle/>
          <a:p>
            <a:pPr algn="l"/>
            <a:r>
              <a:rPr lang="en-US" dirty="0"/>
              <a:t>Listen for how God responded to her sacrifice.</a:t>
            </a:r>
          </a:p>
        </p:txBody>
      </p:sp>
      <p:sp>
        <p:nvSpPr>
          <p:cNvPr id="3" name="Content Placeholder 2">
            <a:extLst>
              <a:ext uri="{FF2B5EF4-FFF2-40B4-BE49-F238E27FC236}">
                <a16:creationId xmlns:a16="http://schemas.microsoft.com/office/drawing/2014/main" id="{0575358F-82D2-F8DC-A81D-B017225B8F86}"/>
              </a:ext>
            </a:extLst>
          </p:cNvPr>
          <p:cNvSpPr>
            <a:spLocks noGrp="1"/>
          </p:cNvSpPr>
          <p:nvPr>
            <p:ph idx="1"/>
          </p:nvPr>
        </p:nvSpPr>
        <p:spPr>
          <a:xfrm>
            <a:off x="1956120" y="2141316"/>
            <a:ext cx="8518003" cy="4151393"/>
          </a:xfrm>
        </p:spPr>
        <p:txBody>
          <a:bodyPr/>
          <a:lstStyle/>
          <a:p>
            <a:pPr marL="0" indent="0" algn="ctr">
              <a:buNone/>
            </a:pPr>
            <a:r>
              <a:rPr lang="en-US" dirty="0"/>
              <a:t>Elisha asked. Gehazi said, "Well, she has no son and her husband is old." 15  Then Elisha said, "Call her." So he called her, and she stood in the doorway. 16  "About this time next year," Elisha said, "you will hold a son in your </a:t>
            </a:r>
          </a:p>
        </p:txBody>
      </p:sp>
    </p:spTree>
    <p:extLst>
      <p:ext uri="{BB962C8B-B14F-4D97-AF65-F5344CB8AC3E}">
        <p14:creationId xmlns:p14="http://schemas.microsoft.com/office/powerpoint/2010/main" val="89845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0CAFE-8683-BFF1-E2D4-5618F157B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FBBE6-86F5-2F60-1B90-5383D9798D48}"/>
              </a:ext>
            </a:extLst>
          </p:cNvPr>
          <p:cNvSpPr>
            <a:spLocks noGrp="1"/>
          </p:cNvSpPr>
          <p:nvPr>
            <p:ph type="title"/>
          </p:nvPr>
        </p:nvSpPr>
        <p:spPr/>
        <p:txBody>
          <a:bodyPr/>
          <a:lstStyle/>
          <a:p>
            <a:pPr algn="l"/>
            <a:r>
              <a:rPr lang="en-US" dirty="0"/>
              <a:t>Listen for how God responded to her sacrifice.</a:t>
            </a:r>
          </a:p>
        </p:txBody>
      </p:sp>
      <p:sp>
        <p:nvSpPr>
          <p:cNvPr id="3" name="Content Placeholder 2">
            <a:extLst>
              <a:ext uri="{FF2B5EF4-FFF2-40B4-BE49-F238E27FC236}">
                <a16:creationId xmlns:a16="http://schemas.microsoft.com/office/drawing/2014/main" id="{BE6311A9-CA9F-B918-799E-FA06641A1656}"/>
              </a:ext>
            </a:extLst>
          </p:cNvPr>
          <p:cNvSpPr>
            <a:spLocks noGrp="1"/>
          </p:cNvSpPr>
          <p:nvPr>
            <p:ph idx="1"/>
          </p:nvPr>
        </p:nvSpPr>
        <p:spPr>
          <a:xfrm>
            <a:off x="1956120" y="2141316"/>
            <a:ext cx="8518003" cy="4151393"/>
          </a:xfrm>
        </p:spPr>
        <p:txBody>
          <a:bodyPr/>
          <a:lstStyle/>
          <a:p>
            <a:pPr marL="0" indent="0" algn="ctr">
              <a:buNone/>
            </a:pPr>
            <a:r>
              <a:rPr lang="en-US" dirty="0"/>
              <a:t>arms." "No, my lord," she objected. "Don't mislead your servant, O man of God!" 17  But the woman became pregnant, and the next year about that same time she gave birth to a son, just as Elisha had told her.</a:t>
            </a:r>
          </a:p>
        </p:txBody>
      </p:sp>
      <p:pic>
        <p:nvPicPr>
          <p:cNvPr id="4" name="Picture 3">
            <a:extLst>
              <a:ext uri="{FF2B5EF4-FFF2-40B4-BE49-F238E27FC236}">
                <a16:creationId xmlns:a16="http://schemas.microsoft.com/office/drawing/2014/main" id="{746B89AC-5B9F-40FE-7881-528F926BD07F}"/>
              </a:ext>
            </a:extLst>
          </p:cNvPr>
          <p:cNvPicPr>
            <a:picLocks noChangeAspect="1"/>
          </p:cNvPicPr>
          <p:nvPr/>
        </p:nvPicPr>
        <p:blipFill>
          <a:blip r:embed="rId2"/>
          <a:stretch>
            <a:fillRect/>
          </a:stretch>
        </p:blipFill>
        <p:spPr>
          <a:xfrm>
            <a:off x="5257978" y="5610603"/>
            <a:ext cx="1914286"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58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C7BB-86BD-9FA5-B0D8-BB58F9EF7DB6}"/>
              </a:ext>
            </a:extLst>
          </p:cNvPr>
          <p:cNvSpPr>
            <a:spLocks noGrp="1"/>
          </p:cNvSpPr>
          <p:nvPr>
            <p:ph type="title"/>
          </p:nvPr>
        </p:nvSpPr>
        <p:spPr/>
        <p:txBody>
          <a:bodyPr/>
          <a:lstStyle/>
          <a:p>
            <a:r>
              <a:rPr lang="en-US" dirty="0"/>
              <a:t>God Just May Surprise Us</a:t>
            </a:r>
          </a:p>
        </p:txBody>
      </p:sp>
      <p:sp>
        <p:nvSpPr>
          <p:cNvPr id="3" name="Content Placeholder 2">
            <a:extLst>
              <a:ext uri="{FF2B5EF4-FFF2-40B4-BE49-F238E27FC236}">
                <a16:creationId xmlns:a16="http://schemas.microsoft.com/office/drawing/2014/main" id="{C0602791-0C48-31FF-18C0-EC62BA706C93}"/>
              </a:ext>
            </a:extLst>
          </p:cNvPr>
          <p:cNvSpPr>
            <a:spLocks noGrp="1"/>
          </p:cNvSpPr>
          <p:nvPr>
            <p:ph idx="1"/>
          </p:nvPr>
        </p:nvSpPr>
        <p:spPr/>
        <p:txBody>
          <a:bodyPr/>
          <a:lstStyle/>
          <a:p>
            <a:r>
              <a:rPr lang="en-US" dirty="0"/>
              <a:t>In a subsequent visit, what question did Elisha pose to the Shunammite woman and what was his reason for doing so? </a:t>
            </a:r>
          </a:p>
          <a:p>
            <a:r>
              <a:rPr lang="en-US" dirty="0"/>
              <a:t>She seemed to respond that she had a happy home among her own people, didn’t need much else. But what suggestion did Elisha get?</a:t>
            </a:r>
          </a:p>
        </p:txBody>
      </p:sp>
    </p:spTree>
    <p:extLst>
      <p:ext uri="{BB962C8B-B14F-4D97-AF65-F5344CB8AC3E}">
        <p14:creationId xmlns:p14="http://schemas.microsoft.com/office/powerpoint/2010/main" val="134143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7C9B-114B-3CBE-3062-A9504D31E2BD}"/>
              </a:ext>
            </a:extLst>
          </p:cNvPr>
          <p:cNvSpPr>
            <a:spLocks noGrp="1"/>
          </p:cNvSpPr>
          <p:nvPr>
            <p:ph type="title"/>
          </p:nvPr>
        </p:nvSpPr>
        <p:spPr/>
        <p:txBody>
          <a:bodyPr/>
          <a:lstStyle/>
          <a:p>
            <a:r>
              <a:rPr lang="en-US" dirty="0"/>
              <a:t>God Just May Surprise Us</a:t>
            </a:r>
          </a:p>
        </p:txBody>
      </p:sp>
      <p:sp>
        <p:nvSpPr>
          <p:cNvPr id="3" name="Content Placeholder 2">
            <a:extLst>
              <a:ext uri="{FF2B5EF4-FFF2-40B4-BE49-F238E27FC236}">
                <a16:creationId xmlns:a16="http://schemas.microsoft.com/office/drawing/2014/main" id="{3C999445-1357-93A4-2B12-F16EDA1E82AC}"/>
              </a:ext>
            </a:extLst>
          </p:cNvPr>
          <p:cNvSpPr>
            <a:spLocks noGrp="1"/>
          </p:cNvSpPr>
          <p:nvPr>
            <p:ph idx="1"/>
          </p:nvPr>
        </p:nvSpPr>
        <p:spPr>
          <a:xfrm>
            <a:off x="838200" y="1825625"/>
            <a:ext cx="10515600" cy="4760370"/>
          </a:xfrm>
        </p:spPr>
        <p:txBody>
          <a:bodyPr>
            <a:normAutofit/>
          </a:bodyPr>
          <a:lstStyle/>
          <a:p>
            <a:r>
              <a:rPr lang="en-US" dirty="0"/>
              <a:t>Eventually what did he promise her? What was her response? What was the surprising result?</a:t>
            </a:r>
          </a:p>
          <a:p>
            <a:r>
              <a:rPr lang="en-US" dirty="0"/>
              <a:t>What does this passage tell us about the kind of heart God honors?</a:t>
            </a:r>
          </a:p>
          <a:p>
            <a:r>
              <a:rPr lang="en-US" dirty="0"/>
              <a:t>How do you think blessing others changes </a:t>
            </a:r>
            <a:r>
              <a:rPr lang="en-US" b="1" dirty="0"/>
              <a:t>us</a:t>
            </a:r>
            <a:r>
              <a:rPr lang="en-US" dirty="0"/>
              <a:t> on the inside, even before God blesses us in return?</a:t>
            </a:r>
          </a:p>
          <a:p>
            <a:r>
              <a:rPr lang="en-US" dirty="0"/>
              <a:t>How has God used someone to bless you an unusual way?</a:t>
            </a:r>
          </a:p>
        </p:txBody>
      </p:sp>
    </p:spTree>
    <p:extLst>
      <p:ext uri="{BB962C8B-B14F-4D97-AF65-F5344CB8AC3E}">
        <p14:creationId xmlns:p14="http://schemas.microsoft.com/office/powerpoint/2010/main" val="9781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015C-40DB-BD7C-EFF7-CB81F497A466}"/>
              </a:ext>
            </a:extLst>
          </p:cNvPr>
          <p:cNvSpPr>
            <a:spLocks noGrp="1"/>
          </p:cNvSpPr>
          <p:nvPr>
            <p:ph type="title"/>
          </p:nvPr>
        </p:nvSpPr>
        <p:spPr/>
        <p:txBody>
          <a:bodyPr/>
          <a:lstStyle/>
          <a:p>
            <a:pPr algn="l"/>
            <a:r>
              <a:rPr lang="en-US" dirty="0"/>
              <a:t>Listen for her response when the unthinkable happened.</a:t>
            </a:r>
          </a:p>
        </p:txBody>
      </p:sp>
      <p:sp>
        <p:nvSpPr>
          <p:cNvPr id="3" name="Content Placeholder 2">
            <a:extLst>
              <a:ext uri="{FF2B5EF4-FFF2-40B4-BE49-F238E27FC236}">
                <a16:creationId xmlns:a16="http://schemas.microsoft.com/office/drawing/2014/main" id="{8B57C1DC-A349-E371-1C41-A5E28734CA79}"/>
              </a:ext>
            </a:extLst>
          </p:cNvPr>
          <p:cNvSpPr>
            <a:spLocks noGrp="1"/>
          </p:cNvSpPr>
          <p:nvPr>
            <p:ph idx="1"/>
          </p:nvPr>
        </p:nvSpPr>
        <p:spPr>
          <a:xfrm>
            <a:off x="1412110" y="2057119"/>
            <a:ext cx="9166185" cy="4351338"/>
          </a:xfrm>
        </p:spPr>
        <p:txBody>
          <a:bodyPr/>
          <a:lstStyle/>
          <a:p>
            <a:pPr marL="0" indent="0" algn="ctr">
              <a:buNone/>
            </a:pPr>
            <a:r>
              <a:rPr lang="en-US" dirty="0"/>
              <a:t>2 Kings 4:32-37 (NIV)  When Elisha reached the house, there was the boy lying dead on his couch. 33  He went in, shut the door on the two of them and prayed to the LORD. 34  Then he got on the bed and lay upon the boy, mouth to mouth, eyes</a:t>
            </a:r>
          </a:p>
        </p:txBody>
      </p:sp>
    </p:spTree>
    <p:extLst>
      <p:ext uri="{BB962C8B-B14F-4D97-AF65-F5344CB8AC3E}">
        <p14:creationId xmlns:p14="http://schemas.microsoft.com/office/powerpoint/2010/main" val="14177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BBAE1-1ED6-458B-08CA-01F1A37D0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01D36-339B-5340-3DA8-943AC32A4F2D}"/>
              </a:ext>
            </a:extLst>
          </p:cNvPr>
          <p:cNvSpPr>
            <a:spLocks noGrp="1"/>
          </p:cNvSpPr>
          <p:nvPr>
            <p:ph type="title"/>
          </p:nvPr>
        </p:nvSpPr>
        <p:spPr/>
        <p:txBody>
          <a:bodyPr/>
          <a:lstStyle/>
          <a:p>
            <a:pPr algn="l"/>
            <a:r>
              <a:rPr lang="en-US" dirty="0"/>
              <a:t>Listen for her response when the unthinkable happened.</a:t>
            </a:r>
          </a:p>
        </p:txBody>
      </p:sp>
      <p:sp>
        <p:nvSpPr>
          <p:cNvPr id="3" name="Content Placeholder 2">
            <a:extLst>
              <a:ext uri="{FF2B5EF4-FFF2-40B4-BE49-F238E27FC236}">
                <a16:creationId xmlns:a16="http://schemas.microsoft.com/office/drawing/2014/main" id="{91D3AF54-E3F7-A062-F4CA-457840DD46FD}"/>
              </a:ext>
            </a:extLst>
          </p:cNvPr>
          <p:cNvSpPr>
            <a:spLocks noGrp="1"/>
          </p:cNvSpPr>
          <p:nvPr>
            <p:ph idx="1"/>
          </p:nvPr>
        </p:nvSpPr>
        <p:spPr>
          <a:xfrm>
            <a:off x="1412110" y="2057119"/>
            <a:ext cx="9166185" cy="4351338"/>
          </a:xfrm>
        </p:spPr>
        <p:txBody>
          <a:bodyPr/>
          <a:lstStyle/>
          <a:p>
            <a:pPr marL="0" indent="0" algn="ctr">
              <a:buNone/>
            </a:pPr>
            <a:r>
              <a:rPr lang="en-US" dirty="0"/>
              <a:t>to eyes, hands to hands. As he stretched himself out upon him, the boy's body grew warm. 35  Elisha turned away and walked back and forth in the room and then got on the bed and stretched out upon him once more. The boy sneezed seven times and </a:t>
            </a:r>
          </a:p>
        </p:txBody>
      </p:sp>
    </p:spTree>
    <p:extLst>
      <p:ext uri="{BB962C8B-B14F-4D97-AF65-F5344CB8AC3E}">
        <p14:creationId xmlns:p14="http://schemas.microsoft.com/office/powerpoint/2010/main" val="423210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60B59-812B-4E78-8A25-13A927898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F8B17-16CA-1023-158B-9F93BF24CB53}"/>
              </a:ext>
            </a:extLst>
          </p:cNvPr>
          <p:cNvSpPr>
            <a:spLocks noGrp="1"/>
          </p:cNvSpPr>
          <p:nvPr>
            <p:ph type="title"/>
          </p:nvPr>
        </p:nvSpPr>
        <p:spPr/>
        <p:txBody>
          <a:bodyPr/>
          <a:lstStyle/>
          <a:p>
            <a:pPr algn="l"/>
            <a:r>
              <a:rPr lang="en-US" dirty="0"/>
              <a:t>Listen for her response when the unthinkable happened.</a:t>
            </a:r>
          </a:p>
        </p:txBody>
      </p:sp>
      <p:sp>
        <p:nvSpPr>
          <p:cNvPr id="3" name="Content Placeholder 2">
            <a:extLst>
              <a:ext uri="{FF2B5EF4-FFF2-40B4-BE49-F238E27FC236}">
                <a16:creationId xmlns:a16="http://schemas.microsoft.com/office/drawing/2014/main" id="{22F5A03A-00B9-A5E3-38E2-3D35DE30DC5F}"/>
              </a:ext>
            </a:extLst>
          </p:cNvPr>
          <p:cNvSpPr>
            <a:spLocks noGrp="1"/>
          </p:cNvSpPr>
          <p:nvPr>
            <p:ph idx="1"/>
          </p:nvPr>
        </p:nvSpPr>
        <p:spPr>
          <a:xfrm>
            <a:off x="1412110" y="2057119"/>
            <a:ext cx="9166185" cy="4351338"/>
          </a:xfrm>
        </p:spPr>
        <p:txBody>
          <a:bodyPr/>
          <a:lstStyle/>
          <a:p>
            <a:pPr marL="0" indent="0" algn="ctr">
              <a:buNone/>
            </a:pPr>
            <a:r>
              <a:rPr lang="en-US" dirty="0"/>
              <a:t>opened his eyes. 36  Elisha summoned Gehazi and said, "Call the Shunammite." And he did. When she came, he said, "Take your son." 37  She came in, fell at his feet and bowed to the ground. Then she took her son and went out.</a:t>
            </a:r>
          </a:p>
        </p:txBody>
      </p:sp>
      <p:pic>
        <p:nvPicPr>
          <p:cNvPr id="4" name="Picture 3">
            <a:extLst>
              <a:ext uri="{FF2B5EF4-FFF2-40B4-BE49-F238E27FC236}">
                <a16:creationId xmlns:a16="http://schemas.microsoft.com/office/drawing/2014/main" id="{0C76DC45-7790-56EA-7D83-CA5A3FB7D90B}"/>
              </a:ext>
            </a:extLst>
          </p:cNvPr>
          <p:cNvPicPr>
            <a:picLocks noChangeAspect="1"/>
          </p:cNvPicPr>
          <p:nvPr/>
        </p:nvPicPr>
        <p:blipFill>
          <a:blip r:embed="rId2"/>
          <a:stretch>
            <a:fillRect/>
          </a:stretch>
        </p:blipFill>
        <p:spPr>
          <a:xfrm>
            <a:off x="5138857" y="5599028"/>
            <a:ext cx="1914286"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561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D13B-9016-D395-0784-547EDC001D82}"/>
              </a:ext>
            </a:extLst>
          </p:cNvPr>
          <p:cNvSpPr>
            <a:spLocks noGrp="1"/>
          </p:cNvSpPr>
          <p:nvPr>
            <p:ph type="title"/>
          </p:nvPr>
        </p:nvSpPr>
        <p:spPr/>
        <p:txBody>
          <a:bodyPr/>
          <a:lstStyle/>
          <a:p>
            <a:r>
              <a:rPr lang="en-US" dirty="0"/>
              <a:t>So, Trust in Him</a:t>
            </a:r>
          </a:p>
        </p:txBody>
      </p:sp>
      <p:sp>
        <p:nvSpPr>
          <p:cNvPr id="3" name="Content Placeholder 2">
            <a:extLst>
              <a:ext uri="{FF2B5EF4-FFF2-40B4-BE49-F238E27FC236}">
                <a16:creationId xmlns:a16="http://schemas.microsoft.com/office/drawing/2014/main" id="{CF581641-040F-3CA4-A253-87C308218984}"/>
              </a:ext>
            </a:extLst>
          </p:cNvPr>
          <p:cNvSpPr>
            <a:spLocks noGrp="1"/>
          </p:cNvSpPr>
          <p:nvPr>
            <p:ph idx="1"/>
          </p:nvPr>
        </p:nvSpPr>
        <p:spPr/>
        <p:txBody>
          <a:bodyPr/>
          <a:lstStyle/>
          <a:p>
            <a:r>
              <a:rPr lang="en-US" dirty="0"/>
              <a:t>How does this part of the story show that God had not forgotten the Shunammite woman’s kindness?</a:t>
            </a:r>
          </a:p>
          <a:p>
            <a:r>
              <a:rPr lang="en-US" dirty="0"/>
              <a:t>What actions did Elisha take when he arrived in the room where the dead child lay? </a:t>
            </a:r>
          </a:p>
          <a:p>
            <a:r>
              <a:rPr lang="en-US" dirty="0"/>
              <a:t>What stands out to you about the way the child is brought back to life? Why do you think the Bible gives us the details?</a:t>
            </a:r>
          </a:p>
        </p:txBody>
      </p:sp>
    </p:spTree>
    <p:extLst>
      <p:ext uri="{BB962C8B-B14F-4D97-AF65-F5344CB8AC3E}">
        <p14:creationId xmlns:p14="http://schemas.microsoft.com/office/powerpoint/2010/main" val="160136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30E3-789B-F64E-2EBD-BE2E8EC32D0C}"/>
              </a:ext>
            </a:extLst>
          </p:cNvPr>
          <p:cNvSpPr>
            <a:spLocks noGrp="1"/>
          </p:cNvSpPr>
          <p:nvPr>
            <p:ph type="title"/>
          </p:nvPr>
        </p:nvSpPr>
        <p:spPr/>
        <p:txBody>
          <a:bodyPr/>
          <a:lstStyle/>
          <a:p>
            <a:r>
              <a:rPr lang="en-US" dirty="0"/>
              <a:t>So, Trust in Him</a:t>
            </a:r>
          </a:p>
        </p:txBody>
      </p:sp>
      <p:sp>
        <p:nvSpPr>
          <p:cNvPr id="3" name="Content Placeholder 2">
            <a:extLst>
              <a:ext uri="{FF2B5EF4-FFF2-40B4-BE49-F238E27FC236}">
                <a16:creationId xmlns:a16="http://schemas.microsoft.com/office/drawing/2014/main" id="{CBABFA47-D7AD-83BC-71F9-4C010400C238}"/>
              </a:ext>
            </a:extLst>
          </p:cNvPr>
          <p:cNvSpPr>
            <a:spLocks noGrp="1"/>
          </p:cNvSpPr>
          <p:nvPr>
            <p:ph idx="1"/>
          </p:nvPr>
        </p:nvSpPr>
        <p:spPr>
          <a:xfrm>
            <a:off x="838200" y="1714622"/>
            <a:ext cx="10515600" cy="4818243"/>
          </a:xfrm>
        </p:spPr>
        <p:txBody>
          <a:bodyPr>
            <a:noAutofit/>
          </a:bodyPr>
          <a:lstStyle/>
          <a:p>
            <a:r>
              <a:rPr lang="en-US" sz="3200" dirty="0"/>
              <a:t>How do you see the connection between the woman’s earlier generosity and this miracle?</a:t>
            </a:r>
          </a:p>
          <a:p>
            <a:r>
              <a:rPr lang="en-US" sz="3200" dirty="0"/>
              <a:t>What does this teach us about God’s ability to give us blessings that go beyond what we could ever expect — even in impossible situations?</a:t>
            </a:r>
          </a:p>
          <a:p>
            <a:r>
              <a:rPr lang="en-US" sz="3200" dirty="0"/>
              <a:t>The Shunammite woman didn’t bless Elisha expecting to one day need a miracle — but God met her deepest need. How does this challenge or encourage your attitude about serving and giving to others?</a:t>
            </a:r>
          </a:p>
        </p:txBody>
      </p:sp>
    </p:spTree>
    <p:extLst>
      <p:ext uri="{BB962C8B-B14F-4D97-AF65-F5344CB8AC3E}">
        <p14:creationId xmlns:p14="http://schemas.microsoft.com/office/powerpoint/2010/main" val="298308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8549-AB42-7A09-EBF6-3DE46B47001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4832C13-55C8-25DA-9FCA-DE45D01F7333}"/>
              </a:ext>
            </a:extLst>
          </p:cNvPr>
          <p:cNvSpPr>
            <a:spLocks noGrp="1"/>
          </p:cNvSpPr>
          <p:nvPr>
            <p:ph idx="1"/>
          </p:nvPr>
        </p:nvSpPr>
        <p:spPr>
          <a:xfrm>
            <a:off x="838200" y="2002419"/>
            <a:ext cx="10515600" cy="4174543"/>
          </a:xfrm>
        </p:spPr>
        <p:txBody>
          <a:bodyPr/>
          <a:lstStyle/>
          <a:p>
            <a:r>
              <a:rPr lang="en-US" dirty="0"/>
              <a:t>Motivation. </a:t>
            </a:r>
          </a:p>
          <a:p>
            <a:pPr lvl="1"/>
            <a:r>
              <a:rPr lang="en-US" dirty="0"/>
              <a:t>Remember circumstances when others met your needs and blessed you. </a:t>
            </a:r>
          </a:p>
          <a:p>
            <a:pPr lvl="1"/>
            <a:r>
              <a:rPr lang="en-US" dirty="0"/>
              <a:t>Review the emotions you experienced: relief, love, hope, joy, etc. </a:t>
            </a:r>
          </a:p>
          <a:p>
            <a:pPr lvl="1"/>
            <a:r>
              <a:rPr lang="en-US" dirty="0"/>
              <a:t>Thank God for His provision and for those who helped you.</a:t>
            </a:r>
          </a:p>
          <a:p>
            <a:endParaRPr lang="en-US" dirty="0"/>
          </a:p>
        </p:txBody>
      </p:sp>
    </p:spTree>
    <p:extLst>
      <p:ext uri="{BB962C8B-B14F-4D97-AF65-F5344CB8AC3E}">
        <p14:creationId xmlns:p14="http://schemas.microsoft.com/office/powerpoint/2010/main" val="167461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A857-6877-5455-DC67-52D47FD1CF4D}"/>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4ACBA12D-5B62-7F45-7FE7-FF205A62F571}"/>
              </a:ext>
            </a:extLst>
          </p:cNvPr>
          <p:cNvGrpSpPr/>
          <p:nvPr/>
        </p:nvGrpSpPr>
        <p:grpSpPr>
          <a:xfrm>
            <a:off x="2849598" y="1539432"/>
            <a:ext cx="6492803" cy="4312937"/>
            <a:chOff x="2849598" y="1539432"/>
            <a:chExt cx="6492803" cy="4312937"/>
          </a:xfrm>
        </p:grpSpPr>
        <p:pic>
          <p:nvPicPr>
            <p:cNvPr id="4" name="Picture 3" descr="A person holding a baby&#10;&#10;AI-generated content may be incorrect.">
              <a:extLst>
                <a:ext uri="{FF2B5EF4-FFF2-40B4-BE49-F238E27FC236}">
                  <a16:creationId xmlns:a16="http://schemas.microsoft.com/office/drawing/2014/main" id="{95201161-8777-F9BF-4C9F-DCF436EF5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p:spPr>
        </p:pic>
        <p:pic>
          <p:nvPicPr>
            <p:cNvPr id="6" name="Picture 5" descr="A black background with a black square&#10;&#10;AI-generated content may be incorrect.">
              <a:hlinkClick r:id="rId3"/>
              <a:extLst>
                <a:ext uri="{FF2B5EF4-FFF2-40B4-BE49-F238E27FC236}">
                  <a16:creationId xmlns:a16="http://schemas.microsoft.com/office/drawing/2014/main" id="{66F198D6-6C6C-37F2-5E47-B3E3BB6B928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39432"/>
              <a:ext cx="6492803" cy="4312937"/>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010A88B9-41B7-98C1-974A-CCE5BAE2AD64}"/>
              </a:ext>
            </a:extLst>
          </p:cNvPr>
          <p:cNvSpPr txBox="1"/>
          <p:nvPr/>
        </p:nvSpPr>
        <p:spPr>
          <a:xfrm>
            <a:off x="4247909" y="5852369"/>
            <a:ext cx="376177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9480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D266E-CAC8-B0E0-2102-D2ED38F8D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218B0-A1B4-8283-38D6-024FD075E66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8B0B546-F035-95DD-5789-D941A981264D}"/>
              </a:ext>
            </a:extLst>
          </p:cNvPr>
          <p:cNvSpPr>
            <a:spLocks noGrp="1"/>
          </p:cNvSpPr>
          <p:nvPr>
            <p:ph idx="1"/>
          </p:nvPr>
        </p:nvSpPr>
        <p:spPr>
          <a:xfrm>
            <a:off x="838200" y="1990845"/>
            <a:ext cx="10515600" cy="4186117"/>
          </a:xfrm>
        </p:spPr>
        <p:txBody>
          <a:bodyPr/>
          <a:lstStyle/>
          <a:p>
            <a:r>
              <a:rPr lang="en-US" dirty="0"/>
              <a:t>Investigation. </a:t>
            </a:r>
          </a:p>
          <a:p>
            <a:pPr lvl="1"/>
            <a:r>
              <a:rPr lang="en-US" dirty="0"/>
              <a:t>Spend some time investigating the needs of those around you. </a:t>
            </a:r>
          </a:p>
          <a:p>
            <a:pPr lvl="1"/>
            <a:r>
              <a:rPr lang="en-US" dirty="0"/>
              <a:t>Pray and ask God to help you see the needs of others. </a:t>
            </a:r>
          </a:p>
          <a:p>
            <a:pPr lvl="1"/>
            <a:r>
              <a:rPr lang="en-US" dirty="0"/>
              <a:t>Make a list and plan ways to meet those needs.</a:t>
            </a:r>
          </a:p>
          <a:p>
            <a:endParaRPr lang="en-US" dirty="0"/>
          </a:p>
        </p:txBody>
      </p:sp>
    </p:spTree>
    <p:extLst>
      <p:ext uri="{BB962C8B-B14F-4D97-AF65-F5344CB8AC3E}">
        <p14:creationId xmlns:p14="http://schemas.microsoft.com/office/powerpoint/2010/main" val="266781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307DE-7E83-725D-53EC-573658031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FF2CB-05DF-7C72-8427-DA1EAE8C1A0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825F1CF-09A6-2E51-2E3E-54C61C80E842}"/>
              </a:ext>
            </a:extLst>
          </p:cNvPr>
          <p:cNvSpPr>
            <a:spLocks noGrp="1"/>
          </p:cNvSpPr>
          <p:nvPr>
            <p:ph idx="1"/>
          </p:nvPr>
        </p:nvSpPr>
        <p:spPr>
          <a:xfrm>
            <a:off x="838200" y="2025569"/>
            <a:ext cx="10515600" cy="4151393"/>
          </a:xfrm>
        </p:spPr>
        <p:txBody>
          <a:bodyPr/>
          <a:lstStyle/>
          <a:p>
            <a:r>
              <a:rPr lang="en-US" dirty="0"/>
              <a:t>Implementation. </a:t>
            </a:r>
          </a:p>
          <a:p>
            <a:pPr lvl="1"/>
            <a:r>
              <a:rPr lang="en-US" dirty="0"/>
              <a:t>Determine who you need to assist and make a plan. </a:t>
            </a:r>
          </a:p>
          <a:p>
            <a:pPr lvl="1"/>
            <a:r>
              <a:rPr lang="en-US" dirty="0"/>
              <a:t>Depending on the circumstances, you may want to involve others in the process and make this a group project. </a:t>
            </a:r>
          </a:p>
          <a:p>
            <a:endParaRPr lang="en-US" dirty="0"/>
          </a:p>
        </p:txBody>
      </p:sp>
    </p:spTree>
    <p:extLst>
      <p:ext uri="{BB962C8B-B14F-4D97-AF65-F5344CB8AC3E}">
        <p14:creationId xmlns:p14="http://schemas.microsoft.com/office/powerpoint/2010/main" val="128529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D52CA4-3571-CF6A-012B-4B8E3D6A5E17}"/>
              </a:ext>
            </a:extLst>
          </p:cNvPr>
          <p:cNvSpPr>
            <a:spLocks noGrp="1"/>
          </p:cNvSpPr>
          <p:nvPr>
            <p:ph type="title"/>
          </p:nvPr>
        </p:nvSpPr>
        <p:spPr/>
        <p:txBody>
          <a:bodyPr/>
          <a:lstStyle/>
          <a:p>
            <a:r>
              <a:rPr lang="en-US" dirty="0"/>
              <a:t>Family Activities</a:t>
            </a:r>
          </a:p>
        </p:txBody>
      </p:sp>
      <p:pic>
        <p:nvPicPr>
          <p:cNvPr id="8" name="Picture 7" descr="A crossword puzzle with a pink background&#10;&#10;AI-generated content may be incorrect.">
            <a:extLst>
              <a:ext uri="{FF2B5EF4-FFF2-40B4-BE49-F238E27FC236}">
                <a16:creationId xmlns:a16="http://schemas.microsoft.com/office/drawing/2014/main" id="{99A939CC-2E6F-56C8-54EE-6C6BAAB983F7}"/>
              </a:ext>
            </a:extLst>
          </p:cNvPr>
          <p:cNvPicPr>
            <a:picLocks noChangeAspect="1"/>
          </p:cNvPicPr>
          <p:nvPr/>
        </p:nvPicPr>
        <p:blipFill>
          <a:blip r:embed="rId2">
            <a:clrChange>
              <a:clrFrom>
                <a:srgbClr val="FCC0B7"/>
              </a:clrFrom>
              <a:clrTo>
                <a:srgbClr val="FCC0B7">
                  <a:alpha val="0"/>
                </a:srgbClr>
              </a:clrTo>
            </a:clrChange>
            <a:extLst>
              <a:ext uri="{28A0092B-C50C-407E-A947-70E740481C1C}">
                <a14:useLocalDpi xmlns:a14="http://schemas.microsoft.com/office/drawing/2010/main" val="0"/>
              </a:ext>
            </a:extLst>
          </a:blip>
          <a:stretch>
            <a:fillRect/>
          </a:stretch>
        </p:blipFill>
        <p:spPr>
          <a:xfrm>
            <a:off x="416689" y="935351"/>
            <a:ext cx="5435243" cy="565230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2050" name="Picture 2">
            <a:extLst>
              <a:ext uri="{FF2B5EF4-FFF2-40B4-BE49-F238E27FC236}">
                <a16:creationId xmlns:a16="http://schemas.microsoft.com/office/drawing/2014/main" id="{EF71B0FB-57D1-2893-6046-A7F8AFE54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470" y="1585732"/>
            <a:ext cx="4492061" cy="5481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718D76CA-ECFB-4713-3A25-ED57F0F370D2}"/>
              </a:ext>
            </a:extLst>
          </p:cNvPr>
          <p:cNvSpPr/>
          <p:nvPr/>
        </p:nvSpPr>
        <p:spPr>
          <a:xfrm>
            <a:off x="7986531" y="1585732"/>
            <a:ext cx="3877519" cy="3009418"/>
          </a:xfrm>
          <a:prstGeom prst="wedgeRoundRectCallout">
            <a:avLst>
              <a:gd name="adj1" fmla="val -67916"/>
              <a:gd name="adj2" fmla="val -221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Our survey shows that you are hoping this would be the week for the crossword puzzle.  But, for the rest of you, there are other fun Family Activities available at </a:t>
            </a:r>
            <a:r>
              <a:rPr lang="en-US" dirty="0">
                <a:latin typeface="Comic Sans MS" panose="030F0702030302020204" pitchFamily="66" charset="0"/>
                <a:hlinkClick r:id="rId4"/>
              </a:rPr>
              <a:t>https://tinyurl.com/pdxw9kmy</a:t>
            </a:r>
            <a:r>
              <a:rPr lang="en-US" dirty="0">
                <a:latin typeface="Comic Sans MS" panose="030F0702030302020204" pitchFamily="66" charset="0"/>
              </a:rPr>
              <a:t>  Oh yes … you can sneak a peek at the answers, also. </a:t>
            </a:r>
          </a:p>
        </p:txBody>
      </p:sp>
    </p:spTree>
    <p:extLst>
      <p:ext uri="{BB962C8B-B14F-4D97-AF65-F5344CB8AC3E}">
        <p14:creationId xmlns:p14="http://schemas.microsoft.com/office/powerpoint/2010/main" val="211030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38AF-6D8C-FD96-3405-70414175D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CF332-7C43-4CA5-6E35-82917FBC42C1}"/>
              </a:ext>
            </a:extLst>
          </p:cNvPr>
          <p:cNvSpPr>
            <a:spLocks noGrp="1"/>
          </p:cNvSpPr>
          <p:nvPr>
            <p:ph type="ctrTitle"/>
          </p:nvPr>
        </p:nvSpPr>
        <p:spPr/>
        <p:txBody>
          <a:bodyPr/>
          <a:lstStyle/>
          <a:p>
            <a:r>
              <a:rPr lang="en-US" dirty="0"/>
              <a:t>God’s Hand in Meeting</a:t>
            </a:r>
            <a:br>
              <a:rPr lang="en-US" dirty="0"/>
            </a:br>
            <a:r>
              <a:rPr lang="en-US" dirty="0"/>
              <a:t>Others’ Needs</a:t>
            </a:r>
          </a:p>
        </p:txBody>
      </p:sp>
      <p:sp>
        <p:nvSpPr>
          <p:cNvPr id="3" name="Subtitle 2">
            <a:extLst>
              <a:ext uri="{FF2B5EF4-FFF2-40B4-BE49-F238E27FC236}">
                <a16:creationId xmlns:a16="http://schemas.microsoft.com/office/drawing/2014/main" id="{B35EFA77-0E46-F434-55DD-D0E5F7F583E6}"/>
              </a:ext>
            </a:extLst>
          </p:cNvPr>
          <p:cNvSpPr>
            <a:spLocks noGrp="1"/>
          </p:cNvSpPr>
          <p:nvPr>
            <p:ph type="subTitle" idx="1"/>
          </p:nvPr>
        </p:nvSpPr>
        <p:spPr>
          <a:xfrm>
            <a:off x="1524000" y="4108862"/>
            <a:ext cx="9144000" cy="1148938"/>
          </a:xfrm>
        </p:spPr>
        <p:txBody>
          <a:bodyPr/>
          <a:lstStyle/>
          <a:p>
            <a:r>
              <a:rPr lang="en-US" dirty="0"/>
              <a:t>May 11</a:t>
            </a:r>
          </a:p>
        </p:txBody>
      </p:sp>
    </p:spTree>
    <p:extLst>
      <p:ext uri="{BB962C8B-B14F-4D97-AF65-F5344CB8AC3E}">
        <p14:creationId xmlns:p14="http://schemas.microsoft.com/office/powerpoint/2010/main" val="347592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991E-7348-EA70-6D20-C0D4E8DBA004}"/>
              </a:ext>
            </a:extLst>
          </p:cNvPr>
          <p:cNvSpPr>
            <a:spLocks noGrp="1"/>
          </p:cNvSpPr>
          <p:nvPr>
            <p:ph type="title"/>
          </p:nvPr>
        </p:nvSpPr>
        <p:spPr/>
        <p:txBody>
          <a:bodyPr/>
          <a:lstStyle/>
          <a:p>
            <a:r>
              <a:rPr lang="en-US" dirty="0"/>
              <a:t>Remember that time …</a:t>
            </a:r>
          </a:p>
        </p:txBody>
      </p:sp>
      <p:sp>
        <p:nvSpPr>
          <p:cNvPr id="3" name="Content Placeholder 2">
            <a:extLst>
              <a:ext uri="{FF2B5EF4-FFF2-40B4-BE49-F238E27FC236}">
                <a16:creationId xmlns:a16="http://schemas.microsoft.com/office/drawing/2014/main" id="{0BA4563F-8196-7864-65C0-D06C50FAD406}"/>
              </a:ext>
            </a:extLst>
          </p:cNvPr>
          <p:cNvSpPr>
            <a:spLocks noGrp="1"/>
          </p:cNvSpPr>
          <p:nvPr>
            <p:ph idx="1"/>
          </p:nvPr>
        </p:nvSpPr>
        <p:spPr/>
        <p:txBody>
          <a:bodyPr/>
          <a:lstStyle/>
          <a:p>
            <a:r>
              <a:rPr lang="en-US" dirty="0"/>
              <a:t>When has giving to someone been a fun experience for you?</a:t>
            </a:r>
          </a:p>
          <a:p>
            <a:endParaRPr lang="en-US" dirty="0"/>
          </a:p>
          <a:p>
            <a:r>
              <a:rPr lang="en-US" dirty="0">
                <a:solidFill>
                  <a:srgbClr val="C00000"/>
                </a:solidFill>
              </a:rPr>
              <a:t>Today we read tat Elisha received and gave blessings.</a:t>
            </a:r>
          </a:p>
          <a:p>
            <a:pPr lvl="1"/>
            <a:r>
              <a:rPr lang="en-US" dirty="0">
                <a:solidFill>
                  <a:srgbClr val="C00000"/>
                </a:solidFill>
              </a:rPr>
              <a:t>Likewise, God blesses </a:t>
            </a:r>
            <a:r>
              <a:rPr lang="en-US" b="1" dirty="0">
                <a:solidFill>
                  <a:srgbClr val="C00000"/>
                </a:solidFill>
              </a:rPr>
              <a:t>us</a:t>
            </a:r>
            <a:r>
              <a:rPr lang="en-US" dirty="0">
                <a:solidFill>
                  <a:srgbClr val="C00000"/>
                </a:solidFill>
              </a:rPr>
              <a:t> as we bless others.</a:t>
            </a:r>
          </a:p>
          <a:p>
            <a:endParaRPr lang="en-US" dirty="0"/>
          </a:p>
        </p:txBody>
      </p:sp>
      <p:grpSp>
        <p:nvGrpSpPr>
          <p:cNvPr id="4" name="Group 3">
            <a:extLst>
              <a:ext uri="{FF2B5EF4-FFF2-40B4-BE49-F238E27FC236}">
                <a16:creationId xmlns:a16="http://schemas.microsoft.com/office/drawing/2014/main" id="{1FAAF7D2-6F08-059F-3626-2A8A366031A7}"/>
              </a:ext>
            </a:extLst>
          </p:cNvPr>
          <p:cNvGrpSpPr/>
          <p:nvPr/>
        </p:nvGrpSpPr>
        <p:grpSpPr>
          <a:xfrm>
            <a:off x="1190137" y="2841436"/>
            <a:ext cx="10013192" cy="3335527"/>
            <a:chOff x="1426814" y="2845578"/>
            <a:chExt cx="10013192" cy="3335527"/>
          </a:xfrm>
        </p:grpSpPr>
        <p:pic>
          <p:nvPicPr>
            <p:cNvPr id="1026" name="Picture 2" descr="Little girl birthday">
              <a:extLst>
                <a:ext uri="{FF2B5EF4-FFF2-40B4-BE49-F238E27FC236}">
                  <a16:creationId xmlns:a16="http://schemas.microsoft.com/office/drawing/2014/main" id="{F40186FF-491C-BB15-1627-B10770586F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423843" y="2947048"/>
              <a:ext cx="3016163" cy="2967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Marry Me">
              <a:extLst>
                <a:ext uri="{FF2B5EF4-FFF2-40B4-BE49-F238E27FC236}">
                  <a16:creationId xmlns:a16="http://schemas.microsoft.com/office/drawing/2014/main" id="{C7FF9B35-5CCF-D356-6737-29F177984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26814" y="2845578"/>
              <a:ext cx="3189598" cy="3335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Operation Christmas Child (Ended Nov. 5) – Carlsbad Dance Centre">
              <a:extLst>
                <a:ext uri="{FF2B5EF4-FFF2-40B4-BE49-F238E27FC236}">
                  <a16:creationId xmlns:a16="http://schemas.microsoft.com/office/drawing/2014/main" id="{D9FB69F9-8EE5-4587-5FBC-80E8D126A22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1833">
                          <a14:foregroundMark x1="14417" y1="77250" x2="44083" y2="67667"/>
                          <a14:foregroundMark x1="44083" y1="67667" x2="32250" y2="62833"/>
                          <a14:foregroundMark x1="32250" y1="62833" x2="43583" y2="57667"/>
                          <a14:foregroundMark x1="43583" y1="57667" x2="50333" y2="49333"/>
                          <a14:foregroundMark x1="50333" y1="49333" x2="60417" y2="48417"/>
                          <a14:foregroundMark x1="60417" y1="48417" x2="69917" y2="40333"/>
                          <a14:foregroundMark x1="69917" y1="40333" x2="76917" y2="27833"/>
                          <a14:foregroundMark x1="76917" y1="27833" x2="91833" y2="17333"/>
                          <a14:foregroundMark x1="91833" y1="17333" x2="89917" y2="22000"/>
                          <a14:foregroundMark x1="70750" y1="47250" x2="59833" y2="56583"/>
                          <a14:foregroundMark x1="59833" y1="56583" x2="59833" y2="56583"/>
                          <a14:foregroundMark x1="63083" y1="39000" x2="39750" y2="46083"/>
                          <a14:foregroundMark x1="32083" y1="49000" x2="29667"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5087166" y="2862930"/>
              <a:ext cx="2865923" cy="2865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664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D377-7F64-5CFB-52B9-BFDC828A05F0}"/>
              </a:ext>
            </a:extLst>
          </p:cNvPr>
          <p:cNvSpPr>
            <a:spLocks noGrp="1"/>
          </p:cNvSpPr>
          <p:nvPr>
            <p:ph type="title"/>
          </p:nvPr>
        </p:nvSpPr>
        <p:spPr/>
        <p:txBody>
          <a:bodyPr/>
          <a:lstStyle/>
          <a:p>
            <a:pPr algn="l"/>
            <a:r>
              <a:rPr lang="en-US" dirty="0"/>
              <a:t>Listen for a blessing given.</a:t>
            </a:r>
          </a:p>
        </p:txBody>
      </p:sp>
      <p:sp>
        <p:nvSpPr>
          <p:cNvPr id="3" name="Content Placeholder 2">
            <a:extLst>
              <a:ext uri="{FF2B5EF4-FFF2-40B4-BE49-F238E27FC236}">
                <a16:creationId xmlns:a16="http://schemas.microsoft.com/office/drawing/2014/main" id="{95DFF980-DBBD-F31A-CAB0-769EB344D2A5}"/>
              </a:ext>
            </a:extLst>
          </p:cNvPr>
          <p:cNvSpPr>
            <a:spLocks noGrp="1"/>
          </p:cNvSpPr>
          <p:nvPr>
            <p:ph idx="1"/>
          </p:nvPr>
        </p:nvSpPr>
        <p:spPr>
          <a:xfrm>
            <a:off x="2048719" y="1964521"/>
            <a:ext cx="8298084" cy="4351338"/>
          </a:xfrm>
        </p:spPr>
        <p:txBody>
          <a:bodyPr/>
          <a:lstStyle/>
          <a:p>
            <a:pPr marL="0" indent="0" algn="ctr">
              <a:buNone/>
            </a:pPr>
            <a:r>
              <a:rPr lang="en-US" dirty="0"/>
              <a:t>2 Kings 4:8-10 (NIV)  One day Elisha went to Shunem. And a well-to-do woman was there, who urged him to stay for a meal. So whenever he came by, he stopped there to eat. 9  She said to her husband, "I know that </a:t>
            </a:r>
          </a:p>
        </p:txBody>
      </p:sp>
    </p:spTree>
    <p:extLst>
      <p:ext uri="{BB962C8B-B14F-4D97-AF65-F5344CB8AC3E}">
        <p14:creationId xmlns:p14="http://schemas.microsoft.com/office/powerpoint/2010/main" val="3252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409D1-0E75-1197-3B38-354B7E655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C8AD0-038F-3E39-7FAD-47FB6D0BE1D7}"/>
              </a:ext>
            </a:extLst>
          </p:cNvPr>
          <p:cNvSpPr>
            <a:spLocks noGrp="1"/>
          </p:cNvSpPr>
          <p:nvPr>
            <p:ph type="title"/>
          </p:nvPr>
        </p:nvSpPr>
        <p:spPr/>
        <p:txBody>
          <a:bodyPr/>
          <a:lstStyle/>
          <a:p>
            <a:pPr algn="l"/>
            <a:r>
              <a:rPr lang="en-US" dirty="0"/>
              <a:t>Listen for a blessing given.</a:t>
            </a:r>
          </a:p>
        </p:txBody>
      </p:sp>
      <p:sp>
        <p:nvSpPr>
          <p:cNvPr id="3" name="Content Placeholder 2">
            <a:extLst>
              <a:ext uri="{FF2B5EF4-FFF2-40B4-BE49-F238E27FC236}">
                <a16:creationId xmlns:a16="http://schemas.microsoft.com/office/drawing/2014/main" id="{809479B8-74D3-D0B6-EB30-0FB151E0DD78}"/>
              </a:ext>
            </a:extLst>
          </p:cNvPr>
          <p:cNvSpPr>
            <a:spLocks noGrp="1"/>
          </p:cNvSpPr>
          <p:nvPr>
            <p:ph idx="1"/>
          </p:nvPr>
        </p:nvSpPr>
        <p:spPr>
          <a:xfrm>
            <a:off x="2048719" y="1964521"/>
            <a:ext cx="8298084" cy="4351338"/>
          </a:xfrm>
        </p:spPr>
        <p:txBody>
          <a:bodyPr/>
          <a:lstStyle/>
          <a:p>
            <a:pPr marL="0" indent="0" algn="ctr">
              <a:buNone/>
            </a:pPr>
            <a:r>
              <a:rPr lang="en-US" dirty="0"/>
              <a:t>this man who often comes our way is a holy man of God. 10  Let's make a small room on the roof and put in it a bed and a table, a chair and a lamp for him. Then he can stay there whenever he comes to us."</a:t>
            </a:r>
          </a:p>
        </p:txBody>
      </p:sp>
      <p:pic>
        <p:nvPicPr>
          <p:cNvPr id="5" name="Picture 4">
            <a:extLst>
              <a:ext uri="{FF2B5EF4-FFF2-40B4-BE49-F238E27FC236}">
                <a16:creationId xmlns:a16="http://schemas.microsoft.com/office/drawing/2014/main" id="{2B649AFB-9EDB-C23A-00B8-E9574383B0D9}"/>
              </a:ext>
            </a:extLst>
          </p:cNvPr>
          <p:cNvPicPr>
            <a:picLocks noChangeAspect="1"/>
          </p:cNvPicPr>
          <p:nvPr/>
        </p:nvPicPr>
        <p:blipFill>
          <a:blip r:embed="rId2"/>
          <a:stretch>
            <a:fillRect/>
          </a:stretch>
        </p:blipFill>
        <p:spPr>
          <a:xfrm>
            <a:off x="5240618" y="5425408"/>
            <a:ext cx="1914286"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812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5A16-2A61-F853-D860-3A8363D22E93}"/>
              </a:ext>
            </a:extLst>
          </p:cNvPr>
          <p:cNvSpPr>
            <a:spLocks noGrp="1"/>
          </p:cNvSpPr>
          <p:nvPr>
            <p:ph type="title"/>
          </p:nvPr>
        </p:nvSpPr>
        <p:spPr/>
        <p:txBody>
          <a:bodyPr/>
          <a:lstStyle/>
          <a:p>
            <a:r>
              <a:rPr lang="en-US" dirty="0"/>
              <a:t>Look for Opportunities</a:t>
            </a:r>
          </a:p>
        </p:txBody>
      </p:sp>
      <p:sp>
        <p:nvSpPr>
          <p:cNvPr id="3" name="Content Placeholder 2">
            <a:extLst>
              <a:ext uri="{FF2B5EF4-FFF2-40B4-BE49-F238E27FC236}">
                <a16:creationId xmlns:a16="http://schemas.microsoft.com/office/drawing/2014/main" id="{F2668590-BA4A-F3E1-EFB8-323A11F54F9D}"/>
              </a:ext>
            </a:extLst>
          </p:cNvPr>
          <p:cNvSpPr>
            <a:spLocks noGrp="1"/>
          </p:cNvSpPr>
          <p:nvPr>
            <p:ph idx="1"/>
          </p:nvPr>
        </p:nvSpPr>
        <p:spPr>
          <a:xfrm>
            <a:off x="838200" y="1825625"/>
            <a:ext cx="10515600" cy="4667250"/>
          </a:xfrm>
        </p:spPr>
        <p:txBody>
          <a:bodyPr>
            <a:normAutofit/>
          </a:bodyPr>
          <a:lstStyle/>
          <a:p>
            <a:r>
              <a:rPr lang="en-US" dirty="0"/>
              <a:t>Who and in what way did someone act hospitably toward Elisha? </a:t>
            </a:r>
          </a:p>
          <a:p>
            <a:r>
              <a:rPr lang="en-US" dirty="0"/>
              <a:t>Who did the Shunammite woman perceive Elisha to be and how did that influence her action? </a:t>
            </a:r>
          </a:p>
          <a:p>
            <a:r>
              <a:rPr lang="en-US" dirty="0"/>
              <a:t>Why do you think she went beyond offering a meal and built him a room?</a:t>
            </a:r>
          </a:p>
          <a:p>
            <a:r>
              <a:rPr lang="en-US" dirty="0"/>
              <a:t>How does the Shunammite woman’s hospitality reflect selfless generosity?</a:t>
            </a:r>
          </a:p>
        </p:txBody>
      </p:sp>
    </p:spTree>
    <p:extLst>
      <p:ext uri="{BB962C8B-B14F-4D97-AF65-F5344CB8AC3E}">
        <p14:creationId xmlns:p14="http://schemas.microsoft.com/office/powerpoint/2010/main" val="680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137A-8B4A-73E4-0A9A-DC6C22EBFBB6}"/>
              </a:ext>
            </a:extLst>
          </p:cNvPr>
          <p:cNvSpPr>
            <a:spLocks noGrp="1"/>
          </p:cNvSpPr>
          <p:nvPr>
            <p:ph type="title"/>
          </p:nvPr>
        </p:nvSpPr>
        <p:spPr/>
        <p:txBody>
          <a:bodyPr/>
          <a:lstStyle/>
          <a:p>
            <a:r>
              <a:rPr lang="en-US" dirty="0"/>
              <a:t>Look for Opportunities</a:t>
            </a:r>
          </a:p>
        </p:txBody>
      </p:sp>
      <p:sp>
        <p:nvSpPr>
          <p:cNvPr id="3" name="Content Placeholder 2">
            <a:extLst>
              <a:ext uri="{FF2B5EF4-FFF2-40B4-BE49-F238E27FC236}">
                <a16:creationId xmlns:a16="http://schemas.microsoft.com/office/drawing/2014/main" id="{C3420A1D-3920-DE1F-C71D-BE5AA5F713D0}"/>
              </a:ext>
            </a:extLst>
          </p:cNvPr>
          <p:cNvSpPr>
            <a:spLocks noGrp="1"/>
          </p:cNvSpPr>
          <p:nvPr>
            <p:ph idx="1"/>
          </p:nvPr>
        </p:nvSpPr>
        <p:spPr/>
        <p:txBody>
          <a:bodyPr/>
          <a:lstStyle/>
          <a:p>
            <a:r>
              <a:rPr lang="en-US" dirty="0"/>
              <a:t>How can we develop the same kind of generous, open-hearted attitude the Shunammite woman showed, especially when there’s no guarantee of being "rewarded"?</a:t>
            </a:r>
          </a:p>
          <a:p>
            <a:r>
              <a:rPr lang="en-US" dirty="0"/>
              <a:t>What steps can we take to actively meet the needs of others?</a:t>
            </a:r>
          </a:p>
        </p:txBody>
      </p:sp>
    </p:spTree>
    <p:extLst>
      <p:ext uri="{BB962C8B-B14F-4D97-AF65-F5344CB8AC3E}">
        <p14:creationId xmlns:p14="http://schemas.microsoft.com/office/powerpoint/2010/main" val="37637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BD72-C034-4F96-43D2-FC5613F1F7A2}"/>
              </a:ext>
            </a:extLst>
          </p:cNvPr>
          <p:cNvSpPr>
            <a:spLocks noGrp="1"/>
          </p:cNvSpPr>
          <p:nvPr>
            <p:ph type="title"/>
          </p:nvPr>
        </p:nvSpPr>
        <p:spPr/>
        <p:txBody>
          <a:bodyPr/>
          <a:lstStyle/>
          <a:p>
            <a:pPr algn="l"/>
            <a:r>
              <a:rPr lang="en-US" dirty="0"/>
              <a:t>Listen for how God responded to her sacrifice.</a:t>
            </a:r>
          </a:p>
        </p:txBody>
      </p:sp>
      <p:sp>
        <p:nvSpPr>
          <p:cNvPr id="3" name="Content Placeholder 2">
            <a:extLst>
              <a:ext uri="{FF2B5EF4-FFF2-40B4-BE49-F238E27FC236}">
                <a16:creationId xmlns:a16="http://schemas.microsoft.com/office/drawing/2014/main" id="{44053AB3-8983-4C16-F1C8-39062767CFE4}"/>
              </a:ext>
            </a:extLst>
          </p:cNvPr>
          <p:cNvSpPr>
            <a:spLocks noGrp="1"/>
          </p:cNvSpPr>
          <p:nvPr>
            <p:ph idx="1"/>
          </p:nvPr>
        </p:nvSpPr>
        <p:spPr>
          <a:xfrm>
            <a:off x="1956120" y="2141316"/>
            <a:ext cx="8518003" cy="4151393"/>
          </a:xfrm>
        </p:spPr>
        <p:txBody>
          <a:bodyPr/>
          <a:lstStyle/>
          <a:p>
            <a:pPr marL="0" indent="0" algn="ctr">
              <a:buNone/>
            </a:pPr>
            <a:r>
              <a:rPr lang="en-US" dirty="0"/>
              <a:t>2 Kings 4:11-17 (NIV)  One day when Elisha came, he went up to his room and lay down there. 12  He said to his servant Gehazi, "Call the Shunammite." So he called her, and she stood before him. 13  Elisha said to him, "Tell her, </a:t>
            </a:r>
          </a:p>
        </p:txBody>
      </p:sp>
    </p:spTree>
    <p:extLst>
      <p:ext uri="{BB962C8B-B14F-4D97-AF65-F5344CB8AC3E}">
        <p14:creationId xmlns:p14="http://schemas.microsoft.com/office/powerpoint/2010/main" val="29115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6D7A-B054-D7A3-D07F-A902DB8E6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9ABAD-8E66-0A13-4E5C-308AE114AAEF}"/>
              </a:ext>
            </a:extLst>
          </p:cNvPr>
          <p:cNvSpPr>
            <a:spLocks noGrp="1"/>
          </p:cNvSpPr>
          <p:nvPr>
            <p:ph type="title"/>
          </p:nvPr>
        </p:nvSpPr>
        <p:spPr/>
        <p:txBody>
          <a:bodyPr/>
          <a:lstStyle/>
          <a:p>
            <a:pPr algn="l"/>
            <a:r>
              <a:rPr lang="en-US" dirty="0"/>
              <a:t>Listen for how God responded to her sacrifice.</a:t>
            </a:r>
          </a:p>
        </p:txBody>
      </p:sp>
      <p:sp>
        <p:nvSpPr>
          <p:cNvPr id="3" name="Content Placeholder 2">
            <a:extLst>
              <a:ext uri="{FF2B5EF4-FFF2-40B4-BE49-F238E27FC236}">
                <a16:creationId xmlns:a16="http://schemas.microsoft.com/office/drawing/2014/main" id="{88804A22-5CA2-D9F8-5300-F4934821443B}"/>
              </a:ext>
            </a:extLst>
          </p:cNvPr>
          <p:cNvSpPr>
            <a:spLocks noGrp="1"/>
          </p:cNvSpPr>
          <p:nvPr>
            <p:ph idx="1"/>
          </p:nvPr>
        </p:nvSpPr>
        <p:spPr>
          <a:xfrm>
            <a:off x="1956120" y="2141316"/>
            <a:ext cx="8518003" cy="4151393"/>
          </a:xfrm>
        </p:spPr>
        <p:txBody>
          <a:bodyPr/>
          <a:lstStyle/>
          <a:p>
            <a:pPr marL="0" indent="0" algn="ctr">
              <a:buNone/>
            </a:pPr>
            <a:r>
              <a:rPr lang="en-US" dirty="0"/>
              <a:t>'You have gone to all this trouble for us. Now what can be done for you? Can we speak on your behalf to the king or the commander of the army?'" She replied, "I have a home among my own people." 14  "What can be done for her?" </a:t>
            </a:r>
          </a:p>
        </p:txBody>
      </p:sp>
    </p:spTree>
    <p:extLst>
      <p:ext uri="{BB962C8B-B14F-4D97-AF65-F5344CB8AC3E}">
        <p14:creationId xmlns:p14="http://schemas.microsoft.com/office/powerpoint/2010/main" val="2963000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1175</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God’s Hand in Meeting Others’ Needs</vt:lpstr>
      <vt:lpstr>Video Introduction</vt:lpstr>
      <vt:lpstr>Remember that time …</vt:lpstr>
      <vt:lpstr>Listen for a blessing given.</vt:lpstr>
      <vt:lpstr>Listen for a blessing given.</vt:lpstr>
      <vt:lpstr>Look for Opportunities</vt:lpstr>
      <vt:lpstr>Look for Opportunities</vt:lpstr>
      <vt:lpstr>Listen for how God responded to her sacrifice.</vt:lpstr>
      <vt:lpstr>Listen for how God responded to her sacrifice.</vt:lpstr>
      <vt:lpstr>Listen for how God responded to her sacrifice.</vt:lpstr>
      <vt:lpstr>Listen for how God responded to her sacrifice.</vt:lpstr>
      <vt:lpstr>God Just May Surprise Us</vt:lpstr>
      <vt:lpstr>God Just May Surprise Us</vt:lpstr>
      <vt:lpstr>Listen for her response when the unthinkable happened.</vt:lpstr>
      <vt:lpstr>Listen for her response when the unthinkable happened.</vt:lpstr>
      <vt:lpstr>Listen for her response when the unthinkable happened.</vt:lpstr>
      <vt:lpstr>So, Trust in Him</vt:lpstr>
      <vt:lpstr>So, Trust in Him</vt:lpstr>
      <vt:lpstr>Application</vt:lpstr>
      <vt:lpstr>Application</vt:lpstr>
      <vt:lpstr>Application</vt:lpstr>
      <vt:lpstr>Family Activities</vt:lpstr>
      <vt:lpstr>God’s Hand in Meeting Others’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4</cp:revision>
  <dcterms:created xsi:type="dcterms:W3CDTF">2025-04-18T12:47:13Z</dcterms:created>
  <dcterms:modified xsi:type="dcterms:W3CDTF">2025-04-18T13:36:07Z</dcterms:modified>
</cp:coreProperties>
</file>