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2000"/>
                </a:schemeClr>
              </a:gs>
              <a:gs pos="37000">
                <a:schemeClr val="accent1">
                  <a:lumMod val="45000"/>
                  <a:lumOff val="55000"/>
                  <a:alpha val="82000"/>
                </a:schemeClr>
              </a:gs>
              <a:gs pos="67000">
                <a:schemeClr val="accent1">
                  <a:lumMod val="45000"/>
                  <a:lumOff val="55000"/>
                  <a:alpha val="76000"/>
                </a:schemeClr>
              </a:gs>
              <a:gs pos="100000">
                <a:schemeClr val="accent1">
                  <a:lumMod val="30000"/>
                  <a:lumOff val="70000"/>
                  <a:alpha val="82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3ndxtk3x"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inyurl.com/2rvbr6m3"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Generosity</a:t>
            </a:r>
          </a:p>
        </p:txBody>
      </p:sp>
      <p:sp>
        <p:nvSpPr>
          <p:cNvPr id="3" name="Subtitle 2"/>
          <p:cNvSpPr>
            <a:spLocks noGrp="1"/>
          </p:cNvSpPr>
          <p:nvPr>
            <p:ph type="subTitle" idx="1"/>
          </p:nvPr>
        </p:nvSpPr>
        <p:spPr>
          <a:xfrm>
            <a:off x="1524000" y="3942608"/>
            <a:ext cx="9144000" cy="1315192"/>
          </a:xfrm>
        </p:spPr>
        <p:txBody>
          <a:bodyPr/>
          <a:lstStyle/>
          <a:p>
            <a:r>
              <a:rPr lang="en-US" dirty="0"/>
              <a:t>8/24/2025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DF15-AFCC-DACA-D617-8214BE2989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77149-E744-B298-9F7D-D5947B52BB6D}"/>
              </a:ext>
            </a:extLst>
          </p:cNvPr>
          <p:cNvSpPr>
            <a:spLocks noGrp="1"/>
          </p:cNvSpPr>
          <p:nvPr>
            <p:ph type="title"/>
          </p:nvPr>
        </p:nvSpPr>
        <p:spPr>
          <a:xfrm>
            <a:off x="838200" y="480872"/>
            <a:ext cx="10515600" cy="1325563"/>
          </a:xfrm>
        </p:spPr>
        <p:txBody>
          <a:bodyPr/>
          <a:lstStyle/>
          <a:p>
            <a:pPr algn="l"/>
            <a:r>
              <a:rPr lang="en-US" dirty="0"/>
              <a:t>Listen Macedonians’ attitudes toward Christian giving.</a:t>
            </a:r>
          </a:p>
        </p:txBody>
      </p:sp>
      <p:sp>
        <p:nvSpPr>
          <p:cNvPr id="3" name="Content Placeholder 2">
            <a:extLst>
              <a:ext uri="{FF2B5EF4-FFF2-40B4-BE49-F238E27FC236}">
                <a16:creationId xmlns:a16="http://schemas.microsoft.com/office/drawing/2014/main" id="{81E32FA9-A50A-8C8F-712E-C6AC10E2C7E3}"/>
              </a:ext>
            </a:extLst>
          </p:cNvPr>
          <p:cNvSpPr>
            <a:spLocks noGrp="1"/>
          </p:cNvSpPr>
          <p:nvPr>
            <p:ph idx="1"/>
          </p:nvPr>
        </p:nvSpPr>
        <p:spPr>
          <a:xfrm>
            <a:off x="1541844" y="2199190"/>
            <a:ext cx="9108311" cy="3989348"/>
          </a:xfrm>
        </p:spPr>
        <p:txBody>
          <a:bodyPr/>
          <a:lstStyle/>
          <a:p>
            <a:pPr marL="0" indent="0" algn="ctr">
              <a:buNone/>
            </a:pPr>
            <a:r>
              <a:rPr lang="en-US" dirty="0"/>
              <a:t>did not do as we expected, but they gave themselves first to the Lord and then to us in keeping with God's will. 6  So we urged Titus, since he had earlier made a beginning, to bring also to completion this act of grace on your part.</a:t>
            </a:r>
          </a:p>
        </p:txBody>
      </p:sp>
      <p:pic>
        <p:nvPicPr>
          <p:cNvPr id="4" name="Picture 3">
            <a:extLst>
              <a:ext uri="{FF2B5EF4-FFF2-40B4-BE49-F238E27FC236}">
                <a16:creationId xmlns:a16="http://schemas.microsoft.com/office/drawing/2014/main" id="{3FA520A4-4851-6456-88FA-FF22EB19BCDD}"/>
              </a:ext>
            </a:extLst>
          </p:cNvPr>
          <p:cNvPicPr>
            <a:picLocks noChangeAspect="1"/>
          </p:cNvPicPr>
          <p:nvPr/>
        </p:nvPicPr>
        <p:blipFill>
          <a:blip r:embed="rId2"/>
          <a:stretch>
            <a:fillRect/>
          </a:stretch>
        </p:blipFill>
        <p:spPr>
          <a:xfrm>
            <a:off x="5148381" y="5674630"/>
            <a:ext cx="1895238"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344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96010-1D0C-7495-2866-77E1CDFEFEC5}"/>
              </a:ext>
            </a:extLst>
          </p:cNvPr>
          <p:cNvSpPr>
            <a:spLocks noGrp="1"/>
          </p:cNvSpPr>
          <p:nvPr>
            <p:ph type="title"/>
          </p:nvPr>
        </p:nvSpPr>
        <p:spPr/>
        <p:txBody>
          <a:bodyPr/>
          <a:lstStyle/>
          <a:p>
            <a:r>
              <a:rPr lang="en-US" dirty="0"/>
              <a:t>Give Yourself to God</a:t>
            </a:r>
          </a:p>
        </p:txBody>
      </p:sp>
      <p:sp>
        <p:nvSpPr>
          <p:cNvPr id="3" name="Content Placeholder 2">
            <a:extLst>
              <a:ext uri="{FF2B5EF4-FFF2-40B4-BE49-F238E27FC236}">
                <a16:creationId xmlns:a16="http://schemas.microsoft.com/office/drawing/2014/main" id="{2C0A2829-C4E4-4893-2820-5F15379FF066}"/>
              </a:ext>
            </a:extLst>
          </p:cNvPr>
          <p:cNvSpPr>
            <a:spLocks noGrp="1"/>
          </p:cNvSpPr>
          <p:nvPr>
            <p:ph idx="1"/>
          </p:nvPr>
        </p:nvSpPr>
        <p:spPr/>
        <p:txBody>
          <a:bodyPr/>
          <a:lstStyle/>
          <a:p>
            <a:r>
              <a:rPr lang="en-US" dirty="0"/>
              <a:t>So, what attitude did the Macedonians have in their giving? </a:t>
            </a:r>
          </a:p>
          <a:p>
            <a:r>
              <a:rPr lang="en-US" dirty="0"/>
              <a:t>According to verse 5, how did they surprise Paul?</a:t>
            </a:r>
          </a:p>
          <a:p>
            <a:r>
              <a:rPr lang="en-US" dirty="0"/>
              <a:t>How can joy lead to generosity, even when a person lives in poverty?</a:t>
            </a:r>
          </a:p>
          <a:p>
            <a:endParaRPr lang="en-US" dirty="0"/>
          </a:p>
        </p:txBody>
      </p:sp>
    </p:spTree>
    <p:extLst>
      <p:ext uri="{BB962C8B-B14F-4D97-AF65-F5344CB8AC3E}">
        <p14:creationId xmlns:p14="http://schemas.microsoft.com/office/powerpoint/2010/main" val="93678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566F-1A85-CF0B-D99A-E154356F605A}"/>
              </a:ext>
            </a:extLst>
          </p:cNvPr>
          <p:cNvSpPr>
            <a:spLocks noGrp="1"/>
          </p:cNvSpPr>
          <p:nvPr>
            <p:ph type="title"/>
          </p:nvPr>
        </p:nvSpPr>
        <p:spPr/>
        <p:txBody>
          <a:bodyPr/>
          <a:lstStyle/>
          <a:p>
            <a:r>
              <a:rPr lang="en-US" dirty="0"/>
              <a:t>Give Yourself to God</a:t>
            </a:r>
          </a:p>
        </p:txBody>
      </p:sp>
      <p:sp>
        <p:nvSpPr>
          <p:cNvPr id="3" name="Content Placeholder 2">
            <a:extLst>
              <a:ext uri="{FF2B5EF4-FFF2-40B4-BE49-F238E27FC236}">
                <a16:creationId xmlns:a16="http://schemas.microsoft.com/office/drawing/2014/main" id="{063BBBB5-494F-65C0-5901-F709F41B4606}"/>
              </a:ext>
            </a:extLst>
          </p:cNvPr>
          <p:cNvSpPr>
            <a:spLocks noGrp="1"/>
          </p:cNvSpPr>
          <p:nvPr>
            <p:ph idx="1"/>
          </p:nvPr>
        </p:nvSpPr>
        <p:spPr/>
        <p:txBody>
          <a:bodyPr/>
          <a:lstStyle/>
          <a:p>
            <a:r>
              <a:rPr lang="en-US" dirty="0"/>
              <a:t>How is generosity a grace, a blessing you don’t deserve?</a:t>
            </a:r>
          </a:p>
          <a:p>
            <a:r>
              <a:rPr lang="en-US" dirty="0"/>
              <a:t>Consider this story of a circus strong man …</a:t>
            </a:r>
          </a:p>
        </p:txBody>
      </p:sp>
      <p:grpSp>
        <p:nvGrpSpPr>
          <p:cNvPr id="9" name="Group 8">
            <a:extLst>
              <a:ext uri="{FF2B5EF4-FFF2-40B4-BE49-F238E27FC236}">
                <a16:creationId xmlns:a16="http://schemas.microsoft.com/office/drawing/2014/main" id="{AC549BE9-E427-AA94-9481-EA86CDEC1804}"/>
              </a:ext>
            </a:extLst>
          </p:cNvPr>
          <p:cNvGrpSpPr/>
          <p:nvPr/>
        </p:nvGrpSpPr>
        <p:grpSpPr>
          <a:xfrm>
            <a:off x="1542120" y="3738239"/>
            <a:ext cx="7769130" cy="2754636"/>
            <a:chOff x="1542120" y="3738239"/>
            <a:chExt cx="7769130" cy="2754636"/>
          </a:xfrm>
        </p:grpSpPr>
        <p:pic>
          <p:nvPicPr>
            <p:cNvPr id="1028" name="Picture 4" descr="Bodybuilder with barbell">
              <a:extLst>
                <a:ext uri="{FF2B5EF4-FFF2-40B4-BE49-F238E27FC236}">
                  <a16:creationId xmlns:a16="http://schemas.microsoft.com/office/drawing/2014/main" id="{64080C5D-D579-E5B7-05DA-E9A2B9A295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070455" y="3738239"/>
              <a:ext cx="2038558" cy="2754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Businessman on a Business Trip">
              <a:extLst>
                <a:ext uri="{FF2B5EF4-FFF2-40B4-BE49-F238E27FC236}">
                  <a16:creationId xmlns:a16="http://schemas.microsoft.com/office/drawing/2014/main" id="{3720553C-C4F9-1219-D471-D641768BC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8181" y="3738239"/>
              <a:ext cx="1983069" cy="2459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Lemon">
              <a:extLst>
                <a:ext uri="{FF2B5EF4-FFF2-40B4-BE49-F238E27FC236}">
                  <a16:creationId xmlns:a16="http://schemas.microsoft.com/office/drawing/2014/main" id="{8145456F-BE82-997B-A5B2-F2959BF840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2120" y="5228110"/>
              <a:ext cx="777551" cy="4004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emon">
              <a:extLst>
                <a:ext uri="{FF2B5EF4-FFF2-40B4-BE49-F238E27FC236}">
                  <a16:creationId xmlns:a16="http://schemas.microsoft.com/office/drawing/2014/main" id="{B7A71853-083B-A6A1-58FA-6A4BC7F75D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5593">
              <a:off x="7026319" y="4968049"/>
              <a:ext cx="777551" cy="40042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ain Water Drop">
              <a:extLst>
                <a:ext uri="{FF2B5EF4-FFF2-40B4-BE49-F238E27FC236}">
                  <a16:creationId xmlns:a16="http://schemas.microsoft.com/office/drawing/2014/main" id="{F8078CE1-F2FF-21EA-CF62-1229BD424662}"/>
                </a:ext>
              </a:extLst>
            </p:cNvPr>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786667" y="5628530"/>
              <a:ext cx="507770" cy="637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911672C-71EA-8B68-D7C5-FDB0B16D004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7049062" y="5212932"/>
              <a:ext cx="544341" cy="67976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503451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5E5B-310F-3EC9-CE4A-ACD47AF5EB10}"/>
              </a:ext>
            </a:extLst>
          </p:cNvPr>
          <p:cNvSpPr>
            <a:spLocks noGrp="1"/>
          </p:cNvSpPr>
          <p:nvPr>
            <p:ph type="title"/>
          </p:nvPr>
        </p:nvSpPr>
        <p:spPr/>
        <p:txBody>
          <a:bodyPr/>
          <a:lstStyle/>
          <a:p>
            <a:r>
              <a:rPr lang="en-US" dirty="0"/>
              <a:t>Give Yourself to God</a:t>
            </a:r>
          </a:p>
        </p:txBody>
      </p:sp>
      <p:sp>
        <p:nvSpPr>
          <p:cNvPr id="3" name="Content Placeholder 2">
            <a:extLst>
              <a:ext uri="{FF2B5EF4-FFF2-40B4-BE49-F238E27FC236}">
                <a16:creationId xmlns:a16="http://schemas.microsoft.com/office/drawing/2014/main" id="{1E4B47B4-83FD-7352-3786-60322F8D69A2}"/>
              </a:ext>
            </a:extLst>
          </p:cNvPr>
          <p:cNvSpPr>
            <a:spLocks noGrp="1"/>
          </p:cNvSpPr>
          <p:nvPr>
            <p:ph idx="1"/>
          </p:nvPr>
        </p:nvSpPr>
        <p:spPr/>
        <p:txBody>
          <a:bodyPr/>
          <a:lstStyle/>
          <a:p>
            <a:r>
              <a:rPr lang="en-US" dirty="0">
                <a:solidFill>
                  <a:srgbClr val="C00000"/>
                </a:solidFill>
              </a:rPr>
              <a:t>Truth …</a:t>
            </a:r>
            <a:br>
              <a:rPr lang="en-US" dirty="0">
                <a:solidFill>
                  <a:srgbClr val="C00000"/>
                </a:solidFill>
              </a:rPr>
            </a:br>
            <a:endParaRPr lang="en-US" dirty="0">
              <a:solidFill>
                <a:srgbClr val="C00000"/>
              </a:solidFill>
            </a:endParaRPr>
          </a:p>
          <a:p>
            <a:pPr lvl="1"/>
            <a:r>
              <a:rPr lang="en-US" sz="3600" dirty="0">
                <a:solidFill>
                  <a:srgbClr val="C00000"/>
                </a:solidFill>
              </a:rPr>
              <a:t>Generosity is </a:t>
            </a:r>
            <a:r>
              <a:rPr lang="en-US" sz="3600" b="1" dirty="0">
                <a:solidFill>
                  <a:srgbClr val="C00000"/>
                </a:solidFill>
              </a:rPr>
              <a:t>not</a:t>
            </a:r>
            <a:r>
              <a:rPr lang="en-US" sz="3600" dirty="0">
                <a:solidFill>
                  <a:srgbClr val="C00000"/>
                </a:solidFill>
              </a:rPr>
              <a:t> squeezing another “drop” out of time, talent, and treasure from the meager supply …</a:t>
            </a:r>
          </a:p>
          <a:p>
            <a:pPr lvl="1"/>
            <a:r>
              <a:rPr lang="en-US" sz="3600" dirty="0">
                <a:solidFill>
                  <a:srgbClr val="C00000"/>
                </a:solidFill>
              </a:rPr>
              <a:t>Generosity is a joyful response of my whole life to a God who loves us</a:t>
            </a:r>
          </a:p>
          <a:p>
            <a:pPr lvl="1"/>
            <a:endParaRPr lang="en-US" dirty="0"/>
          </a:p>
        </p:txBody>
      </p:sp>
    </p:spTree>
    <p:extLst>
      <p:ext uri="{BB962C8B-B14F-4D97-AF65-F5344CB8AC3E}">
        <p14:creationId xmlns:p14="http://schemas.microsoft.com/office/powerpoint/2010/main" val="38495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C30C-E1CA-6865-DEDB-C455865598EF}"/>
              </a:ext>
            </a:extLst>
          </p:cNvPr>
          <p:cNvSpPr>
            <a:spLocks noGrp="1"/>
          </p:cNvSpPr>
          <p:nvPr>
            <p:ph type="title"/>
          </p:nvPr>
        </p:nvSpPr>
        <p:spPr>
          <a:xfrm>
            <a:off x="838199" y="573470"/>
            <a:ext cx="10515600" cy="1347928"/>
          </a:xfrm>
        </p:spPr>
        <p:txBody>
          <a:bodyPr/>
          <a:lstStyle/>
          <a:p>
            <a:pPr algn="l"/>
            <a:r>
              <a:rPr lang="en-US" dirty="0"/>
              <a:t>Listen for an ultimate model of generosity.</a:t>
            </a:r>
          </a:p>
        </p:txBody>
      </p:sp>
      <p:sp>
        <p:nvSpPr>
          <p:cNvPr id="3" name="Content Placeholder 2">
            <a:extLst>
              <a:ext uri="{FF2B5EF4-FFF2-40B4-BE49-F238E27FC236}">
                <a16:creationId xmlns:a16="http://schemas.microsoft.com/office/drawing/2014/main" id="{F5F89FCA-8911-DD95-ACF8-B30613456FAB}"/>
              </a:ext>
            </a:extLst>
          </p:cNvPr>
          <p:cNvSpPr>
            <a:spLocks noGrp="1"/>
          </p:cNvSpPr>
          <p:nvPr>
            <p:ph idx="1"/>
          </p:nvPr>
        </p:nvSpPr>
        <p:spPr>
          <a:xfrm>
            <a:off x="1478183" y="2245487"/>
            <a:ext cx="9235633" cy="3943049"/>
          </a:xfrm>
        </p:spPr>
        <p:txBody>
          <a:bodyPr/>
          <a:lstStyle/>
          <a:p>
            <a:pPr marL="0" indent="0" algn="ctr">
              <a:buNone/>
            </a:pPr>
            <a:r>
              <a:rPr lang="en-US" dirty="0"/>
              <a:t>2 Corinthians 8:7-9 (NIV)  But just as you excel in everything--in faith, in speech, in knowledge, in complete earnestness and in your love for us--see that you also excel in this grace of giving. 8  I am not commanding you, but I want to test the</a:t>
            </a:r>
          </a:p>
        </p:txBody>
      </p:sp>
    </p:spTree>
    <p:extLst>
      <p:ext uri="{BB962C8B-B14F-4D97-AF65-F5344CB8AC3E}">
        <p14:creationId xmlns:p14="http://schemas.microsoft.com/office/powerpoint/2010/main" val="6695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D6B51-76BD-3B14-7612-6148D19E47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1D67D-A8F3-A13A-A704-02F300958DC4}"/>
              </a:ext>
            </a:extLst>
          </p:cNvPr>
          <p:cNvSpPr>
            <a:spLocks noGrp="1"/>
          </p:cNvSpPr>
          <p:nvPr>
            <p:ph type="title"/>
          </p:nvPr>
        </p:nvSpPr>
        <p:spPr>
          <a:xfrm>
            <a:off x="838199" y="573470"/>
            <a:ext cx="10515600" cy="1347928"/>
          </a:xfrm>
        </p:spPr>
        <p:txBody>
          <a:bodyPr/>
          <a:lstStyle/>
          <a:p>
            <a:pPr algn="l"/>
            <a:r>
              <a:rPr lang="en-US" dirty="0"/>
              <a:t>Listen for an ultimate model of generosity.</a:t>
            </a:r>
          </a:p>
        </p:txBody>
      </p:sp>
      <p:sp>
        <p:nvSpPr>
          <p:cNvPr id="3" name="Content Placeholder 2">
            <a:extLst>
              <a:ext uri="{FF2B5EF4-FFF2-40B4-BE49-F238E27FC236}">
                <a16:creationId xmlns:a16="http://schemas.microsoft.com/office/drawing/2014/main" id="{E0C3E0AE-956A-1C79-22F2-69A6D9D35C70}"/>
              </a:ext>
            </a:extLst>
          </p:cNvPr>
          <p:cNvSpPr>
            <a:spLocks noGrp="1"/>
          </p:cNvSpPr>
          <p:nvPr>
            <p:ph idx="1"/>
          </p:nvPr>
        </p:nvSpPr>
        <p:spPr>
          <a:xfrm>
            <a:off x="1478183" y="2245487"/>
            <a:ext cx="9235633" cy="3943049"/>
          </a:xfrm>
        </p:spPr>
        <p:txBody>
          <a:bodyPr/>
          <a:lstStyle/>
          <a:p>
            <a:pPr marL="0" indent="0" algn="ctr">
              <a:buNone/>
            </a:pPr>
            <a:r>
              <a:rPr lang="en-US" dirty="0"/>
              <a:t>sincerity of your love by comparing it with the earnestness of others. 9  For you know the grace of our Lord Jesus Christ, that though he was rich, yet for your sakes he became poor, so that you through his poverty might become rich.</a:t>
            </a:r>
          </a:p>
        </p:txBody>
      </p:sp>
      <p:pic>
        <p:nvPicPr>
          <p:cNvPr id="4" name="Picture 3">
            <a:extLst>
              <a:ext uri="{FF2B5EF4-FFF2-40B4-BE49-F238E27FC236}">
                <a16:creationId xmlns:a16="http://schemas.microsoft.com/office/drawing/2014/main" id="{1F24F14C-895A-A705-9940-6EFAF0E9B002}"/>
              </a:ext>
            </a:extLst>
          </p:cNvPr>
          <p:cNvPicPr>
            <a:picLocks noChangeAspect="1"/>
          </p:cNvPicPr>
          <p:nvPr/>
        </p:nvPicPr>
        <p:blipFill>
          <a:blip r:embed="rId2"/>
          <a:stretch>
            <a:fillRect/>
          </a:stretch>
        </p:blipFill>
        <p:spPr>
          <a:xfrm>
            <a:off x="5148381" y="5674630"/>
            <a:ext cx="1895238"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6065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90A3-6CD9-7B4D-51FE-2DA82C21F9DC}"/>
              </a:ext>
            </a:extLst>
          </p:cNvPr>
          <p:cNvSpPr>
            <a:spLocks noGrp="1"/>
          </p:cNvSpPr>
          <p:nvPr>
            <p:ph type="title"/>
          </p:nvPr>
        </p:nvSpPr>
        <p:spPr/>
        <p:txBody>
          <a:bodyPr/>
          <a:lstStyle/>
          <a:p>
            <a:r>
              <a:rPr lang="en-US" dirty="0"/>
              <a:t>Christ’s Generous Love</a:t>
            </a:r>
          </a:p>
        </p:txBody>
      </p:sp>
      <p:sp>
        <p:nvSpPr>
          <p:cNvPr id="3" name="Content Placeholder 2">
            <a:extLst>
              <a:ext uri="{FF2B5EF4-FFF2-40B4-BE49-F238E27FC236}">
                <a16:creationId xmlns:a16="http://schemas.microsoft.com/office/drawing/2014/main" id="{522EEC66-E2BF-7746-E2CF-2D1376510926}"/>
              </a:ext>
            </a:extLst>
          </p:cNvPr>
          <p:cNvSpPr>
            <a:spLocks noGrp="1"/>
          </p:cNvSpPr>
          <p:nvPr>
            <p:ph idx="1"/>
          </p:nvPr>
        </p:nvSpPr>
        <p:spPr/>
        <p:txBody>
          <a:bodyPr/>
          <a:lstStyle/>
          <a:p>
            <a:r>
              <a:rPr lang="en-US" dirty="0"/>
              <a:t>List the areas in which Paul want the Corinthians to excel?</a:t>
            </a:r>
          </a:p>
          <a:p>
            <a:r>
              <a:rPr lang="en-US" dirty="0"/>
              <a:t>Why did Paul say he was not actually </a:t>
            </a:r>
            <a:r>
              <a:rPr lang="en-US" b="1" dirty="0"/>
              <a:t>commanding</a:t>
            </a:r>
            <a:r>
              <a:rPr lang="en-US" dirty="0"/>
              <a:t> the Corinthians to give? </a:t>
            </a:r>
          </a:p>
          <a:p>
            <a:r>
              <a:rPr lang="en-US" dirty="0"/>
              <a:t>What example did Christ set for us? </a:t>
            </a:r>
          </a:p>
        </p:txBody>
      </p:sp>
    </p:spTree>
    <p:extLst>
      <p:ext uri="{BB962C8B-B14F-4D97-AF65-F5344CB8AC3E}">
        <p14:creationId xmlns:p14="http://schemas.microsoft.com/office/powerpoint/2010/main" val="373551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ABA9-BA1D-3771-326A-17CDB5494C52}"/>
              </a:ext>
            </a:extLst>
          </p:cNvPr>
          <p:cNvSpPr>
            <a:spLocks noGrp="1"/>
          </p:cNvSpPr>
          <p:nvPr>
            <p:ph type="title"/>
          </p:nvPr>
        </p:nvSpPr>
        <p:spPr/>
        <p:txBody>
          <a:bodyPr/>
          <a:lstStyle/>
          <a:p>
            <a:r>
              <a:rPr lang="en-US" dirty="0"/>
              <a:t>Christ’s Generous Love</a:t>
            </a:r>
          </a:p>
        </p:txBody>
      </p:sp>
      <p:sp>
        <p:nvSpPr>
          <p:cNvPr id="3" name="Content Placeholder 2">
            <a:extLst>
              <a:ext uri="{FF2B5EF4-FFF2-40B4-BE49-F238E27FC236}">
                <a16:creationId xmlns:a16="http://schemas.microsoft.com/office/drawing/2014/main" id="{1B537791-1019-BE88-D2F9-E0AAB6F102F3}"/>
              </a:ext>
            </a:extLst>
          </p:cNvPr>
          <p:cNvSpPr>
            <a:spLocks noGrp="1"/>
          </p:cNvSpPr>
          <p:nvPr>
            <p:ph idx="1"/>
          </p:nvPr>
        </p:nvSpPr>
        <p:spPr/>
        <p:txBody>
          <a:bodyPr/>
          <a:lstStyle/>
          <a:p>
            <a:r>
              <a:rPr lang="en-US" dirty="0"/>
              <a:t>How does Christ’s example motivate us to give?</a:t>
            </a:r>
          </a:p>
          <a:p>
            <a:r>
              <a:rPr lang="en-US" dirty="0"/>
              <a:t>What kinds of new ministries could be established if people in our church were more generous givers?</a:t>
            </a:r>
          </a:p>
          <a:p>
            <a:endParaRPr lang="en-US" dirty="0"/>
          </a:p>
        </p:txBody>
      </p:sp>
      <p:pic>
        <p:nvPicPr>
          <p:cNvPr id="3074" name="Picture 2" descr="Church">
            <a:extLst>
              <a:ext uri="{FF2B5EF4-FFF2-40B4-BE49-F238E27FC236}">
                <a16:creationId xmlns:a16="http://schemas.microsoft.com/office/drawing/2014/main" id="{26A01135-641F-DFDF-67F2-C7A2202174B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0615" y="3825110"/>
            <a:ext cx="2101046" cy="2801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6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B236D-5467-1262-EBBD-CBA1760F012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F3D5F87-36EF-042D-E36F-BA77C3147F85}"/>
              </a:ext>
            </a:extLst>
          </p:cNvPr>
          <p:cNvSpPr>
            <a:spLocks noGrp="1"/>
          </p:cNvSpPr>
          <p:nvPr>
            <p:ph idx="1"/>
          </p:nvPr>
        </p:nvSpPr>
        <p:spPr>
          <a:xfrm>
            <a:off x="838200" y="1944547"/>
            <a:ext cx="10515600" cy="4232416"/>
          </a:xfrm>
        </p:spPr>
        <p:txBody>
          <a:bodyPr/>
          <a:lstStyle/>
          <a:p>
            <a:r>
              <a:rPr lang="en-US" dirty="0"/>
              <a:t>Study. </a:t>
            </a:r>
          </a:p>
          <a:p>
            <a:pPr lvl="1"/>
            <a:r>
              <a:rPr lang="en-US" sz="3600" dirty="0"/>
              <a:t>Do a deep-dive topical study on the grace of God.</a:t>
            </a:r>
          </a:p>
          <a:p>
            <a:pPr lvl="1"/>
            <a:r>
              <a:rPr lang="en-US" sz="3600" dirty="0"/>
              <a:t>Using this question as a guide: “What is so amazing about God’s grace?”</a:t>
            </a:r>
          </a:p>
          <a:p>
            <a:endParaRPr lang="en-US" dirty="0"/>
          </a:p>
        </p:txBody>
      </p:sp>
    </p:spTree>
    <p:extLst>
      <p:ext uri="{BB962C8B-B14F-4D97-AF65-F5344CB8AC3E}">
        <p14:creationId xmlns:p14="http://schemas.microsoft.com/office/powerpoint/2010/main" val="105080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56C14-E3D4-8BB6-8B8A-809021870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0535C-707A-FDA4-4242-4453ED1840EF}"/>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64BBB83-99DA-80A2-BD65-0B8646961028}"/>
              </a:ext>
            </a:extLst>
          </p:cNvPr>
          <p:cNvSpPr>
            <a:spLocks noGrp="1"/>
          </p:cNvSpPr>
          <p:nvPr>
            <p:ph idx="1"/>
          </p:nvPr>
        </p:nvSpPr>
        <p:spPr/>
        <p:txBody>
          <a:bodyPr/>
          <a:lstStyle/>
          <a:p>
            <a:r>
              <a:rPr lang="en-US" dirty="0"/>
              <a:t>Write. </a:t>
            </a:r>
          </a:p>
          <a:p>
            <a:pPr lvl="1"/>
            <a:r>
              <a:rPr lang="en-US" sz="3600" dirty="0"/>
              <a:t>List the traits of what it means to be generous. </a:t>
            </a:r>
          </a:p>
          <a:p>
            <a:pPr lvl="1"/>
            <a:r>
              <a:rPr lang="en-US" sz="3600" dirty="0"/>
              <a:t>Create a checklist of the qualities and characteristics of someone who is generous. </a:t>
            </a:r>
          </a:p>
          <a:p>
            <a:pPr lvl="1"/>
            <a:r>
              <a:rPr lang="en-US" sz="3600" dirty="0"/>
              <a:t>Share your findings with someone you trust.</a:t>
            </a:r>
          </a:p>
          <a:p>
            <a:endParaRPr lang="en-US" dirty="0"/>
          </a:p>
        </p:txBody>
      </p:sp>
    </p:spTree>
    <p:extLst>
      <p:ext uri="{BB962C8B-B14F-4D97-AF65-F5344CB8AC3E}">
        <p14:creationId xmlns:p14="http://schemas.microsoft.com/office/powerpoint/2010/main" val="347833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08FE-6AE6-5102-7D3E-0B5CA8E2FE3F}"/>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C189B340-B406-1EC6-273D-F6DB9243475D}"/>
              </a:ext>
            </a:extLst>
          </p:cNvPr>
          <p:cNvGrpSpPr/>
          <p:nvPr/>
        </p:nvGrpSpPr>
        <p:grpSpPr>
          <a:xfrm>
            <a:off x="2849598" y="1555668"/>
            <a:ext cx="6492803" cy="4296702"/>
            <a:chOff x="2849598" y="1555668"/>
            <a:chExt cx="6492803" cy="4296702"/>
          </a:xfrm>
        </p:grpSpPr>
        <p:pic>
          <p:nvPicPr>
            <p:cNvPr id="4" name="Picture 3">
              <a:extLst>
                <a:ext uri="{FF2B5EF4-FFF2-40B4-BE49-F238E27FC236}">
                  <a16:creationId xmlns:a16="http://schemas.microsoft.com/office/drawing/2014/main" id="{988F5420-674C-AF82-ECFE-27D6CD0C8ED0}"/>
                </a:ext>
              </a:extLst>
            </p:cNvPr>
            <p:cNvPicPr>
              <a:picLocks noChangeAspect="1"/>
            </p:cNvPicPr>
            <p:nvPr/>
          </p:nvPicPr>
          <p:blipFill>
            <a:blip r:embed="rId2"/>
            <a:stretch>
              <a:fillRect/>
            </a:stretch>
          </p:blipFill>
          <p:spPr>
            <a:xfrm>
              <a:off x="3238857" y="1833762"/>
              <a:ext cx="5714286" cy="3190476"/>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30E037B7-00B0-09BF-ED50-8AE3503BF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8"/>
              <a:ext cx="6492803" cy="4296702"/>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FD7379C1-51ED-4120-CD6D-94421ABA3B38}"/>
              </a:ext>
            </a:extLst>
          </p:cNvPr>
          <p:cNvSpPr txBox="1"/>
          <p:nvPr/>
        </p:nvSpPr>
        <p:spPr>
          <a:xfrm>
            <a:off x="4096987" y="5852370"/>
            <a:ext cx="3788229"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3019972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DCCD2-E605-B8C0-80E0-5953D1391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97A729-EB5D-8A04-4F6F-8A78F659DA58}"/>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ABBD71A-3499-31B5-3554-E22FDE873823}"/>
              </a:ext>
            </a:extLst>
          </p:cNvPr>
          <p:cNvSpPr>
            <a:spLocks noGrp="1"/>
          </p:cNvSpPr>
          <p:nvPr>
            <p:ph idx="1"/>
          </p:nvPr>
        </p:nvSpPr>
        <p:spPr>
          <a:xfrm>
            <a:off x="838200" y="1690688"/>
            <a:ext cx="10515600" cy="4663813"/>
          </a:xfrm>
        </p:spPr>
        <p:txBody>
          <a:bodyPr>
            <a:normAutofit/>
          </a:bodyPr>
          <a:lstStyle/>
          <a:p>
            <a:r>
              <a:rPr lang="en-US" dirty="0"/>
              <a:t>Ask. </a:t>
            </a:r>
          </a:p>
          <a:p>
            <a:pPr lvl="1"/>
            <a:r>
              <a:rPr lang="en-US" dirty="0"/>
              <a:t>Identify one person whom you consider to be generous. </a:t>
            </a:r>
          </a:p>
          <a:p>
            <a:pPr lvl="1"/>
            <a:r>
              <a:rPr lang="en-US" dirty="0"/>
              <a:t>Don’t simply use financial giving as an indicator.</a:t>
            </a:r>
          </a:p>
          <a:p>
            <a:pPr lvl="1"/>
            <a:r>
              <a:rPr lang="en-US" dirty="0"/>
              <a:t>Look for those who freely share their time, attention, or ideas with others. </a:t>
            </a:r>
          </a:p>
          <a:p>
            <a:pPr lvl="1"/>
            <a:r>
              <a:rPr lang="en-US" dirty="0"/>
              <a:t>Generosity in one area often extends to another. </a:t>
            </a:r>
          </a:p>
          <a:p>
            <a:pPr lvl="1"/>
            <a:r>
              <a:rPr lang="en-US" dirty="0"/>
              <a:t>Ask this person: “What moves you to share things in your life with others?” </a:t>
            </a:r>
          </a:p>
          <a:p>
            <a:endParaRPr lang="en-US" dirty="0"/>
          </a:p>
        </p:txBody>
      </p:sp>
    </p:spTree>
    <p:extLst>
      <p:ext uri="{BB962C8B-B14F-4D97-AF65-F5344CB8AC3E}">
        <p14:creationId xmlns:p14="http://schemas.microsoft.com/office/powerpoint/2010/main" val="179597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01428866-4AF0-1E98-CC5E-D0BBBAAAA45D}"/>
              </a:ext>
            </a:extLst>
          </p:cNvPr>
          <p:cNvSpPr/>
          <p:nvPr/>
        </p:nvSpPr>
        <p:spPr>
          <a:xfrm>
            <a:off x="3031959" y="2189747"/>
            <a:ext cx="3777916" cy="2466474"/>
          </a:xfrm>
          <a:prstGeom prst="wedgeRoundRectCallout">
            <a:avLst>
              <a:gd name="adj1" fmla="val -62999"/>
              <a:gd name="adj2" fmla="val -2405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“XART”?  Oh … it’s not in the list of words.  You better get going, the Word Search Lady is not a generous person.  But, like she says, you can get help at </a:t>
            </a:r>
            <a:r>
              <a:rPr lang="en-US" dirty="0">
                <a:latin typeface="Comic Sans MS" panose="030F0702030302020204" pitchFamily="66" charset="0"/>
                <a:hlinkClick r:id="rId2"/>
              </a:rPr>
              <a:t>https://tinyurl.com/2rvbr6m3</a:t>
            </a:r>
            <a:r>
              <a:rPr lang="en-US" dirty="0">
                <a:latin typeface="Comic Sans MS" panose="030F0702030302020204" pitchFamily="66" charset="0"/>
              </a:rPr>
              <a:t>  </a:t>
            </a:r>
          </a:p>
        </p:txBody>
      </p:sp>
      <p:sp>
        <p:nvSpPr>
          <p:cNvPr id="2" name="Title 1">
            <a:extLst>
              <a:ext uri="{FF2B5EF4-FFF2-40B4-BE49-F238E27FC236}">
                <a16:creationId xmlns:a16="http://schemas.microsoft.com/office/drawing/2014/main" id="{FDB033F5-2620-9A53-041C-5B58C530F703}"/>
              </a:ext>
            </a:extLst>
          </p:cNvPr>
          <p:cNvSpPr>
            <a:spLocks noGrp="1"/>
          </p:cNvSpPr>
          <p:nvPr>
            <p:ph type="title"/>
          </p:nvPr>
        </p:nvSpPr>
        <p:spPr/>
        <p:txBody>
          <a:bodyPr/>
          <a:lstStyle/>
          <a:p>
            <a:r>
              <a:rPr lang="en-US" dirty="0"/>
              <a:t>Family Activities</a:t>
            </a:r>
          </a:p>
        </p:txBody>
      </p:sp>
      <p:pic>
        <p:nvPicPr>
          <p:cNvPr id="4" name="Picture 3" descr="A close up of a word&#10;&#10;AI-generated content may be incorrect.">
            <a:extLst>
              <a:ext uri="{FF2B5EF4-FFF2-40B4-BE49-F238E27FC236}">
                <a16:creationId xmlns:a16="http://schemas.microsoft.com/office/drawing/2014/main" id="{9F391726-C454-141E-343E-257E5EF65452}"/>
              </a:ext>
            </a:extLst>
          </p:cNvPr>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096000" y="1480022"/>
            <a:ext cx="5788102" cy="4542267"/>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6" name="Picture 5" descr="A cartoon of a bug holding a piece of paper&#10;&#10;AI-generated content may be incorrect.">
            <a:extLst>
              <a:ext uri="{FF2B5EF4-FFF2-40B4-BE49-F238E27FC236}">
                <a16:creationId xmlns:a16="http://schemas.microsoft.com/office/drawing/2014/main" id="{550C21FF-68A7-0EA1-795F-0D4CB85FDE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157" y="1738815"/>
            <a:ext cx="2919594" cy="4110789"/>
          </a:xfrm>
          <a:prstGeom prst="rect">
            <a:avLst/>
          </a:prstGeom>
          <a:ln>
            <a:noFill/>
          </a:ln>
          <a:effectLst>
            <a:outerShdw blurRad="292100" dist="139700" dir="2700000" algn="tl" rotWithShape="0">
              <a:srgbClr val="333333">
                <a:alpha val="65000"/>
              </a:srgbClr>
            </a:outerShdw>
          </a:effectLst>
        </p:spPr>
      </p:pic>
      <p:cxnSp>
        <p:nvCxnSpPr>
          <p:cNvPr id="8" name="Straight Connector 7">
            <a:extLst>
              <a:ext uri="{FF2B5EF4-FFF2-40B4-BE49-F238E27FC236}">
                <a16:creationId xmlns:a16="http://schemas.microsoft.com/office/drawing/2014/main" id="{DA4AFD9C-87FA-CB17-B412-7CEA07CBFC4A}"/>
              </a:ext>
            </a:extLst>
          </p:cNvPr>
          <p:cNvCxnSpPr>
            <a:cxnSpLocks/>
          </p:cNvCxnSpPr>
          <p:nvPr/>
        </p:nvCxnSpPr>
        <p:spPr>
          <a:xfrm>
            <a:off x="10075286" y="4114800"/>
            <a:ext cx="1278514" cy="2045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261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9CE30-E5D9-B8A9-4619-579F08FF4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66C47-799A-DA10-55BC-A19C8AF6C546}"/>
              </a:ext>
            </a:extLst>
          </p:cNvPr>
          <p:cNvSpPr>
            <a:spLocks noGrp="1"/>
          </p:cNvSpPr>
          <p:nvPr>
            <p:ph type="ctrTitle"/>
          </p:nvPr>
        </p:nvSpPr>
        <p:spPr/>
        <p:txBody>
          <a:bodyPr/>
          <a:lstStyle/>
          <a:p>
            <a:r>
              <a:rPr lang="en-US" dirty="0"/>
              <a:t>Generosity</a:t>
            </a:r>
          </a:p>
        </p:txBody>
      </p:sp>
      <p:sp>
        <p:nvSpPr>
          <p:cNvPr id="3" name="Subtitle 2">
            <a:extLst>
              <a:ext uri="{FF2B5EF4-FFF2-40B4-BE49-F238E27FC236}">
                <a16:creationId xmlns:a16="http://schemas.microsoft.com/office/drawing/2014/main" id="{4AAD4DBE-0DAB-E441-4484-7E7CAD12C437}"/>
              </a:ext>
            </a:extLst>
          </p:cNvPr>
          <p:cNvSpPr>
            <a:spLocks noGrp="1"/>
          </p:cNvSpPr>
          <p:nvPr>
            <p:ph type="subTitle" idx="1"/>
          </p:nvPr>
        </p:nvSpPr>
        <p:spPr>
          <a:xfrm>
            <a:off x="1524000" y="3942608"/>
            <a:ext cx="9144000" cy="1315192"/>
          </a:xfrm>
        </p:spPr>
        <p:txBody>
          <a:bodyPr/>
          <a:lstStyle/>
          <a:p>
            <a:r>
              <a:rPr lang="en-US" dirty="0"/>
              <a:t>8/24/2025</a:t>
            </a:r>
          </a:p>
        </p:txBody>
      </p:sp>
    </p:spTree>
    <p:extLst>
      <p:ext uri="{BB962C8B-B14F-4D97-AF65-F5344CB8AC3E}">
        <p14:creationId xmlns:p14="http://schemas.microsoft.com/office/powerpoint/2010/main" val="1964513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5173-4A70-A708-D6D1-4542C9DC7495}"/>
              </a:ext>
            </a:extLst>
          </p:cNvPr>
          <p:cNvSpPr>
            <a:spLocks noGrp="1"/>
          </p:cNvSpPr>
          <p:nvPr>
            <p:ph type="title"/>
          </p:nvPr>
        </p:nvSpPr>
        <p:spPr/>
        <p:txBody>
          <a:bodyPr/>
          <a:lstStyle/>
          <a:p>
            <a:r>
              <a:rPr lang="en-US" dirty="0"/>
              <a:t>Make a list …</a:t>
            </a:r>
          </a:p>
        </p:txBody>
      </p:sp>
      <p:sp>
        <p:nvSpPr>
          <p:cNvPr id="3" name="Content Placeholder 2">
            <a:extLst>
              <a:ext uri="{FF2B5EF4-FFF2-40B4-BE49-F238E27FC236}">
                <a16:creationId xmlns:a16="http://schemas.microsoft.com/office/drawing/2014/main" id="{324F08A0-4907-5B76-70EB-9B31BD978430}"/>
              </a:ext>
            </a:extLst>
          </p:cNvPr>
          <p:cNvSpPr>
            <a:spLocks noGrp="1"/>
          </p:cNvSpPr>
          <p:nvPr>
            <p:ph idx="1"/>
          </p:nvPr>
        </p:nvSpPr>
        <p:spPr/>
        <p:txBody>
          <a:bodyPr/>
          <a:lstStyle/>
          <a:p>
            <a:r>
              <a:rPr lang="en-US" dirty="0"/>
              <a:t>What are some synonyms and antonyms for the word “generosity?”</a:t>
            </a:r>
          </a:p>
          <a:p>
            <a:endParaRPr lang="en-US" dirty="0"/>
          </a:p>
          <a:p>
            <a:r>
              <a:rPr lang="en-US" dirty="0">
                <a:solidFill>
                  <a:srgbClr val="C00000"/>
                </a:solidFill>
              </a:rPr>
              <a:t>Consider which of these descriptions  you would have people think about you.</a:t>
            </a:r>
          </a:p>
          <a:p>
            <a:pPr lvl="1"/>
            <a:r>
              <a:rPr lang="en-US" sz="3600" dirty="0">
                <a:solidFill>
                  <a:srgbClr val="C00000"/>
                </a:solidFill>
              </a:rPr>
              <a:t>Today we look at how God’s generous grace moves us to be generous.</a:t>
            </a:r>
          </a:p>
          <a:p>
            <a:endParaRPr lang="en-US" dirty="0"/>
          </a:p>
        </p:txBody>
      </p:sp>
      <p:graphicFrame>
        <p:nvGraphicFramePr>
          <p:cNvPr id="5" name="Table 4">
            <a:extLst>
              <a:ext uri="{FF2B5EF4-FFF2-40B4-BE49-F238E27FC236}">
                <a16:creationId xmlns:a16="http://schemas.microsoft.com/office/drawing/2014/main" id="{BFE6351F-2036-7B82-C598-773B2D0794B7}"/>
              </a:ext>
            </a:extLst>
          </p:cNvPr>
          <p:cNvGraphicFramePr>
            <a:graphicFrameLocks noGrp="1"/>
          </p:cNvGraphicFramePr>
          <p:nvPr>
            <p:extLst>
              <p:ext uri="{D42A27DB-BD31-4B8C-83A1-F6EECF244321}">
                <p14:modId xmlns:p14="http://schemas.microsoft.com/office/powerpoint/2010/main" val="3788400584"/>
              </p:ext>
            </p:extLst>
          </p:nvPr>
        </p:nvGraphicFramePr>
        <p:xfrm>
          <a:off x="1198088" y="3429000"/>
          <a:ext cx="9795824" cy="1463040"/>
        </p:xfrm>
        <a:graphic>
          <a:graphicData uri="http://schemas.openxmlformats.org/drawingml/2006/table">
            <a:tbl>
              <a:tblPr firstRow="1" bandRow="1">
                <a:tableStyleId>{5C22544A-7EE6-4342-B048-85BDC9FD1C3A}</a:tableStyleId>
              </a:tblPr>
              <a:tblGrid>
                <a:gridCol w="4897912">
                  <a:extLst>
                    <a:ext uri="{9D8B030D-6E8A-4147-A177-3AD203B41FA5}">
                      <a16:colId xmlns:a16="http://schemas.microsoft.com/office/drawing/2014/main" val="2069044500"/>
                    </a:ext>
                  </a:extLst>
                </a:gridCol>
                <a:gridCol w="4897912">
                  <a:extLst>
                    <a:ext uri="{9D8B030D-6E8A-4147-A177-3AD203B41FA5}">
                      <a16:colId xmlns:a16="http://schemas.microsoft.com/office/drawing/2014/main" val="3092786342"/>
                    </a:ext>
                  </a:extLst>
                </a:gridCol>
              </a:tblGrid>
              <a:tr h="370840">
                <a:tc>
                  <a:txBody>
                    <a:bodyPr/>
                    <a:lstStyle/>
                    <a:p>
                      <a:pPr algn="ctr"/>
                      <a:r>
                        <a:rPr lang="en-US" sz="2800" dirty="0"/>
                        <a:t>Synonyms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Antonyms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13479"/>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337519"/>
                  </a:ext>
                </a:extLst>
              </a:tr>
            </a:tbl>
          </a:graphicData>
        </a:graphic>
      </p:graphicFrame>
    </p:spTree>
    <p:extLst>
      <p:ext uri="{BB962C8B-B14F-4D97-AF65-F5344CB8AC3E}">
        <p14:creationId xmlns:p14="http://schemas.microsoft.com/office/powerpoint/2010/main" val="36593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9CA8-0CA3-E01E-A14B-9EA9DC4CF0FF}"/>
              </a:ext>
            </a:extLst>
          </p:cNvPr>
          <p:cNvSpPr>
            <a:spLocks noGrp="1"/>
          </p:cNvSpPr>
          <p:nvPr>
            <p:ph type="title"/>
          </p:nvPr>
        </p:nvSpPr>
        <p:spPr>
          <a:xfrm>
            <a:off x="838200" y="538745"/>
            <a:ext cx="10515600" cy="1325563"/>
          </a:xfrm>
        </p:spPr>
        <p:txBody>
          <a:bodyPr/>
          <a:lstStyle/>
          <a:p>
            <a:pPr algn="l"/>
            <a:r>
              <a:rPr lang="en-US" dirty="0"/>
              <a:t>Listen for an example of generous people.</a:t>
            </a:r>
          </a:p>
        </p:txBody>
      </p:sp>
      <p:sp>
        <p:nvSpPr>
          <p:cNvPr id="3" name="Content Placeholder 2">
            <a:extLst>
              <a:ext uri="{FF2B5EF4-FFF2-40B4-BE49-F238E27FC236}">
                <a16:creationId xmlns:a16="http://schemas.microsoft.com/office/drawing/2014/main" id="{322B8F85-37C3-40FD-674D-2487F6A82B55}"/>
              </a:ext>
            </a:extLst>
          </p:cNvPr>
          <p:cNvSpPr>
            <a:spLocks noGrp="1"/>
          </p:cNvSpPr>
          <p:nvPr>
            <p:ph idx="1"/>
          </p:nvPr>
        </p:nvSpPr>
        <p:spPr>
          <a:xfrm>
            <a:off x="1782500" y="2164465"/>
            <a:ext cx="8969415" cy="4012497"/>
          </a:xfrm>
        </p:spPr>
        <p:txBody>
          <a:bodyPr/>
          <a:lstStyle/>
          <a:p>
            <a:pPr marL="0" indent="0" algn="ctr">
              <a:buNone/>
            </a:pPr>
            <a:r>
              <a:rPr lang="en-US" dirty="0"/>
              <a:t>2 Corinthians 8:1-2 (NIV)  And now, brothers, we want you to know about the grace that God has given the Macedonian churches. 2  Out of the most severe trial, their overflowing joy and their extreme poverty welled up in rich generosity.</a:t>
            </a:r>
          </a:p>
          <a:p>
            <a:pPr marL="0" indent="0" algn="ctr">
              <a:buNone/>
            </a:pPr>
            <a:endParaRPr lang="en-US" dirty="0"/>
          </a:p>
        </p:txBody>
      </p:sp>
      <p:pic>
        <p:nvPicPr>
          <p:cNvPr id="5" name="Picture 4">
            <a:extLst>
              <a:ext uri="{FF2B5EF4-FFF2-40B4-BE49-F238E27FC236}">
                <a16:creationId xmlns:a16="http://schemas.microsoft.com/office/drawing/2014/main" id="{11D53EBE-8BDF-93B1-210D-2E57D1215BC9}"/>
              </a:ext>
            </a:extLst>
          </p:cNvPr>
          <p:cNvPicPr>
            <a:picLocks noChangeAspect="1"/>
          </p:cNvPicPr>
          <p:nvPr/>
        </p:nvPicPr>
        <p:blipFill>
          <a:blip r:embed="rId2"/>
          <a:stretch>
            <a:fillRect/>
          </a:stretch>
        </p:blipFill>
        <p:spPr>
          <a:xfrm>
            <a:off x="5148381" y="5674630"/>
            <a:ext cx="1895238"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903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0A42-AC03-5B04-69E7-D66ADF88B1CE}"/>
              </a:ext>
            </a:extLst>
          </p:cNvPr>
          <p:cNvSpPr>
            <a:spLocks noGrp="1"/>
          </p:cNvSpPr>
          <p:nvPr>
            <p:ph type="title"/>
          </p:nvPr>
        </p:nvSpPr>
        <p:spPr/>
        <p:txBody>
          <a:bodyPr/>
          <a:lstStyle/>
          <a:p>
            <a:r>
              <a:rPr lang="en-US" dirty="0"/>
              <a:t>Do Not Depend on Wealth</a:t>
            </a:r>
          </a:p>
        </p:txBody>
      </p:sp>
      <p:sp>
        <p:nvSpPr>
          <p:cNvPr id="3" name="Content Placeholder 2">
            <a:extLst>
              <a:ext uri="{FF2B5EF4-FFF2-40B4-BE49-F238E27FC236}">
                <a16:creationId xmlns:a16="http://schemas.microsoft.com/office/drawing/2014/main" id="{75EE2192-017A-909A-9A77-0217EF1403E7}"/>
              </a:ext>
            </a:extLst>
          </p:cNvPr>
          <p:cNvSpPr>
            <a:spLocks noGrp="1"/>
          </p:cNvSpPr>
          <p:nvPr>
            <p:ph idx="1"/>
          </p:nvPr>
        </p:nvSpPr>
        <p:spPr/>
        <p:txBody>
          <a:bodyPr>
            <a:normAutofit/>
          </a:bodyPr>
          <a:lstStyle/>
          <a:p>
            <a:r>
              <a:rPr lang="en-US" dirty="0"/>
              <a:t>What was the financial condition of the people Paul described in Macedonia?</a:t>
            </a:r>
          </a:p>
          <a:p>
            <a:r>
              <a:rPr lang="en-US" dirty="0">
                <a:solidFill>
                  <a:srgbClr val="C00000"/>
                </a:solidFill>
              </a:rPr>
              <a:t>Actually, the Romans had treated this area harshly</a:t>
            </a:r>
          </a:p>
          <a:p>
            <a:pPr lvl="1"/>
            <a:r>
              <a:rPr lang="en-US" dirty="0">
                <a:solidFill>
                  <a:srgbClr val="C00000"/>
                </a:solidFill>
              </a:rPr>
              <a:t>Seized their mining industry</a:t>
            </a:r>
          </a:p>
          <a:p>
            <a:pPr lvl="1"/>
            <a:r>
              <a:rPr lang="en-US" dirty="0">
                <a:solidFill>
                  <a:srgbClr val="C00000"/>
                </a:solidFill>
              </a:rPr>
              <a:t>Taxed them for the rights to smelt copper and iron</a:t>
            </a:r>
          </a:p>
          <a:p>
            <a:pPr lvl="1"/>
            <a:r>
              <a:rPr lang="en-US" dirty="0">
                <a:solidFill>
                  <a:srgbClr val="C00000"/>
                </a:solidFill>
              </a:rPr>
              <a:t>Cancelled their rights to cut lumber for homes and ships</a:t>
            </a:r>
          </a:p>
          <a:p>
            <a:endParaRPr lang="en-US" dirty="0"/>
          </a:p>
        </p:txBody>
      </p:sp>
    </p:spTree>
    <p:extLst>
      <p:ext uri="{BB962C8B-B14F-4D97-AF65-F5344CB8AC3E}">
        <p14:creationId xmlns:p14="http://schemas.microsoft.com/office/powerpoint/2010/main" val="145373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DC62B-7E10-4AD2-C2E9-24F12F73BEDD}"/>
              </a:ext>
            </a:extLst>
          </p:cNvPr>
          <p:cNvSpPr>
            <a:spLocks noGrp="1"/>
          </p:cNvSpPr>
          <p:nvPr>
            <p:ph type="title"/>
          </p:nvPr>
        </p:nvSpPr>
        <p:spPr/>
        <p:txBody>
          <a:bodyPr/>
          <a:lstStyle/>
          <a:p>
            <a:r>
              <a:rPr lang="en-US" dirty="0"/>
              <a:t>Do Not Depend on Wealth</a:t>
            </a:r>
          </a:p>
        </p:txBody>
      </p:sp>
      <p:sp>
        <p:nvSpPr>
          <p:cNvPr id="3" name="Content Placeholder 2">
            <a:extLst>
              <a:ext uri="{FF2B5EF4-FFF2-40B4-BE49-F238E27FC236}">
                <a16:creationId xmlns:a16="http://schemas.microsoft.com/office/drawing/2014/main" id="{16BCB587-02F2-BE01-4201-0A51AB7208BB}"/>
              </a:ext>
            </a:extLst>
          </p:cNvPr>
          <p:cNvSpPr>
            <a:spLocks noGrp="1"/>
          </p:cNvSpPr>
          <p:nvPr>
            <p:ph idx="1"/>
          </p:nvPr>
        </p:nvSpPr>
        <p:spPr/>
        <p:txBody>
          <a:bodyPr/>
          <a:lstStyle/>
          <a:p>
            <a:r>
              <a:rPr lang="en-US" dirty="0"/>
              <a:t>What things did the Macedonian Christians </a:t>
            </a:r>
            <a:r>
              <a:rPr lang="en-US" b="1" dirty="0"/>
              <a:t>do</a:t>
            </a:r>
            <a:r>
              <a:rPr lang="en-US" dirty="0"/>
              <a:t> that impressed Paul? </a:t>
            </a:r>
          </a:p>
          <a:p>
            <a:r>
              <a:rPr lang="en-US" dirty="0"/>
              <a:t>So why do you think the Macedonians had overflowing joy in the midst of trials and poverty?</a:t>
            </a:r>
          </a:p>
          <a:p>
            <a:r>
              <a:rPr lang="en-US" dirty="0"/>
              <a:t>What prevents people from joyfully giving of their resources to the Lord for His work?</a:t>
            </a:r>
          </a:p>
        </p:txBody>
      </p:sp>
    </p:spTree>
    <p:extLst>
      <p:ext uri="{BB962C8B-B14F-4D97-AF65-F5344CB8AC3E}">
        <p14:creationId xmlns:p14="http://schemas.microsoft.com/office/powerpoint/2010/main" val="1155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29FD-0467-6E89-7AD3-741688A45495}"/>
              </a:ext>
            </a:extLst>
          </p:cNvPr>
          <p:cNvSpPr>
            <a:spLocks noGrp="1"/>
          </p:cNvSpPr>
          <p:nvPr>
            <p:ph type="title"/>
          </p:nvPr>
        </p:nvSpPr>
        <p:spPr/>
        <p:txBody>
          <a:bodyPr/>
          <a:lstStyle/>
          <a:p>
            <a:r>
              <a:rPr lang="en-US" dirty="0"/>
              <a:t>Do Not Depend on Wealth</a:t>
            </a:r>
          </a:p>
        </p:txBody>
      </p:sp>
      <p:sp>
        <p:nvSpPr>
          <p:cNvPr id="3" name="Content Placeholder 2">
            <a:extLst>
              <a:ext uri="{FF2B5EF4-FFF2-40B4-BE49-F238E27FC236}">
                <a16:creationId xmlns:a16="http://schemas.microsoft.com/office/drawing/2014/main" id="{F9490281-1C7D-DA74-4D41-F82221EF1160}"/>
              </a:ext>
            </a:extLst>
          </p:cNvPr>
          <p:cNvSpPr>
            <a:spLocks noGrp="1"/>
          </p:cNvSpPr>
          <p:nvPr>
            <p:ph idx="1"/>
          </p:nvPr>
        </p:nvSpPr>
        <p:spPr/>
        <p:txBody>
          <a:bodyPr/>
          <a:lstStyle/>
          <a:p>
            <a:r>
              <a:rPr lang="en-US" dirty="0"/>
              <a:t>What do you think could be the relationship between joy and generosity?</a:t>
            </a:r>
          </a:p>
          <a:p>
            <a:r>
              <a:rPr lang="en-US" dirty="0"/>
              <a:t>Why might Paul have not explicitly mentioned giving money but rather associated generous giving with grace?</a:t>
            </a:r>
          </a:p>
          <a:p>
            <a:endParaRPr lang="en-US" dirty="0"/>
          </a:p>
        </p:txBody>
      </p:sp>
    </p:spTree>
    <p:extLst>
      <p:ext uri="{BB962C8B-B14F-4D97-AF65-F5344CB8AC3E}">
        <p14:creationId xmlns:p14="http://schemas.microsoft.com/office/powerpoint/2010/main" val="30632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0894D-D871-224F-C600-F2ACAF6012F2}"/>
              </a:ext>
            </a:extLst>
          </p:cNvPr>
          <p:cNvSpPr>
            <a:spLocks noGrp="1"/>
          </p:cNvSpPr>
          <p:nvPr>
            <p:ph idx="1"/>
          </p:nvPr>
        </p:nvSpPr>
        <p:spPr>
          <a:xfrm>
            <a:off x="838200" y="1898249"/>
            <a:ext cx="7541871" cy="4278714"/>
          </a:xfrm>
        </p:spPr>
        <p:txBody>
          <a:bodyPr/>
          <a:lstStyle/>
          <a:p>
            <a:r>
              <a:rPr lang="en-US" dirty="0"/>
              <a:t>What is a typical initial reaction when the preacher announces a message on </a:t>
            </a:r>
            <a:r>
              <a:rPr lang="en-US" b="1" dirty="0"/>
              <a:t>stewardship</a:t>
            </a:r>
            <a:r>
              <a:rPr lang="en-US" dirty="0"/>
              <a:t>?</a:t>
            </a:r>
            <a:br>
              <a:rPr lang="en-US" dirty="0"/>
            </a:br>
            <a:endParaRPr lang="en-US" dirty="0"/>
          </a:p>
          <a:p>
            <a:r>
              <a:rPr lang="en-US" dirty="0"/>
              <a:t>Listen Macedonians’ attitudes toward Christian giving.</a:t>
            </a:r>
          </a:p>
        </p:txBody>
      </p:sp>
      <p:pic>
        <p:nvPicPr>
          <p:cNvPr id="5" name="Picture 4" descr="A cartoon of a person at a podium&#10;&#10;AI-generated content may be incorrect.">
            <a:extLst>
              <a:ext uri="{FF2B5EF4-FFF2-40B4-BE49-F238E27FC236}">
                <a16:creationId xmlns:a16="http://schemas.microsoft.com/office/drawing/2014/main" id="{87F3E69D-606D-BF37-9C5D-DFD7018D8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3906" y="1898249"/>
            <a:ext cx="2531468" cy="3943049"/>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B90221EE-068A-217A-95B4-073719026900}"/>
              </a:ext>
            </a:extLst>
          </p:cNvPr>
          <p:cNvSpPr/>
          <p:nvPr/>
        </p:nvSpPr>
        <p:spPr>
          <a:xfrm>
            <a:off x="6261905" y="879675"/>
            <a:ext cx="4039564" cy="763929"/>
          </a:xfrm>
          <a:prstGeom prst="wedgeRoundRectCallout">
            <a:avLst>
              <a:gd name="adj1" fmla="val 31881"/>
              <a:gd name="adj2" fmla="val 8844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Comic Sans MS" panose="030F0702030302020204" pitchFamily="66" charset="0"/>
              </a:rPr>
              <a:t>Let’s talk about tithing …</a:t>
            </a:r>
          </a:p>
        </p:txBody>
      </p:sp>
    </p:spTree>
    <p:extLst>
      <p:ext uri="{BB962C8B-B14F-4D97-AF65-F5344CB8AC3E}">
        <p14:creationId xmlns:p14="http://schemas.microsoft.com/office/powerpoint/2010/main" val="201268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ABA0A-888F-A924-5E71-8F09476F828F}"/>
              </a:ext>
            </a:extLst>
          </p:cNvPr>
          <p:cNvSpPr>
            <a:spLocks noGrp="1"/>
          </p:cNvSpPr>
          <p:nvPr>
            <p:ph type="title"/>
          </p:nvPr>
        </p:nvSpPr>
        <p:spPr>
          <a:xfrm>
            <a:off x="838200" y="480872"/>
            <a:ext cx="10515600" cy="1325563"/>
          </a:xfrm>
        </p:spPr>
        <p:txBody>
          <a:bodyPr/>
          <a:lstStyle/>
          <a:p>
            <a:pPr algn="l"/>
            <a:r>
              <a:rPr lang="en-US" dirty="0"/>
              <a:t>Listen Macedonians’ attitudes toward Christian giving.</a:t>
            </a:r>
          </a:p>
        </p:txBody>
      </p:sp>
      <p:sp>
        <p:nvSpPr>
          <p:cNvPr id="3" name="Content Placeholder 2">
            <a:extLst>
              <a:ext uri="{FF2B5EF4-FFF2-40B4-BE49-F238E27FC236}">
                <a16:creationId xmlns:a16="http://schemas.microsoft.com/office/drawing/2014/main" id="{EDD63840-27F3-C947-3509-789EE09834C2}"/>
              </a:ext>
            </a:extLst>
          </p:cNvPr>
          <p:cNvSpPr>
            <a:spLocks noGrp="1"/>
          </p:cNvSpPr>
          <p:nvPr>
            <p:ph idx="1"/>
          </p:nvPr>
        </p:nvSpPr>
        <p:spPr>
          <a:xfrm>
            <a:off x="1541844" y="2280213"/>
            <a:ext cx="9108311" cy="3989348"/>
          </a:xfrm>
        </p:spPr>
        <p:txBody>
          <a:bodyPr/>
          <a:lstStyle/>
          <a:p>
            <a:pPr marL="0" indent="0" algn="ctr">
              <a:buNone/>
            </a:pPr>
            <a:r>
              <a:rPr lang="en-US" dirty="0"/>
              <a:t>2 Corinthians 8:3-6 (NIV)  For I testify that they gave as much as they were able, and even beyond their ability. Entirely on their own, 4  they urgently pleaded with us for the privilege of sharing in this service to the saints. 5  And they</a:t>
            </a:r>
          </a:p>
        </p:txBody>
      </p:sp>
    </p:spTree>
    <p:extLst>
      <p:ext uri="{BB962C8B-B14F-4D97-AF65-F5344CB8AC3E}">
        <p14:creationId xmlns:p14="http://schemas.microsoft.com/office/powerpoint/2010/main" val="2769635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226</TotalTime>
  <Words>873</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Generosity</vt:lpstr>
      <vt:lpstr>Video Introduction</vt:lpstr>
      <vt:lpstr>Make a list …</vt:lpstr>
      <vt:lpstr>Listen for an example of generous people.</vt:lpstr>
      <vt:lpstr>Do Not Depend on Wealth</vt:lpstr>
      <vt:lpstr>Do Not Depend on Wealth</vt:lpstr>
      <vt:lpstr>Do Not Depend on Wealth</vt:lpstr>
      <vt:lpstr>PowerPoint Presentation</vt:lpstr>
      <vt:lpstr>Listen Macedonians’ attitudes toward Christian giving.</vt:lpstr>
      <vt:lpstr>Listen Macedonians’ attitudes toward Christian giving.</vt:lpstr>
      <vt:lpstr>Give Yourself to God</vt:lpstr>
      <vt:lpstr>Give Yourself to God</vt:lpstr>
      <vt:lpstr>Give Yourself to God</vt:lpstr>
      <vt:lpstr>Listen for an ultimate model of generosity.</vt:lpstr>
      <vt:lpstr>Listen for an ultimate model of generosity.</vt:lpstr>
      <vt:lpstr>Christ’s Generous Love</vt:lpstr>
      <vt:lpstr>Christ’s Generous Love</vt:lpstr>
      <vt:lpstr>Application</vt:lpstr>
      <vt:lpstr>Application</vt:lpstr>
      <vt:lpstr>Application</vt:lpstr>
      <vt:lpstr>Family Activities</vt:lpstr>
      <vt:lpstr>Generosity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2025-07-31T13:24:39Z</dcterms:created>
  <dcterms:modified xsi:type="dcterms:W3CDTF">2025-07-31T17:10:52Z</dcterms:modified>
</cp:coreProperties>
</file>