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4" r:id="rId19"/>
    <p:sldId id="275" r:id="rId20"/>
    <p:sldId id="273"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120" y="1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0" b="-30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5000"/>
                </a:schemeClr>
              </a:gs>
              <a:gs pos="64000">
                <a:schemeClr val="accent1">
                  <a:lumMod val="45000"/>
                  <a:lumOff val="55000"/>
                  <a:alpha val="85000"/>
                </a:schemeClr>
              </a:gs>
              <a:gs pos="83000">
                <a:schemeClr val="accent1">
                  <a:lumMod val="45000"/>
                  <a:lumOff val="55000"/>
                  <a:alpha val="85000"/>
                </a:schemeClr>
              </a:gs>
              <a:gs pos="100000">
                <a:schemeClr val="accent1">
                  <a:lumMod val="30000"/>
                  <a:lumOff val="70000"/>
                  <a:alpha val="85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atch.liberty.edu/media/t/0_bt0xqhi6"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tinyurl.com/yy6foyfj"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Full Contentment</a:t>
            </a:r>
            <a:endParaRPr lang="en-US" dirty="0"/>
          </a:p>
        </p:txBody>
      </p:sp>
      <p:sp>
        <p:nvSpPr>
          <p:cNvPr id="3" name="Subtitle 2"/>
          <p:cNvSpPr>
            <a:spLocks noGrp="1"/>
          </p:cNvSpPr>
          <p:nvPr>
            <p:ph type="subTitle" idx="1"/>
          </p:nvPr>
        </p:nvSpPr>
        <p:spPr>
          <a:xfrm>
            <a:off x="1524000" y="3835730"/>
            <a:ext cx="9144000" cy="1422070"/>
          </a:xfrm>
        </p:spPr>
        <p:txBody>
          <a:bodyPr/>
          <a:lstStyle/>
          <a:p>
            <a:r>
              <a:rPr lang="en-US" dirty="0" smtClean="0"/>
              <a:t>April 7</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Contentment</a:t>
            </a:r>
            <a:endParaRPr lang="en-US" dirty="0"/>
          </a:p>
        </p:txBody>
      </p:sp>
      <p:pic>
        <p:nvPicPr>
          <p:cNvPr id="6" name="Picture 5">
            <a:hlinkClick r:id="rId2"/>
          </p:cNvPr>
          <p:cNvPicPr>
            <a:picLocks noChangeAspect="1"/>
          </p:cNvPicPr>
          <p:nvPr/>
        </p:nvPicPr>
        <p:blipFill>
          <a:blip r:embed="rId3"/>
          <a:stretch>
            <a:fillRect/>
          </a:stretch>
        </p:blipFill>
        <p:spPr>
          <a:xfrm>
            <a:off x="2312825" y="1536658"/>
            <a:ext cx="7732024" cy="4016860"/>
          </a:xfrm>
          <a:prstGeom prst="rect">
            <a:avLst/>
          </a:prstGeom>
          <a:ln w="38100" cap="sq">
            <a:solidFill>
              <a:srgbClr val="000000"/>
            </a:solidFill>
            <a:prstDash val="solid"/>
            <a:miter lim="800000"/>
          </a:ln>
          <a:effectLst>
            <a:outerShdw blurRad="127000" dist="127000" dir="2700000" algn="tl" rotWithShape="0">
              <a:srgbClr val="000000">
                <a:alpha val="43000"/>
              </a:srgbClr>
            </a:outerShdw>
          </a:effectLst>
        </p:spPr>
      </p:pic>
      <p:sp>
        <p:nvSpPr>
          <p:cNvPr id="7" name="TextBox 6"/>
          <p:cNvSpPr txBox="1"/>
          <p:nvPr/>
        </p:nvSpPr>
        <p:spPr>
          <a:xfrm>
            <a:off x="3938954" y="5922498"/>
            <a:ext cx="4881489"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872869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Solomon’s ultimate conclusion</a:t>
            </a:r>
            <a:r>
              <a:rPr lang="en-US" dirty="0" smtClean="0"/>
              <a:t>.</a:t>
            </a:r>
            <a:endParaRPr lang="en-US" dirty="0"/>
          </a:p>
        </p:txBody>
      </p:sp>
      <p:sp>
        <p:nvSpPr>
          <p:cNvPr id="3" name="Content Placeholder 2"/>
          <p:cNvSpPr>
            <a:spLocks noGrp="1"/>
          </p:cNvSpPr>
          <p:nvPr>
            <p:ph idx="1"/>
          </p:nvPr>
        </p:nvSpPr>
        <p:spPr>
          <a:xfrm>
            <a:off x="1266091" y="1966303"/>
            <a:ext cx="9665677" cy="3449759"/>
          </a:xfrm>
        </p:spPr>
        <p:txBody>
          <a:bodyPr/>
          <a:lstStyle/>
          <a:p>
            <a:pPr marL="0" indent="0" algn="ctr">
              <a:buNone/>
            </a:pPr>
            <a:r>
              <a:rPr lang="en-US" dirty="0"/>
              <a:t>Ecclesiastes 12:12-14 (NIV)  Be warned, my son, of anything in addition to them. Of making many books there is no end, and much study wearies the body.  13  Now all has been heard; here is the conclusion of the matter</a:t>
            </a:r>
            <a:endParaRPr lang="en-US" dirty="0"/>
          </a:p>
        </p:txBody>
      </p:sp>
    </p:spTree>
    <p:extLst>
      <p:ext uri="{BB962C8B-B14F-4D97-AF65-F5344CB8AC3E}">
        <p14:creationId xmlns:p14="http://schemas.microsoft.com/office/powerpoint/2010/main" val="304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Solomon’s ultimate conclusion</a:t>
            </a:r>
            <a:r>
              <a:rPr lang="en-US" dirty="0" smtClean="0"/>
              <a:t>.</a:t>
            </a:r>
            <a:endParaRPr lang="en-US" dirty="0"/>
          </a:p>
        </p:txBody>
      </p:sp>
      <p:sp>
        <p:nvSpPr>
          <p:cNvPr id="3" name="Content Placeholder 2"/>
          <p:cNvSpPr>
            <a:spLocks noGrp="1"/>
          </p:cNvSpPr>
          <p:nvPr>
            <p:ph idx="1"/>
          </p:nvPr>
        </p:nvSpPr>
        <p:spPr>
          <a:xfrm>
            <a:off x="1603717" y="2064775"/>
            <a:ext cx="8976360" cy="4351338"/>
          </a:xfrm>
        </p:spPr>
        <p:txBody>
          <a:bodyPr/>
          <a:lstStyle/>
          <a:p>
            <a:pPr marL="0" indent="0" algn="ctr">
              <a:buNone/>
            </a:pPr>
            <a:r>
              <a:rPr lang="en-US" dirty="0"/>
              <a:t>Fear God and keep his commandments, for this is the whole [duty] of man. 14  For God will bring every deed into judgment, including every hidden thing, whether it is good or evil.</a:t>
            </a:r>
            <a:endParaRPr lang="en-US" dirty="0"/>
          </a:p>
        </p:txBody>
      </p:sp>
      <p:pic>
        <p:nvPicPr>
          <p:cNvPr id="4" name="Picture 3"/>
          <p:cNvPicPr>
            <a:picLocks noChangeAspect="1"/>
          </p:cNvPicPr>
          <p:nvPr/>
        </p:nvPicPr>
        <p:blipFill>
          <a:blip r:embed="rId2"/>
          <a:stretch>
            <a:fillRect/>
          </a:stretch>
        </p:blipFill>
        <p:spPr>
          <a:xfrm>
            <a:off x="4638342" y="5064069"/>
            <a:ext cx="2914286"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86850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Reverent Obedience</a:t>
            </a:r>
            <a:endParaRPr lang="en-US" dirty="0"/>
          </a:p>
        </p:txBody>
      </p:sp>
      <p:sp>
        <p:nvSpPr>
          <p:cNvPr id="3" name="Content Placeholder 2"/>
          <p:cNvSpPr>
            <a:spLocks noGrp="1"/>
          </p:cNvSpPr>
          <p:nvPr>
            <p:ph idx="1"/>
          </p:nvPr>
        </p:nvSpPr>
        <p:spPr/>
        <p:txBody>
          <a:bodyPr/>
          <a:lstStyle/>
          <a:p>
            <a:r>
              <a:rPr lang="en-US" dirty="0"/>
              <a:t>Verse 12 is often jokingly quoted by harried college students.  But what caution would the Preacher actually express to us, especially in the view of the availability of information on the Internet?</a:t>
            </a:r>
          </a:p>
          <a:p>
            <a:r>
              <a:rPr lang="en-US" dirty="0"/>
              <a:t>After a long search for the meaning of life, what conclusion did the Preacher come to? </a:t>
            </a:r>
          </a:p>
          <a:p>
            <a:endParaRPr lang="en-US" dirty="0"/>
          </a:p>
        </p:txBody>
      </p:sp>
    </p:spTree>
    <p:extLst>
      <p:ext uri="{BB962C8B-B14F-4D97-AF65-F5344CB8AC3E}">
        <p14:creationId xmlns:p14="http://schemas.microsoft.com/office/powerpoint/2010/main" val="42942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Reverent Obedience</a:t>
            </a:r>
          </a:p>
        </p:txBody>
      </p:sp>
      <p:sp>
        <p:nvSpPr>
          <p:cNvPr id="3" name="Content Placeholder 2"/>
          <p:cNvSpPr>
            <a:spLocks noGrp="1"/>
          </p:cNvSpPr>
          <p:nvPr>
            <p:ph idx="1"/>
          </p:nvPr>
        </p:nvSpPr>
        <p:spPr/>
        <p:txBody>
          <a:bodyPr/>
          <a:lstStyle/>
          <a:p>
            <a:r>
              <a:rPr lang="en-US" dirty="0"/>
              <a:t>What does it mean to fear God?  How would you explain the concept to someone who’s never heard it?</a:t>
            </a:r>
          </a:p>
          <a:p>
            <a:r>
              <a:rPr lang="en-US" dirty="0"/>
              <a:t>Why does the word </a:t>
            </a:r>
            <a:r>
              <a:rPr lang="en-US" i="1" dirty="0"/>
              <a:t>obedience</a:t>
            </a:r>
            <a:r>
              <a:rPr lang="en-US" dirty="0"/>
              <a:t> carry a negative connotation?</a:t>
            </a:r>
          </a:p>
          <a:p>
            <a:r>
              <a:rPr lang="en-US" dirty="0"/>
              <a:t>How have you seen loving and obeying God lead to genuine contentment?</a:t>
            </a:r>
          </a:p>
          <a:p>
            <a:endParaRPr lang="en-US" dirty="0"/>
          </a:p>
        </p:txBody>
      </p:sp>
    </p:spTree>
    <p:extLst>
      <p:ext uri="{BB962C8B-B14F-4D97-AF65-F5344CB8AC3E}">
        <p14:creationId xmlns:p14="http://schemas.microsoft.com/office/powerpoint/2010/main" val="196105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Obey</a:t>
            </a:r>
            <a:endParaRPr lang="en-US" dirty="0"/>
          </a:p>
        </p:txBody>
      </p:sp>
      <p:sp>
        <p:nvSpPr>
          <p:cNvPr id="3" name="Content Placeholder 2"/>
          <p:cNvSpPr>
            <a:spLocks noGrp="1"/>
          </p:cNvSpPr>
          <p:nvPr>
            <p:ph idx="1"/>
          </p:nvPr>
        </p:nvSpPr>
        <p:spPr/>
        <p:txBody>
          <a:bodyPr/>
          <a:lstStyle/>
          <a:p>
            <a:pPr marL="0" indent="0" algn="ctr">
              <a:buNone/>
            </a:pPr>
            <a:r>
              <a:rPr lang="en-US" dirty="0"/>
              <a:t>When we walk with the Lord</a:t>
            </a:r>
          </a:p>
          <a:p>
            <a:pPr marL="0" indent="0" algn="ctr">
              <a:buNone/>
            </a:pPr>
            <a:r>
              <a:rPr lang="en-US" dirty="0"/>
              <a:t>  In the light of His Word,</a:t>
            </a:r>
          </a:p>
          <a:p>
            <a:pPr marL="0" indent="0" algn="ctr">
              <a:buNone/>
            </a:pPr>
            <a:r>
              <a:rPr lang="en-US" dirty="0"/>
              <a:t>What a glory He sheds on our way;</a:t>
            </a:r>
          </a:p>
          <a:p>
            <a:pPr marL="0" indent="0" algn="ctr">
              <a:buNone/>
            </a:pPr>
            <a:r>
              <a:rPr lang="en-US" dirty="0"/>
              <a:t>  While we do His good will,</a:t>
            </a:r>
          </a:p>
          <a:p>
            <a:pPr marL="0" indent="0" algn="ctr">
              <a:buNone/>
            </a:pPr>
            <a:r>
              <a:rPr lang="en-US" dirty="0"/>
              <a:t>  He abides with us still,</a:t>
            </a:r>
          </a:p>
          <a:p>
            <a:pPr marL="0" indent="0" algn="ctr">
              <a:buNone/>
            </a:pPr>
            <a:r>
              <a:rPr lang="en-US" dirty="0"/>
              <a:t>And with all who will trust and obey</a:t>
            </a:r>
          </a:p>
          <a:p>
            <a:pPr marL="0" indent="0" algn="ctr">
              <a:buNone/>
            </a:pPr>
            <a:endParaRPr lang="en-US" dirty="0"/>
          </a:p>
        </p:txBody>
      </p:sp>
    </p:spTree>
    <p:extLst>
      <p:ext uri="{BB962C8B-B14F-4D97-AF65-F5344CB8AC3E}">
        <p14:creationId xmlns:p14="http://schemas.microsoft.com/office/powerpoint/2010/main" val="758765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Obey</a:t>
            </a:r>
            <a:endParaRPr lang="en-US" dirty="0"/>
          </a:p>
        </p:txBody>
      </p:sp>
      <p:sp>
        <p:nvSpPr>
          <p:cNvPr id="3" name="Content Placeholder 2"/>
          <p:cNvSpPr>
            <a:spLocks noGrp="1"/>
          </p:cNvSpPr>
          <p:nvPr>
            <p:ph idx="1"/>
          </p:nvPr>
        </p:nvSpPr>
        <p:spPr>
          <a:xfrm>
            <a:off x="838200" y="2141033"/>
            <a:ext cx="10515600" cy="4035929"/>
          </a:xfrm>
        </p:spPr>
        <p:txBody>
          <a:bodyPr/>
          <a:lstStyle/>
          <a:p>
            <a:pPr marL="0" indent="0" algn="ctr">
              <a:buNone/>
            </a:pPr>
            <a:r>
              <a:rPr lang="en-US" dirty="0" smtClean="0"/>
              <a:t>Trust and Obey</a:t>
            </a:r>
          </a:p>
          <a:p>
            <a:pPr marL="0" indent="0" algn="ctr">
              <a:buNone/>
            </a:pPr>
            <a:r>
              <a:rPr lang="en-US" dirty="0" smtClean="0"/>
              <a:t>For there’s no other way,</a:t>
            </a:r>
          </a:p>
          <a:p>
            <a:pPr marL="0" indent="0" algn="ctr">
              <a:buNone/>
            </a:pPr>
            <a:r>
              <a:rPr lang="en-US" dirty="0" smtClean="0"/>
              <a:t>To be happy in Jesus, </a:t>
            </a:r>
          </a:p>
          <a:p>
            <a:pPr marL="0" indent="0" algn="ctr">
              <a:buNone/>
            </a:pPr>
            <a:r>
              <a:rPr lang="en-US" dirty="0" smtClean="0"/>
              <a:t>But to Trust and Obey</a:t>
            </a:r>
            <a:endParaRPr lang="en-US" dirty="0"/>
          </a:p>
          <a:p>
            <a:pPr marL="0" indent="0" algn="ctr">
              <a:buNone/>
            </a:pPr>
            <a:endParaRPr lang="en-US" dirty="0"/>
          </a:p>
        </p:txBody>
      </p:sp>
      <p:sp>
        <p:nvSpPr>
          <p:cNvPr id="4" name="TextBox 3"/>
          <p:cNvSpPr txBox="1"/>
          <p:nvPr/>
        </p:nvSpPr>
        <p:spPr>
          <a:xfrm>
            <a:off x="959005" y="2074127"/>
            <a:ext cx="2386361" cy="461665"/>
          </a:xfrm>
          <a:prstGeom prst="rect">
            <a:avLst/>
          </a:prstGeom>
          <a:noFill/>
        </p:spPr>
        <p:txBody>
          <a:bodyPr wrap="square" rtlCol="0">
            <a:spAutoFit/>
          </a:bodyPr>
          <a:lstStyle/>
          <a:p>
            <a:pPr algn="ctr"/>
            <a:r>
              <a:rPr lang="en-US" sz="2400" dirty="0" smtClean="0"/>
              <a:t>Chorus:</a:t>
            </a:r>
            <a:endParaRPr lang="en-US" sz="2400" dirty="0"/>
          </a:p>
        </p:txBody>
      </p:sp>
    </p:spTree>
    <p:extLst>
      <p:ext uri="{BB962C8B-B14F-4D97-AF65-F5344CB8AC3E}">
        <p14:creationId xmlns:p14="http://schemas.microsoft.com/office/powerpoint/2010/main" val="2985178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Obey</a:t>
            </a:r>
            <a:endParaRPr lang="en-US" dirty="0"/>
          </a:p>
        </p:txBody>
      </p:sp>
      <p:sp>
        <p:nvSpPr>
          <p:cNvPr id="3" name="Content Placeholder 2"/>
          <p:cNvSpPr>
            <a:spLocks noGrp="1"/>
          </p:cNvSpPr>
          <p:nvPr>
            <p:ph idx="1"/>
          </p:nvPr>
        </p:nvSpPr>
        <p:spPr/>
        <p:txBody>
          <a:bodyPr/>
          <a:lstStyle/>
          <a:p>
            <a:pPr marL="0" indent="0" algn="ctr">
              <a:buNone/>
            </a:pPr>
            <a:r>
              <a:rPr lang="en-US" dirty="0"/>
              <a:t>Not a burden we bear,</a:t>
            </a:r>
          </a:p>
          <a:p>
            <a:pPr marL="0" indent="0" algn="ctr">
              <a:buNone/>
            </a:pPr>
            <a:r>
              <a:rPr lang="en-US" dirty="0"/>
              <a:t>  Not a sorrow we share,</a:t>
            </a:r>
          </a:p>
          <a:p>
            <a:pPr marL="0" indent="0" algn="ctr">
              <a:buNone/>
            </a:pPr>
            <a:r>
              <a:rPr lang="en-US" dirty="0"/>
              <a:t>But our toil He doth richly repay;</a:t>
            </a:r>
          </a:p>
          <a:p>
            <a:pPr marL="0" indent="0" algn="ctr">
              <a:buNone/>
            </a:pPr>
            <a:r>
              <a:rPr lang="en-US" dirty="0"/>
              <a:t>  Not a grief or a loss,</a:t>
            </a:r>
          </a:p>
          <a:p>
            <a:pPr marL="0" indent="0" algn="ctr">
              <a:buNone/>
            </a:pPr>
            <a:r>
              <a:rPr lang="en-US" dirty="0"/>
              <a:t>  Not a frown or a cross,</a:t>
            </a:r>
          </a:p>
          <a:p>
            <a:pPr marL="0" indent="0" algn="ctr">
              <a:buNone/>
            </a:pPr>
            <a:r>
              <a:rPr lang="en-US" dirty="0"/>
              <a:t>But is blest if we trust and obey</a:t>
            </a:r>
          </a:p>
          <a:p>
            <a:pPr marL="0" indent="0" algn="ctr">
              <a:buNone/>
            </a:pPr>
            <a:endParaRPr lang="en-US" dirty="0"/>
          </a:p>
        </p:txBody>
      </p:sp>
    </p:spTree>
    <p:extLst>
      <p:ext uri="{BB962C8B-B14F-4D97-AF65-F5344CB8AC3E}">
        <p14:creationId xmlns:p14="http://schemas.microsoft.com/office/powerpoint/2010/main" val="3468344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Obey</a:t>
            </a:r>
            <a:endParaRPr lang="en-US" dirty="0"/>
          </a:p>
        </p:txBody>
      </p:sp>
      <p:sp>
        <p:nvSpPr>
          <p:cNvPr id="3" name="Content Placeholder 2"/>
          <p:cNvSpPr>
            <a:spLocks noGrp="1"/>
          </p:cNvSpPr>
          <p:nvPr>
            <p:ph idx="1"/>
          </p:nvPr>
        </p:nvSpPr>
        <p:spPr>
          <a:xfrm>
            <a:off x="838200" y="2141033"/>
            <a:ext cx="10515600" cy="4035929"/>
          </a:xfrm>
        </p:spPr>
        <p:txBody>
          <a:bodyPr/>
          <a:lstStyle/>
          <a:p>
            <a:pPr marL="0" indent="0" algn="ctr">
              <a:buNone/>
            </a:pPr>
            <a:r>
              <a:rPr lang="en-US" dirty="0" smtClean="0"/>
              <a:t>Trust and Obey</a:t>
            </a:r>
          </a:p>
          <a:p>
            <a:pPr marL="0" indent="0" algn="ctr">
              <a:buNone/>
            </a:pPr>
            <a:r>
              <a:rPr lang="en-US" dirty="0" smtClean="0"/>
              <a:t>For there’s no other way,</a:t>
            </a:r>
          </a:p>
          <a:p>
            <a:pPr marL="0" indent="0" algn="ctr">
              <a:buNone/>
            </a:pPr>
            <a:r>
              <a:rPr lang="en-US" dirty="0" smtClean="0"/>
              <a:t>To be happy in Jesus, </a:t>
            </a:r>
          </a:p>
          <a:p>
            <a:pPr marL="0" indent="0" algn="ctr">
              <a:buNone/>
            </a:pPr>
            <a:r>
              <a:rPr lang="en-US" dirty="0" smtClean="0"/>
              <a:t>But to Trust and Obey</a:t>
            </a:r>
            <a:endParaRPr lang="en-US" dirty="0"/>
          </a:p>
          <a:p>
            <a:pPr marL="0" indent="0" algn="ctr">
              <a:buNone/>
            </a:pPr>
            <a:endParaRPr lang="en-US" dirty="0"/>
          </a:p>
        </p:txBody>
      </p:sp>
      <p:sp>
        <p:nvSpPr>
          <p:cNvPr id="4" name="TextBox 3"/>
          <p:cNvSpPr txBox="1"/>
          <p:nvPr/>
        </p:nvSpPr>
        <p:spPr>
          <a:xfrm>
            <a:off x="959005" y="2074127"/>
            <a:ext cx="2386361" cy="461665"/>
          </a:xfrm>
          <a:prstGeom prst="rect">
            <a:avLst/>
          </a:prstGeom>
          <a:noFill/>
        </p:spPr>
        <p:txBody>
          <a:bodyPr wrap="square" rtlCol="0">
            <a:spAutoFit/>
          </a:bodyPr>
          <a:lstStyle/>
          <a:p>
            <a:pPr algn="ctr"/>
            <a:r>
              <a:rPr lang="en-US" sz="2400" dirty="0" smtClean="0"/>
              <a:t>Chorus:</a:t>
            </a:r>
            <a:endParaRPr lang="en-US" sz="2400" dirty="0"/>
          </a:p>
        </p:txBody>
      </p:sp>
    </p:spTree>
    <p:extLst>
      <p:ext uri="{BB962C8B-B14F-4D97-AF65-F5344CB8AC3E}">
        <p14:creationId xmlns:p14="http://schemas.microsoft.com/office/powerpoint/2010/main" val="351035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Obey</a:t>
            </a:r>
            <a:endParaRPr lang="en-US" dirty="0"/>
          </a:p>
        </p:txBody>
      </p:sp>
      <p:sp>
        <p:nvSpPr>
          <p:cNvPr id="3" name="Content Placeholder 2"/>
          <p:cNvSpPr>
            <a:spLocks noGrp="1"/>
          </p:cNvSpPr>
          <p:nvPr>
            <p:ph idx="1"/>
          </p:nvPr>
        </p:nvSpPr>
        <p:spPr/>
        <p:txBody>
          <a:bodyPr/>
          <a:lstStyle/>
          <a:p>
            <a:pPr marL="0" indent="0" algn="ctr">
              <a:buNone/>
            </a:pPr>
            <a:r>
              <a:rPr lang="en-US" dirty="0"/>
              <a:t>But we never can prove</a:t>
            </a:r>
          </a:p>
          <a:p>
            <a:pPr marL="0" indent="0" algn="ctr">
              <a:buNone/>
            </a:pPr>
            <a:r>
              <a:rPr lang="en-US" dirty="0"/>
              <a:t>  The delights of His love,</a:t>
            </a:r>
          </a:p>
          <a:p>
            <a:pPr marL="0" indent="0" algn="ctr">
              <a:buNone/>
            </a:pPr>
            <a:r>
              <a:rPr lang="en-US" dirty="0"/>
              <a:t>Until all on the altar we lay;</a:t>
            </a:r>
          </a:p>
          <a:p>
            <a:pPr marL="0" indent="0" algn="ctr">
              <a:buNone/>
            </a:pPr>
            <a:r>
              <a:rPr lang="en-US" dirty="0"/>
              <a:t>  For the favor He shows,</a:t>
            </a:r>
          </a:p>
          <a:p>
            <a:pPr marL="0" indent="0" algn="ctr">
              <a:buNone/>
            </a:pPr>
            <a:r>
              <a:rPr lang="en-US" dirty="0"/>
              <a:t>  And the joy He bestows,</a:t>
            </a:r>
          </a:p>
          <a:p>
            <a:pPr marL="0" indent="0" algn="ctr">
              <a:buNone/>
            </a:pPr>
            <a:r>
              <a:rPr lang="en-US" dirty="0"/>
              <a:t>Are for them who will trust and obey</a:t>
            </a:r>
          </a:p>
          <a:p>
            <a:pPr marL="0" indent="0" algn="ctr">
              <a:buNone/>
            </a:pPr>
            <a:endParaRPr lang="en-US" dirty="0"/>
          </a:p>
        </p:txBody>
      </p:sp>
    </p:spTree>
    <p:extLst>
      <p:ext uri="{BB962C8B-B14F-4D97-AF65-F5344CB8AC3E}">
        <p14:creationId xmlns:p14="http://schemas.microsoft.com/office/powerpoint/2010/main" val="151955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Admit it, now …</a:t>
            </a:r>
            <a:endParaRPr lang="en-US" dirty="0"/>
          </a:p>
        </p:txBody>
      </p:sp>
      <p:sp>
        <p:nvSpPr>
          <p:cNvPr id="3" name="Content Placeholder 2"/>
          <p:cNvSpPr>
            <a:spLocks noGrp="1"/>
          </p:cNvSpPr>
          <p:nvPr>
            <p:ph idx="1"/>
          </p:nvPr>
        </p:nvSpPr>
        <p:spPr/>
        <p:txBody>
          <a:bodyPr/>
          <a:lstStyle/>
          <a:p>
            <a:r>
              <a:rPr lang="en-US" dirty="0"/>
              <a:t>When has not following directions gotten you in trouble</a:t>
            </a:r>
            <a:r>
              <a:rPr lang="en-US" dirty="0" smtClean="0"/>
              <a:t>?</a:t>
            </a:r>
          </a:p>
          <a:p>
            <a:r>
              <a:rPr lang="en-US" dirty="0">
                <a:solidFill>
                  <a:srgbClr val="C00000"/>
                </a:solidFill>
              </a:rPr>
              <a:t>There’s just something about following directions that keeps you </a:t>
            </a:r>
            <a:r>
              <a:rPr lang="en-US" i="1" dirty="0">
                <a:solidFill>
                  <a:srgbClr val="C00000"/>
                </a:solidFill>
              </a:rPr>
              <a:t>out</a:t>
            </a:r>
            <a:r>
              <a:rPr lang="en-US" dirty="0">
                <a:solidFill>
                  <a:srgbClr val="C00000"/>
                </a:solidFill>
              </a:rPr>
              <a:t> of trouble.</a:t>
            </a:r>
          </a:p>
          <a:p>
            <a:pPr lvl="1"/>
            <a:r>
              <a:rPr lang="en-US" dirty="0">
                <a:solidFill>
                  <a:srgbClr val="C00000"/>
                </a:solidFill>
              </a:rPr>
              <a:t>Today we consider how </a:t>
            </a:r>
            <a:r>
              <a:rPr lang="en-US" i="1" dirty="0">
                <a:solidFill>
                  <a:srgbClr val="C00000"/>
                </a:solidFill>
              </a:rPr>
              <a:t>obedience</a:t>
            </a:r>
            <a:r>
              <a:rPr lang="en-US" dirty="0">
                <a:solidFill>
                  <a:srgbClr val="C00000"/>
                </a:solidFill>
              </a:rPr>
              <a:t> to God’s directions is the key to a full life.</a:t>
            </a:r>
          </a:p>
          <a:p>
            <a:pPr marL="0" indent="0">
              <a:buNone/>
            </a:pPr>
            <a:endParaRPr lang="en-US" dirty="0">
              <a:solidFill>
                <a:srgbClr val="C00000"/>
              </a:solidFill>
            </a:endParaRPr>
          </a:p>
          <a:p>
            <a:endParaRPr lang="en-US" dirty="0"/>
          </a:p>
          <a:p>
            <a:endParaRPr lang="en-US" dirty="0"/>
          </a:p>
        </p:txBody>
      </p:sp>
      <p:grpSp>
        <p:nvGrpSpPr>
          <p:cNvPr id="8" name="Group 7"/>
          <p:cNvGrpSpPr/>
          <p:nvPr/>
        </p:nvGrpSpPr>
        <p:grpSpPr>
          <a:xfrm>
            <a:off x="1252693" y="3080572"/>
            <a:ext cx="10017336" cy="2411864"/>
            <a:chOff x="1274995" y="2801791"/>
            <a:chExt cx="10017336" cy="2411864"/>
          </a:xfrm>
        </p:grpSpPr>
        <p:pic>
          <p:nvPicPr>
            <p:cNvPr id="5" name="Picture 4"/>
            <p:cNvPicPr>
              <a:picLocks noChangeAspect="1"/>
            </p:cNvPicPr>
            <p:nvPr/>
          </p:nvPicPr>
          <p:blipFill>
            <a:blip r:embed="rId2"/>
            <a:stretch>
              <a:fillRect/>
            </a:stretch>
          </p:blipFill>
          <p:spPr>
            <a:xfrm rot="636748">
              <a:off x="8459772" y="2933205"/>
              <a:ext cx="2832559" cy="22804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duotone>
                <a:schemeClr val="accent5">
                  <a:shade val="45000"/>
                  <a:satMod val="135000"/>
                </a:schemeClr>
                <a:prstClr val="white"/>
              </a:duotone>
            </a:blip>
            <a:stretch>
              <a:fillRect/>
            </a:stretch>
          </p:blipFill>
          <p:spPr>
            <a:xfrm>
              <a:off x="5036152" y="2801791"/>
              <a:ext cx="2380952" cy="233333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rot="20975842">
              <a:off x="1274995" y="3304913"/>
              <a:ext cx="3044327" cy="172917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3692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Obey</a:t>
            </a:r>
            <a:endParaRPr lang="en-US" dirty="0"/>
          </a:p>
        </p:txBody>
      </p:sp>
      <p:sp>
        <p:nvSpPr>
          <p:cNvPr id="3" name="Content Placeholder 2"/>
          <p:cNvSpPr>
            <a:spLocks noGrp="1"/>
          </p:cNvSpPr>
          <p:nvPr>
            <p:ph idx="1"/>
          </p:nvPr>
        </p:nvSpPr>
        <p:spPr>
          <a:xfrm>
            <a:off x="838200" y="2141033"/>
            <a:ext cx="10515600" cy="4035929"/>
          </a:xfrm>
        </p:spPr>
        <p:txBody>
          <a:bodyPr/>
          <a:lstStyle/>
          <a:p>
            <a:pPr marL="0" indent="0" algn="ctr">
              <a:buNone/>
            </a:pPr>
            <a:r>
              <a:rPr lang="en-US" dirty="0" smtClean="0"/>
              <a:t>Trust and Obey</a:t>
            </a:r>
          </a:p>
          <a:p>
            <a:pPr marL="0" indent="0" algn="ctr">
              <a:buNone/>
            </a:pPr>
            <a:r>
              <a:rPr lang="en-US" dirty="0" smtClean="0"/>
              <a:t>For there’s no other way,</a:t>
            </a:r>
          </a:p>
          <a:p>
            <a:pPr marL="0" indent="0" algn="ctr">
              <a:buNone/>
            </a:pPr>
            <a:r>
              <a:rPr lang="en-US" dirty="0" smtClean="0"/>
              <a:t>To be happy in Jesus, </a:t>
            </a:r>
          </a:p>
          <a:p>
            <a:pPr marL="0" indent="0" algn="ctr">
              <a:buNone/>
            </a:pPr>
            <a:r>
              <a:rPr lang="en-US" dirty="0" smtClean="0"/>
              <a:t>But to Trust and Obey</a:t>
            </a:r>
            <a:endParaRPr lang="en-US" dirty="0"/>
          </a:p>
          <a:p>
            <a:pPr marL="0" indent="0" algn="ctr">
              <a:buNone/>
            </a:pPr>
            <a:endParaRPr lang="en-US" dirty="0"/>
          </a:p>
        </p:txBody>
      </p:sp>
      <p:sp>
        <p:nvSpPr>
          <p:cNvPr id="4" name="TextBox 3"/>
          <p:cNvSpPr txBox="1"/>
          <p:nvPr/>
        </p:nvSpPr>
        <p:spPr>
          <a:xfrm>
            <a:off x="959005" y="2074127"/>
            <a:ext cx="2386361" cy="461665"/>
          </a:xfrm>
          <a:prstGeom prst="rect">
            <a:avLst/>
          </a:prstGeom>
          <a:noFill/>
        </p:spPr>
        <p:txBody>
          <a:bodyPr wrap="square" rtlCol="0">
            <a:spAutoFit/>
          </a:bodyPr>
          <a:lstStyle/>
          <a:p>
            <a:pPr algn="ctr"/>
            <a:r>
              <a:rPr lang="en-US" sz="2400" dirty="0" smtClean="0"/>
              <a:t>Chorus:</a:t>
            </a:r>
            <a:endParaRPr lang="en-US" sz="2400" dirty="0"/>
          </a:p>
        </p:txBody>
      </p:sp>
    </p:spTree>
    <p:extLst>
      <p:ext uri="{BB962C8B-B14F-4D97-AF65-F5344CB8AC3E}">
        <p14:creationId xmlns:p14="http://schemas.microsoft.com/office/powerpoint/2010/main" val="3817491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2107579"/>
            <a:ext cx="10515600" cy="4069383"/>
          </a:xfrm>
        </p:spPr>
        <p:txBody>
          <a:bodyPr/>
          <a:lstStyle/>
          <a:p>
            <a:r>
              <a:rPr lang="en-US" dirty="0"/>
              <a:t>Pray. </a:t>
            </a:r>
          </a:p>
          <a:p>
            <a:pPr lvl="1"/>
            <a:r>
              <a:rPr lang="en-US" dirty="0"/>
              <a:t>Express your fear of the Lord through prayer.</a:t>
            </a:r>
          </a:p>
          <a:p>
            <a:pPr lvl="1"/>
            <a:r>
              <a:rPr lang="en-US" dirty="0"/>
              <a:t>Worship Him, surrender to Him, and acknowledge His lordship.</a:t>
            </a:r>
            <a:endParaRPr lang="en-US" dirty="0"/>
          </a:p>
        </p:txBody>
      </p:sp>
    </p:spTree>
    <p:extLst>
      <p:ext uri="{BB962C8B-B14F-4D97-AF65-F5344CB8AC3E}">
        <p14:creationId xmlns:p14="http://schemas.microsoft.com/office/powerpoint/2010/main" val="177524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Obey. </a:t>
            </a:r>
          </a:p>
          <a:p>
            <a:pPr lvl="1"/>
            <a:r>
              <a:rPr lang="en-US" dirty="0"/>
              <a:t>If joy is absent or if life often feels meaningless, consider areas where you’re lacking in obedience to God. </a:t>
            </a:r>
          </a:p>
          <a:p>
            <a:pPr lvl="1"/>
            <a:r>
              <a:rPr lang="en-US" dirty="0"/>
              <a:t>Identify those areas of disobedience, repent, and resolve to trust Christ through your obedience.</a:t>
            </a:r>
            <a:endParaRPr lang="en-US" dirty="0"/>
          </a:p>
        </p:txBody>
      </p:sp>
    </p:spTree>
    <p:extLst>
      <p:ext uri="{BB962C8B-B14F-4D97-AF65-F5344CB8AC3E}">
        <p14:creationId xmlns:p14="http://schemas.microsoft.com/office/powerpoint/2010/main" val="2494155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smtClean="0"/>
              <a:t>Meet</a:t>
            </a:r>
          </a:p>
          <a:p>
            <a:pPr lvl="1"/>
            <a:r>
              <a:rPr lang="en-US" dirty="0"/>
              <a:t>Invite others to meet with you over coffee to talk about the meaning of life. Use this study as a springboard for your conversation. </a:t>
            </a:r>
          </a:p>
          <a:p>
            <a:pPr lvl="1"/>
            <a:r>
              <a:rPr lang="en-US" dirty="0" smtClean="0"/>
              <a:t>Consider </a:t>
            </a:r>
            <a:r>
              <a:rPr lang="en-US" dirty="0"/>
              <a:t>walking with them through this same study to help them discover a life of meaning in Christ</a:t>
            </a:r>
            <a:endParaRPr lang="en-US" dirty="0"/>
          </a:p>
        </p:txBody>
      </p:sp>
    </p:spTree>
    <p:extLst>
      <p:ext uri="{BB962C8B-B14F-4D97-AF65-F5344CB8AC3E}">
        <p14:creationId xmlns:p14="http://schemas.microsoft.com/office/powerpoint/2010/main" val="910463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Family Activities</a:t>
            </a:r>
            <a:endParaRPr lang="en-US" dirty="0"/>
          </a:p>
        </p:txBody>
      </p:sp>
      <p:pic>
        <p:nvPicPr>
          <p:cNvPr id="6" name="Picture 5"/>
          <p:cNvPicPr>
            <a:picLocks noChangeAspect="1"/>
          </p:cNvPicPr>
          <p:nvPr/>
        </p:nvPicPr>
        <p:blipFill>
          <a:blip r:embed="rId2"/>
          <a:stretch>
            <a:fillRect/>
          </a:stretch>
        </p:blipFill>
        <p:spPr>
          <a:xfrm>
            <a:off x="5893689" y="1687162"/>
            <a:ext cx="6180952" cy="493333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81" y="1393902"/>
            <a:ext cx="2875157" cy="2464420"/>
          </a:xfrm>
          <a:prstGeom prst="rect">
            <a:avLst/>
          </a:prstGeom>
          <a:ln>
            <a:noFill/>
          </a:ln>
          <a:effectLst>
            <a:outerShdw blurRad="292100" dist="139700" dir="2700000" algn="tl" rotWithShape="0">
              <a:srgbClr val="333333">
                <a:alpha val="65000"/>
              </a:srgbClr>
            </a:outerShdw>
          </a:effectLst>
        </p:spPr>
      </p:pic>
      <p:sp>
        <p:nvSpPr>
          <p:cNvPr id="8" name="Rounded Rectangular Callout 7"/>
          <p:cNvSpPr/>
          <p:nvPr/>
        </p:nvSpPr>
        <p:spPr>
          <a:xfrm>
            <a:off x="4315522" y="1862254"/>
            <a:ext cx="4081346" cy="1683834"/>
          </a:xfrm>
          <a:prstGeom prst="wedgeRoundRectCallout">
            <a:avLst>
              <a:gd name="adj1" fmla="val 32719"/>
              <a:gd name="adj2" fmla="val 7442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latin typeface="Comic Sans MS" panose="030F0702030302020204" pitchFamily="66" charset="0"/>
              </a:rPr>
              <a:t>Eeeeeeeee</a:t>
            </a:r>
            <a:r>
              <a:rPr lang="en-US" dirty="0" smtClean="0">
                <a:latin typeface="Comic Sans MS" panose="030F0702030302020204" pitchFamily="66" charset="0"/>
              </a:rPr>
              <a:t> ...  It’s the “Word Search” lady.  Quick … look up the other Family Activities at </a:t>
            </a:r>
            <a:r>
              <a:rPr lang="en-US" u="sng" dirty="0">
                <a:latin typeface="Comic Sans MS" panose="030F0702030302020204" pitchFamily="66" charset="0"/>
                <a:hlinkClick r:id="rId4"/>
              </a:rPr>
              <a:t>http://</a:t>
            </a:r>
            <a:r>
              <a:rPr lang="en-US" u="sng" dirty="0" smtClean="0">
                <a:latin typeface="Comic Sans MS" panose="030F0702030302020204" pitchFamily="66" charset="0"/>
                <a:hlinkClick r:id="rId4"/>
              </a:rPr>
              <a:t>tinyurl.com/yy6foyfj</a:t>
            </a:r>
            <a:r>
              <a:rPr lang="en-US" u="sng" dirty="0" smtClean="0">
                <a:latin typeface="Comic Sans MS" panose="030F0702030302020204" pitchFamily="66" charset="0"/>
              </a:rPr>
              <a:t> </a:t>
            </a:r>
            <a:endParaRPr lang="en-US" dirty="0">
              <a:latin typeface="Comic Sans MS" panose="030F0702030302020204" pitchFamily="66" charset="0"/>
            </a:endParaRPr>
          </a:p>
        </p:txBody>
      </p:sp>
      <p:sp>
        <p:nvSpPr>
          <p:cNvPr id="9" name="TextBox 8"/>
          <p:cNvSpPr txBox="1"/>
          <p:nvPr/>
        </p:nvSpPr>
        <p:spPr>
          <a:xfrm>
            <a:off x="1182031" y="3891776"/>
            <a:ext cx="1851102" cy="369332"/>
          </a:xfrm>
          <a:prstGeom prst="rect">
            <a:avLst/>
          </a:prstGeom>
          <a:noFill/>
        </p:spPr>
        <p:txBody>
          <a:bodyPr wrap="square" rtlCol="0">
            <a:spAutoFit/>
          </a:bodyPr>
          <a:lstStyle/>
          <a:p>
            <a:pPr algn="ctr"/>
            <a:r>
              <a:rPr lang="en-US" dirty="0" smtClean="0">
                <a:latin typeface="Comic Sans MS" panose="030F0702030302020204" pitchFamily="66" charset="0"/>
              </a:rPr>
              <a:t>Humph!</a:t>
            </a:r>
            <a:endParaRPr lang="en-US" dirty="0">
              <a:latin typeface="Comic Sans MS" panose="030F0702030302020204" pitchFamily="66" charset="0"/>
            </a:endParaRPr>
          </a:p>
        </p:txBody>
      </p:sp>
    </p:spTree>
    <p:extLst>
      <p:ext uri="{BB962C8B-B14F-4D97-AF65-F5344CB8AC3E}">
        <p14:creationId xmlns:p14="http://schemas.microsoft.com/office/powerpoint/2010/main" val="3115619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Full Contentment</a:t>
            </a:r>
            <a:endParaRPr lang="en-US" dirty="0"/>
          </a:p>
        </p:txBody>
      </p:sp>
      <p:sp>
        <p:nvSpPr>
          <p:cNvPr id="3" name="Subtitle 2"/>
          <p:cNvSpPr>
            <a:spLocks noGrp="1"/>
          </p:cNvSpPr>
          <p:nvPr>
            <p:ph type="subTitle" idx="1"/>
          </p:nvPr>
        </p:nvSpPr>
        <p:spPr>
          <a:xfrm>
            <a:off x="1524000" y="3835730"/>
            <a:ext cx="9144000" cy="1422070"/>
          </a:xfrm>
        </p:spPr>
        <p:txBody>
          <a:bodyPr/>
          <a:lstStyle/>
          <a:p>
            <a:r>
              <a:rPr lang="en-US" dirty="0" smtClean="0"/>
              <a:t>April 7</a:t>
            </a:r>
            <a:endParaRPr lang="en-US" dirty="0"/>
          </a:p>
        </p:txBody>
      </p:sp>
    </p:spTree>
    <p:extLst>
      <p:ext uri="{BB962C8B-B14F-4D97-AF65-F5344CB8AC3E}">
        <p14:creationId xmlns:p14="http://schemas.microsoft.com/office/powerpoint/2010/main" val="244261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Preacher’s metaphor</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Ecclesiastes 11:7-8 (NIV)  Light is sweet, and it pleases the eyes to see the sun. 8  However many years a man may live, let him enjoy them all. But let him remember the days of darkness, for they will be many. Everything to come is meaningless.</a:t>
            </a:r>
          </a:p>
          <a:p>
            <a:pPr marL="0" indent="0" algn="ctr">
              <a:buNone/>
            </a:pPr>
            <a:endParaRPr lang="en-US" dirty="0"/>
          </a:p>
        </p:txBody>
      </p:sp>
      <p:pic>
        <p:nvPicPr>
          <p:cNvPr id="4" name="Picture 3"/>
          <p:cNvPicPr>
            <a:picLocks noChangeAspect="1"/>
          </p:cNvPicPr>
          <p:nvPr/>
        </p:nvPicPr>
        <p:blipFill>
          <a:blip r:embed="rId2"/>
          <a:stretch>
            <a:fillRect/>
          </a:stretch>
        </p:blipFill>
        <p:spPr>
          <a:xfrm>
            <a:off x="4627705" y="5030615"/>
            <a:ext cx="2914286"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546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vs. Darkness</a:t>
            </a:r>
            <a:endParaRPr lang="en-US" dirty="0"/>
          </a:p>
        </p:txBody>
      </p:sp>
      <p:sp>
        <p:nvSpPr>
          <p:cNvPr id="3" name="Content Placeholder 2"/>
          <p:cNvSpPr>
            <a:spLocks noGrp="1"/>
          </p:cNvSpPr>
          <p:nvPr>
            <p:ph idx="1"/>
          </p:nvPr>
        </p:nvSpPr>
        <p:spPr/>
        <p:txBody>
          <a:bodyPr/>
          <a:lstStyle/>
          <a:p>
            <a:r>
              <a:rPr lang="en-US" dirty="0"/>
              <a:t>What metaphor did the Preacher use in verse 7 and what was he contrasting it with? </a:t>
            </a:r>
          </a:p>
          <a:p>
            <a:r>
              <a:rPr lang="en-US" dirty="0"/>
              <a:t>What was the cause for rejoicing in verse 8, but what should the person also remember and why?</a:t>
            </a:r>
          </a:p>
          <a:p>
            <a:r>
              <a:rPr lang="en-US" dirty="0"/>
              <a:t>Why is it easier to enjoy life when we are young than when we become old? </a:t>
            </a:r>
          </a:p>
          <a:p>
            <a:endParaRPr lang="en-US" dirty="0"/>
          </a:p>
        </p:txBody>
      </p:sp>
    </p:spTree>
    <p:extLst>
      <p:ext uri="{BB962C8B-B14F-4D97-AF65-F5344CB8AC3E}">
        <p14:creationId xmlns:p14="http://schemas.microsoft.com/office/powerpoint/2010/main" val="24258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vs. Darkness</a:t>
            </a:r>
          </a:p>
        </p:txBody>
      </p:sp>
      <p:sp>
        <p:nvSpPr>
          <p:cNvPr id="3" name="Content Placeholder 2"/>
          <p:cNvSpPr>
            <a:spLocks noGrp="1"/>
          </p:cNvSpPr>
          <p:nvPr>
            <p:ph idx="1"/>
          </p:nvPr>
        </p:nvSpPr>
        <p:spPr/>
        <p:txBody>
          <a:bodyPr/>
          <a:lstStyle/>
          <a:p>
            <a:r>
              <a:rPr lang="en-US" dirty="0"/>
              <a:t>How does the reality of aging affect you? </a:t>
            </a:r>
          </a:p>
          <a:p>
            <a:r>
              <a:rPr lang="en-US" dirty="0"/>
              <a:t>How should we live our life in light of the reality of death?</a:t>
            </a:r>
          </a:p>
          <a:p>
            <a:endParaRPr lang="en-US" dirty="0"/>
          </a:p>
        </p:txBody>
      </p:sp>
    </p:spTree>
    <p:extLst>
      <p:ext uri="{BB962C8B-B14F-4D97-AF65-F5344CB8AC3E}">
        <p14:creationId xmlns:p14="http://schemas.microsoft.com/office/powerpoint/2010/main" val="70563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warning</a:t>
            </a:r>
            <a:r>
              <a:rPr lang="en-US" dirty="0" smtClean="0"/>
              <a:t>.</a:t>
            </a:r>
            <a:endParaRPr lang="en-US" dirty="0"/>
          </a:p>
        </p:txBody>
      </p:sp>
      <p:sp>
        <p:nvSpPr>
          <p:cNvPr id="3" name="Content Placeholder 2"/>
          <p:cNvSpPr>
            <a:spLocks noGrp="1"/>
          </p:cNvSpPr>
          <p:nvPr>
            <p:ph idx="1"/>
          </p:nvPr>
        </p:nvSpPr>
        <p:spPr>
          <a:xfrm>
            <a:off x="838200" y="1714113"/>
            <a:ext cx="10515600" cy="4351338"/>
          </a:xfrm>
        </p:spPr>
        <p:txBody>
          <a:bodyPr/>
          <a:lstStyle/>
          <a:p>
            <a:pPr marL="0" indent="0" algn="ctr">
              <a:buNone/>
            </a:pPr>
            <a:r>
              <a:rPr lang="en-US" dirty="0"/>
              <a:t>Ecclesiastes 11:9-10 (NIV)  Be happy, young man, while you are young, and let your heart give you joy in the days of your youth. Follow the ways of your heart and whatever your eyes see, but know that for all these things God will bring you to judgment. 10  So then, banish anxiety from your heart and cast off the troubles of your body, for youth and vigor are meaningless.</a:t>
            </a:r>
          </a:p>
          <a:p>
            <a:pPr marL="0" indent="0" algn="ctr">
              <a:buNone/>
            </a:pPr>
            <a:endParaRPr lang="en-US" dirty="0"/>
          </a:p>
        </p:txBody>
      </p:sp>
      <p:pic>
        <p:nvPicPr>
          <p:cNvPr id="4" name="Picture 3"/>
          <p:cNvPicPr>
            <a:picLocks noChangeAspect="1"/>
          </p:cNvPicPr>
          <p:nvPr/>
        </p:nvPicPr>
        <p:blipFill>
          <a:blip r:embed="rId2"/>
          <a:stretch>
            <a:fillRect/>
          </a:stretch>
        </p:blipFill>
        <p:spPr>
          <a:xfrm>
            <a:off x="4694613" y="5978469"/>
            <a:ext cx="2914286"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079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Enjoy Life – But Beware</a:t>
            </a:r>
            <a:endParaRPr lang="en-US" dirty="0"/>
          </a:p>
        </p:txBody>
      </p:sp>
      <p:sp>
        <p:nvSpPr>
          <p:cNvPr id="3" name="Content Placeholder 2"/>
          <p:cNvSpPr>
            <a:spLocks noGrp="1"/>
          </p:cNvSpPr>
          <p:nvPr>
            <p:ph idx="1"/>
          </p:nvPr>
        </p:nvSpPr>
        <p:spPr/>
        <p:txBody>
          <a:bodyPr/>
          <a:lstStyle/>
          <a:p>
            <a:r>
              <a:rPr lang="en-US" dirty="0"/>
              <a:t>How did the Preacher encourage the young man to live? </a:t>
            </a:r>
          </a:p>
          <a:p>
            <a:endParaRPr lang="en-US" dirty="0"/>
          </a:p>
        </p:txBody>
      </p:sp>
      <p:sp>
        <p:nvSpPr>
          <p:cNvPr id="4" name="TextBox 3"/>
          <p:cNvSpPr txBox="1"/>
          <p:nvPr/>
        </p:nvSpPr>
        <p:spPr>
          <a:xfrm rot="21343299">
            <a:off x="981307" y="2877015"/>
            <a:ext cx="10381786" cy="286232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600" dirty="0">
                <a:latin typeface="Arial" panose="020B0604020202020204" pitchFamily="34" charset="0"/>
                <a:cs typeface="Arial" panose="020B0604020202020204" pitchFamily="34" charset="0"/>
                <a:sym typeface="Wingdings" panose="05000000000000000000" pitchFamily="2" charset="2"/>
              </a:rPr>
              <a:t></a:t>
            </a:r>
            <a:r>
              <a:rPr lang="en-US" sz="3600" dirty="0">
                <a:latin typeface="Arial" panose="020B0604020202020204" pitchFamily="34" charset="0"/>
                <a:cs typeface="Arial" panose="020B0604020202020204" pitchFamily="34" charset="0"/>
              </a:rPr>
              <a:t> This applies specifically to those who are in the “prime of life” physically, but since “youth” is a relative term, in general it can be anyone who is healthy and still able to do most of what they have always been able to </a:t>
            </a:r>
            <a:r>
              <a:rPr lang="en-US" sz="3600" dirty="0" smtClean="0">
                <a:latin typeface="Arial" panose="020B0604020202020204" pitchFamily="34" charset="0"/>
                <a:cs typeface="Arial" panose="020B0604020202020204" pitchFamily="34" charset="0"/>
              </a:rPr>
              <a:t>do.</a:t>
            </a:r>
            <a:endParaRPr lang="en-US" dirty="0"/>
          </a:p>
        </p:txBody>
      </p:sp>
    </p:spTree>
    <p:extLst>
      <p:ext uri="{BB962C8B-B14F-4D97-AF65-F5344CB8AC3E}">
        <p14:creationId xmlns:p14="http://schemas.microsoft.com/office/powerpoint/2010/main" val="338504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Enjoy Life – But Beware</a:t>
            </a:r>
          </a:p>
        </p:txBody>
      </p:sp>
      <p:sp>
        <p:nvSpPr>
          <p:cNvPr id="3" name="Content Placeholder 2"/>
          <p:cNvSpPr>
            <a:spLocks noGrp="1"/>
          </p:cNvSpPr>
          <p:nvPr>
            <p:ph idx="1"/>
          </p:nvPr>
        </p:nvSpPr>
        <p:spPr/>
        <p:txBody>
          <a:bodyPr/>
          <a:lstStyle/>
          <a:p>
            <a:r>
              <a:rPr lang="en-US" dirty="0"/>
              <a:t>What advice did he give to keep one’s youthful vitality in check against uncontrolled behavior?</a:t>
            </a:r>
          </a:p>
          <a:p>
            <a:r>
              <a:rPr lang="en-US" dirty="0"/>
              <a:t>In what sense are youth and vigor meaningless?</a:t>
            </a:r>
          </a:p>
          <a:p>
            <a:r>
              <a:rPr lang="en-US" dirty="0"/>
              <a:t>How should we respond to the seemingly meaningless aspects of life?   How can we find meaning?</a:t>
            </a:r>
          </a:p>
          <a:p>
            <a:endParaRPr lang="en-US" dirty="0"/>
          </a:p>
        </p:txBody>
      </p:sp>
    </p:spTree>
    <p:extLst>
      <p:ext uri="{BB962C8B-B14F-4D97-AF65-F5344CB8AC3E}">
        <p14:creationId xmlns:p14="http://schemas.microsoft.com/office/powerpoint/2010/main" val="11967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Enjoy Life – But Beware</a:t>
            </a:r>
          </a:p>
        </p:txBody>
      </p:sp>
      <p:sp>
        <p:nvSpPr>
          <p:cNvPr id="3" name="Content Placeholder 2"/>
          <p:cNvSpPr>
            <a:spLocks noGrp="1"/>
          </p:cNvSpPr>
          <p:nvPr>
            <p:ph idx="1"/>
          </p:nvPr>
        </p:nvSpPr>
        <p:spPr/>
        <p:txBody>
          <a:bodyPr/>
          <a:lstStyle/>
          <a:p>
            <a:r>
              <a:rPr lang="en-US" dirty="0"/>
              <a:t>How should future accountability impact our daily choices? How do we balance God’s command to enjoy life with His reminder of the coming judgment?</a:t>
            </a:r>
          </a:p>
          <a:p>
            <a:endParaRPr lang="en-US" dirty="0"/>
          </a:p>
        </p:txBody>
      </p:sp>
    </p:spTree>
    <p:extLst>
      <p:ext uri="{BB962C8B-B14F-4D97-AF65-F5344CB8AC3E}">
        <p14:creationId xmlns:p14="http://schemas.microsoft.com/office/powerpoint/2010/main" val="2175093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48</TotalTime>
  <Words>989</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Comic Sans MS</vt:lpstr>
      <vt:lpstr>Wingdings</vt:lpstr>
      <vt:lpstr>Office Theme</vt:lpstr>
      <vt:lpstr>Full Contentment</vt:lpstr>
      <vt:lpstr>Admit it, now …</vt:lpstr>
      <vt:lpstr>Listen for the Preacher’s metaphor.</vt:lpstr>
      <vt:lpstr>Light vs. Darkness</vt:lpstr>
      <vt:lpstr>Light vs. Darkness</vt:lpstr>
      <vt:lpstr>Listen for a warning.</vt:lpstr>
      <vt:lpstr>Enjoy Life – But Beware</vt:lpstr>
      <vt:lpstr>Enjoy Life – But Beware</vt:lpstr>
      <vt:lpstr>Enjoy Life – But Beware</vt:lpstr>
      <vt:lpstr>Contentment</vt:lpstr>
      <vt:lpstr>Listen for Solomon’s ultimate conclusion.</vt:lpstr>
      <vt:lpstr>Listen for Solomon’s ultimate conclusion.</vt:lpstr>
      <vt:lpstr>Reverent Obedience</vt:lpstr>
      <vt:lpstr>Reverent Obedience</vt:lpstr>
      <vt:lpstr>Trust and Obey</vt:lpstr>
      <vt:lpstr>Trust and Obey</vt:lpstr>
      <vt:lpstr>Trust and Obey</vt:lpstr>
      <vt:lpstr>Trust and Obey</vt:lpstr>
      <vt:lpstr>Trust and Obey</vt:lpstr>
      <vt:lpstr>Trust and Obey</vt:lpstr>
      <vt:lpstr>Application</vt:lpstr>
      <vt:lpstr>Application</vt:lpstr>
      <vt:lpstr>Application</vt:lpstr>
      <vt:lpstr>Family Activities</vt:lpstr>
      <vt:lpstr>Full Contentment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Contentment</dc:title>
  <dc:creator>Steve Armstrong</dc:creator>
  <cp:lastModifiedBy>Steve Armstrong</cp:lastModifiedBy>
  <cp:revision>7</cp:revision>
  <dcterms:created xsi:type="dcterms:W3CDTF">2019-03-22T13:49:52Z</dcterms:created>
  <dcterms:modified xsi:type="dcterms:W3CDTF">2019-03-22T14:38:15Z</dcterms:modified>
</cp:coreProperties>
</file>