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Lst>
  <p:sldIdLst>
    <p:sldId id="567" r:id="rId4"/>
    <p:sldId id="256" r:id="rId5"/>
    <p:sldId id="579" r:id="rId6"/>
    <p:sldId id="580" r:id="rId7"/>
    <p:sldId id="581" r:id="rId8"/>
    <p:sldId id="568" r:id="rId9"/>
    <p:sldId id="582" r:id="rId10"/>
    <p:sldId id="583" r:id="rId11"/>
    <p:sldId id="584" r:id="rId12"/>
    <p:sldId id="796" r:id="rId13"/>
    <p:sldId id="797" r:id="rId14"/>
    <p:sldId id="793" r:id="rId15"/>
    <p:sldId id="794" r:id="rId16"/>
    <p:sldId id="795" r:id="rId17"/>
    <p:sldId id="813" r:id="rId18"/>
    <p:sldId id="812" r:id="rId19"/>
    <p:sldId id="798" r:id="rId20"/>
    <p:sldId id="799" r:id="rId21"/>
    <p:sldId id="800" r:id="rId22"/>
    <p:sldId id="801" r:id="rId23"/>
    <p:sldId id="803" r:id="rId24"/>
    <p:sldId id="802" r:id="rId25"/>
    <p:sldId id="804" r:id="rId26"/>
    <p:sldId id="805" r:id="rId27"/>
    <p:sldId id="811" r:id="rId28"/>
    <p:sldId id="806" r:id="rId29"/>
    <p:sldId id="807" r:id="rId30"/>
    <p:sldId id="808" r:id="rId31"/>
    <p:sldId id="809" r:id="rId32"/>
    <p:sldId id="81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2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800263" y="11044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800263" y="2000303"/>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800263" y="2911265"/>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800263" y="3809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800263" y="47354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8657" y="10782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8657" y="19775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8657" y="2891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8657" y="3806337"/>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8657" y="4720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8657" y="562079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5518" y="5666510"/>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840822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9520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12592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299813"/>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461163"/>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5008" y="56498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9258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0316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280486"/>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4578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3402" y="56351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122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864404"/>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20611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562739"/>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952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838201"/>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8335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5434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9493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877668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1630289"/>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97806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1604085"/>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958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954752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2149265"/>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2129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96063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909" y="427486"/>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3901" y="427486"/>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3911" y="427486"/>
            <a:ext cx="3677569"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571" y="914401"/>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5383" y="914401"/>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9700" y="917511"/>
            <a:ext cx="3316745"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461440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787" y="539859"/>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6779" y="539859"/>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5450" y="1026774"/>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8262" y="1026774"/>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2700901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5" y="5185518"/>
            <a:ext cx="12192000"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987980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950" y="430858"/>
            <a:ext cx="11204318"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1238" y="1676401"/>
            <a:ext cx="10185744"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1237" y="838200"/>
            <a:ext cx="1018574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401919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666" y="-67848"/>
            <a:ext cx="4344531" cy="699625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964"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5624"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5625"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91" y="5029200"/>
            <a:ext cx="295685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289" y="6278880"/>
            <a:ext cx="135317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67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9914" y="-6479"/>
            <a:ext cx="4268313" cy="6873514"/>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511"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171"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171"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8574" y="5029200"/>
            <a:ext cx="295685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6751" y="6278880"/>
            <a:ext cx="1356235"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763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3170709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861" y="1945478"/>
            <a:ext cx="1094296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2024485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1"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830" y="5562600"/>
            <a:ext cx="10365899"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368" y="1063862"/>
            <a:ext cx="10365899"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23981663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7444" y="6264276"/>
            <a:ext cx="2844800" cy="365125"/>
          </a:xfrm>
          <a:prstGeom prst="rect">
            <a:avLst/>
          </a:prstGeom>
        </p:spPr>
        <p:txBody>
          <a:bodyPr/>
          <a:lstStyle/>
          <a:p>
            <a:fld id="{7091A9FD-CDA2-4BA5-8C18-59D6F59EB34A}" type="slidenum">
              <a:rPr lang="en-US" smtClean="0"/>
              <a:pPr/>
              <a:t>‹#›</a:t>
            </a:fld>
            <a:endParaRPr lang="en-US" dirty="0"/>
          </a:p>
        </p:txBody>
      </p:sp>
    </p:spTree>
    <p:extLst>
      <p:ext uri="{BB962C8B-B14F-4D97-AF65-F5344CB8AC3E}">
        <p14:creationId xmlns:p14="http://schemas.microsoft.com/office/powerpoint/2010/main" val="1823353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800263" y="11044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800263" y="2000303"/>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800263" y="2911265"/>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800263" y="3809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800263" y="47354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8657" y="10782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8657" y="19775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8657" y="2891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8657" y="3806337"/>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8657" y="4720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8657" y="562079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5518" y="5666510"/>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990482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9520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12592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299813"/>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461163"/>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5008" y="56498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9258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0316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280486"/>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4578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3402" y="56351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58800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864404"/>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20611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562739"/>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952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838201"/>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8335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5434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9493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3959393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1630289"/>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97806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1604085"/>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958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5705245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2149265"/>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2129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9738369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909" y="427486"/>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3901" y="427486"/>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3911" y="427486"/>
            <a:ext cx="3677569"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571" y="914401"/>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5383" y="914401"/>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9700" y="917511"/>
            <a:ext cx="3316745"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443211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787" y="539859"/>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6779" y="539859"/>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5450" y="1026774"/>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8262" y="1026774"/>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8611050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5" y="5185518"/>
            <a:ext cx="12192000"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2514860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950" y="430858"/>
            <a:ext cx="11204318"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1238" y="1676401"/>
            <a:ext cx="10185744"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1237" y="838200"/>
            <a:ext cx="1018574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30728686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666" y="-67848"/>
            <a:ext cx="4344531" cy="699625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964"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5624"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5625"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91" y="5029200"/>
            <a:ext cx="295685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289" y="6278880"/>
            <a:ext cx="135317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0702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9914" y="-6479"/>
            <a:ext cx="4268313" cy="6873514"/>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511"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171"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171"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8574" y="5029200"/>
            <a:ext cx="295685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6751" y="6278880"/>
            <a:ext cx="1356235"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5183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4929236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861" y="1945478"/>
            <a:ext cx="1094296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2035935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1"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830" y="5562600"/>
            <a:ext cx="10365899"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368" y="1063862"/>
            <a:ext cx="10365899"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8106765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7444" y="6264276"/>
            <a:ext cx="2844800" cy="365125"/>
          </a:xfrm>
          <a:prstGeom prst="rect">
            <a:avLst/>
          </a:prstGeom>
        </p:spPr>
        <p:txBody>
          <a:bodyPr/>
          <a:lstStyle/>
          <a:p>
            <a:fld id="{7091A9FD-CDA2-4BA5-8C18-59D6F59EB34A}" type="slidenum">
              <a:rPr lang="en-US" smtClean="0"/>
              <a:pPr/>
              <a:t>‹#›</a:t>
            </a:fld>
            <a:endParaRPr lang="en-US" dirty="0"/>
          </a:p>
        </p:txBody>
      </p:sp>
    </p:spTree>
    <p:extLst>
      <p:ext uri="{BB962C8B-B14F-4D97-AF65-F5344CB8AC3E}">
        <p14:creationId xmlns:p14="http://schemas.microsoft.com/office/powerpoint/2010/main" val="41641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11/16/2025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9493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85978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media" Target="../media/media1.mp4"/><Relationship Id="rId1" Type="http://schemas.openxmlformats.org/officeDocument/2006/relationships/video" Target="NULL"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9254" y="10831"/>
            <a:ext cx="12153493" cy="6836339"/>
          </a:xfrm>
          <a:prstGeom prst="rect">
            <a:avLst/>
          </a:prstGeom>
        </p:spPr>
      </p:pic>
      <p:sp>
        <p:nvSpPr>
          <p:cNvPr id="2" name="TextBox 1">
            <a:extLst>
              <a:ext uri="{FF2B5EF4-FFF2-40B4-BE49-F238E27FC236}">
                <a16:creationId xmlns:a16="http://schemas.microsoft.com/office/drawing/2014/main" id="{279870D7-7D29-E53B-EDE3-55868D9679E1}"/>
              </a:ext>
            </a:extLst>
          </p:cNvPr>
          <p:cNvSpPr txBox="1"/>
          <p:nvPr/>
        </p:nvSpPr>
        <p:spPr>
          <a:xfrm>
            <a:off x="2743200" y="4393870"/>
            <a:ext cx="7481454" cy="1938992"/>
          </a:xfrm>
          <a:prstGeom prst="rect">
            <a:avLst/>
          </a:prstGeom>
          <a:noFill/>
        </p:spPr>
        <p:txBody>
          <a:bodyPr wrap="square" rtlCol="0">
            <a:spAutoFit/>
          </a:bodyPr>
          <a:lstStyle/>
          <a:p>
            <a:pPr algn="ctr"/>
            <a:r>
              <a:rPr lang="en-US" sz="6000" dirty="0">
                <a:ln>
                  <a:solidFill>
                    <a:sysClr val="windowText" lastClr="000000"/>
                  </a:solidFill>
                </a:ln>
                <a:solidFill>
                  <a:srgbClr val="FFFF00"/>
                </a:solidFill>
                <a:latin typeface="ADLaM Display" panose="02010000000000000000" pitchFamily="2" charset="0"/>
                <a:ea typeface="ADLaM Display" panose="02010000000000000000" pitchFamily="2" charset="0"/>
                <a:cs typeface="ADLaM Display" panose="02010000000000000000" pitchFamily="2" charset="0"/>
              </a:rPr>
              <a:t>Qualities of Disciple Makers</a:t>
            </a:r>
          </a:p>
        </p:txBody>
      </p:sp>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ideo_2021-04-24_094102">
            <a:hlinkClick r:id="" action="ppaction://media"/>
            <a:extLst>
              <a:ext uri="{FF2B5EF4-FFF2-40B4-BE49-F238E27FC236}">
                <a16:creationId xmlns:a16="http://schemas.microsoft.com/office/drawing/2014/main" id="{DC124389-C1B3-BE26-C224-B0DDC78633BC}"/>
              </a:ext>
            </a:extLst>
          </p:cNvPr>
          <p:cNvPicPr>
            <a:picLocks noChangeAspect="1"/>
          </p:cNvPicPr>
          <p:nvPr>
            <a:videoFile r:link="rId1"/>
            <p:extLst>
              <p:ext uri="{DAA4B4D4-6D71-4841-9C94-3DE7FCFB9230}">
                <p14:media xmlns:p14="http://schemas.microsoft.com/office/powerpoint/2010/main" r:embed="rId2">
                  <p14:trim st="12078" end="1832.2675"/>
                </p14:media>
              </p:ext>
            </p:extLst>
          </p:nvPr>
        </p:nvPicPr>
        <p:blipFill>
          <a:blip r:embed="rId4"/>
          <a:stretch>
            <a:fillRect/>
          </a:stretch>
        </p:blipFill>
        <p:spPr>
          <a:xfrm>
            <a:off x="2400300" y="1643364"/>
            <a:ext cx="7391400" cy="4381500"/>
          </a:xfrm>
          <a:prstGeom prst="rect">
            <a:avLst/>
          </a:prstGeom>
          <a:ln>
            <a:noFill/>
          </a:ln>
          <a:effectLst>
            <a:outerShdw blurRad="292100" dist="139700" dir="2700000" algn="tl" rotWithShape="0">
              <a:srgbClr val="333333">
                <a:alpha val="65000"/>
              </a:srgbClr>
            </a:outerShdw>
          </a:effectLst>
        </p:spPr>
      </p:pic>
      <p:sp>
        <p:nvSpPr>
          <p:cNvPr id="4" name="Title 3">
            <a:extLst>
              <a:ext uri="{FF2B5EF4-FFF2-40B4-BE49-F238E27FC236}">
                <a16:creationId xmlns:a16="http://schemas.microsoft.com/office/drawing/2014/main" id="{8BD489F0-885A-0AC4-5A51-D0CDE9B3DA48}"/>
              </a:ext>
            </a:extLst>
          </p:cNvPr>
          <p:cNvSpPr>
            <a:spLocks noGrp="1"/>
          </p:cNvSpPr>
          <p:nvPr>
            <p:ph type="title"/>
          </p:nvPr>
        </p:nvSpPr>
        <p:spPr/>
        <p:txBody>
          <a:bodyPr/>
          <a:lstStyle/>
          <a:p>
            <a:r>
              <a:rPr lang="en-US" dirty="0"/>
              <a:t>Sharing a 15 Second Testimony</a:t>
            </a:r>
          </a:p>
        </p:txBody>
      </p:sp>
    </p:spTree>
    <p:extLst>
      <p:ext uri="{BB962C8B-B14F-4D97-AF65-F5344CB8AC3E}">
        <p14:creationId xmlns:p14="http://schemas.microsoft.com/office/powerpoint/2010/main" val="143088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622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179FC-2E80-185A-D766-997A43D20E30}"/>
              </a:ext>
            </a:extLst>
          </p:cNvPr>
          <p:cNvSpPr>
            <a:spLocks noGrp="1"/>
          </p:cNvSpPr>
          <p:nvPr>
            <p:ph type="title"/>
          </p:nvPr>
        </p:nvSpPr>
        <p:spPr/>
        <p:txBody>
          <a:bodyPr/>
          <a:lstStyle/>
          <a:p>
            <a:r>
              <a:rPr lang="en-US" dirty="0"/>
              <a:t>15 Second Testimony</a:t>
            </a:r>
          </a:p>
        </p:txBody>
      </p:sp>
      <p:sp>
        <p:nvSpPr>
          <p:cNvPr id="3" name="Content Placeholder 2">
            <a:extLst>
              <a:ext uri="{FF2B5EF4-FFF2-40B4-BE49-F238E27FC236}">
                <a16:creationId xmlns:a16="http://schemas.microsoft.com/office/drawing/2014/main" id="{BA23B8F1-EF9E-68E7-9C4B-584BBD2DA16B}"/>
              </a:ext>
            </a:extLst>
          </p:cNvPr>
          <p:cNvSpPr>
            <a:spLocks noGrp="1"/>
          </p:cNvSpPr>
          <p:nvPr>
            <p:ph idx="1"/>
          </p:nvPr>
        </p:nvSpPr>
        <p:spPr/>
        <p:txBody>
          <a:bodyPr/>
          <a:lstStyle/>
          <a:p>
            <a:r>
              <a:rPr lang="en-US" dirty="0"/>
              <a:t>For some of you, what could you say?</a:t>
            </a:r>
            <a:br>
              <a:rPr lang="en-US" dirty="0"/>
            </a:br>
            <a:r>
              <a:rPr lang="en-US" dirty="0"/>
              <a:t>“There was a time in my life when __________”</a:t>
            </a:r>
          </a:p>
          <a:p>
            <a:r>
              <a:rPr lang="en-US" dirty="0"/>
              <a:t>What was the turning point, how did you encounter Christ</a:t>
            </a:r>
          </a:p>
          <a:p>
            <a:r>
              <a:rPr lang="en-US" dirty="0"/>
              <a:t>What can you say, that reflects the change Jesus made in your life?</a:t>
            </a:r>
            <a:br>
              <a:rPr lang="en-US" dirty="0"/>
            </a:br>
            <a:r>
              <a:rPr lang="en-US" dirty="0"/>
              <a:t> “Now I am _________”</a:t>
            </a:r>
          </a:p>
          <a:p>
            <a:endParaRPr lang="en-US" dirty="0"/>
          </a:p>
        </p:txBody>
      </p:sp>
    </p:spTree>
    <p:extLst>
      <p:ext uri="{BB962C8B-B14F-4D97-AF65-F5344CB8AC3E}">
        <p14:creationId xmlns:p14="http://schemas.microsoft.com/office/powerpoint/2010/main" val="1591012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588" y="533400"/>
            <a:ext cx="12188825" cy="4419600"/>
          </a:xfrm>
        </p:spPr>
        <p:txBody>
          <a:bodyPr anchor="b">
            <a:noAutofit/>
          </a:bodyPr>
          <a:lstStyle/>
          <a:p>
            <a:pPr>
              <a:lnSpc>
                <a:spcPct val="150000"/>
              </a:lnSpc>
              <a:spcAft>
                <a:spcPts val="0"/>
              </a:spcAft>
            </a:pPr>
            <a:r>
              <a:rPr lang="en-US" sz="5500" dirty="0"/>
              <a:t>2. The </a:t>
            </a:r>
            <a:r>
              <a:rPr lang="en-US" sz="5500" dirty="0">
                <a:solidFill>
                  <a:srgbClr val="FFFF00"/>
                </a:solidFill>
              </a:rPr>
              <a:t>Work</a:t>
            </a:r>
            <a:r>
              <a:rPr lang="en-US" sz="5500" dirty="0"/>
              <a:t> Of Disciple </a:t>
            </a:r>
            <a:br>
              <a:rPr lang="en-US" sz="5500" dirty="0"/>
            </a:br>
            <a:r>
              <a:rPr lang="en-US" sz="5500" dirty="0"/>
              <a:t>Making Is Our </a:t>
            </a:r>
            <a:r>
              <a:rPr lang="en-US" sz="5500" dirty="0">
                <a:solidFill>
                  <a:srgbClr val="FFFF00"/>
                </a:solidFill>
              </a:rPr>
              <a:t>Investment</a:t>
            </a:r>
            <a:r>
              <a:rPr lang="en-US" sz="5500" dirty="0"/>
              <a:t> In </a:t>
            </a:r>
            <a:br>
              <a:rPr lang="en-US" sz="5500" dirty="0"/>
            </a:br>
            <a:r>
              <a:rPr lang="en-US" sz="5500" dirty="0"/>
              <a:t>The Lives Of </a:t>
            </a:r>
            <a:r>
              <a:rPr lang="en-US" sz="5500" dirty="0">
                <a:solidFill>
                  <a:srgbClr val="FFFF00"/>
                </a:solidFill>
              </a:rPr>
              <a:t>Others</a:t>
            </a:r>
            <a:r>
              <a:rPr lang="en-US" sz="5500" dirty="0"/>
              <a:t>.</a:t>
            </a:r>
          </a:p>
        </p:txBody>
      </p:sp>
    </p:spTree>
    <p:extLst>
      <p:ext uri="{BB962C8B-B14F-4D97-AF65-F5344CB8AC3E}">
        <p14:creationId xmlns:p14="http://schemas.microsoft.com/office/powerpoint/2010/main" val="524395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EA13C-2192-0324-9D6A-D7840727A074}"/>
              </a:ext>
            </a:extLst>
          </p:cNvPr>
          <p:cNvSpPr>
            <a:spLocks noGrp="1"/>
          </p:cNvSpPr>
          <p:nvPr>
            <p:ph type="title"/>
          </p:nvPr>
        </p:nvSpPr>
        <p:spPr/>
        <p:txBody>
          <a:bodyPr/>
          <a:lstStyle/>
          <a:p>
            <a:pPr algn="l"/>
            <a:r>
              <a:rPr lang="en-US" dirty="0"/>
              <a:t>Listen for Jesus’ prayer request.</a:t>
            </a:r>
          </a:p>
        </p:txBody>
      </p:sp>
      <p:sp>
        <p:nvSpPr>
          <p:cNvPr id="3" name="Content Placeholder 2">
            <a:extLst>
              <a:ext uri="{FF2B5EF4-FFF2-40B4-BE49-F238E27FC236}">
                <a16:creationId xmlns:a16="http://schemas.microsoft.com/office/drawing/2014/main" id="{E967BEA1-43FA-22D2-4C0D-D76C109FE361}"/>
              </a:ext>
            </a:extLst>
          </p:cNvPr>
          <p:cNvSpPr>
            <a:spLocks noGrp="1"/>
          </p:cNvSpPr>
          <p:nvPr>
            <p:ph idx="1"/>
          </p:nvPr>
        </p:nvSpPr>
        <p:spPr>
          <a:xfrm>
            <a:off x="1292988" y="1690688"/>
            <a:ext cx="9606023" cy="4351338"/>
          </a:xfrm>
        </p:spPr>
        <p:txBody>
          <a:bodyPr/>
          <a:lstStyle/>
          <a:p>
            <a:pPr marL="0" indent="0" algn="ctr">
              <a:buNone/>
            </a:pPr>
            <a:r>
              <a:rPr lang="en-US" dirty="0"/>
              <a:t>Luke 10:1-2 (NIV)  After this the Lord appointed seventy-two others and sent them two by two ahead of him to every town and place where he was about to go. 2  He told them, "The harvest is plentiful, but the workers are few. Ask the Lord of the harvest, therefore, to send out workers into his harvest field.</a:t>
            </a:r>
          </a:p>
          <a:p>
            <a:pPr marL="0" indent="0" algn="ctr">
              <a:buNone/>
            </a:pPr>
            <a:endParaRPr lang="en-US" dirty="0"/>
          </a:p>
        </p:txBody>
      </p:sp>
      <p:pic>
        <p:nvPicPr>
          <p:cNvPr id="4" name="Picture 3">
            <a:extLst>
              <a:ext uri="{FF2B5EF4-FFF2-40B4-BE49-F238E27FC236}">
                <a16:creationId xmlns:a16="http://schemas.microsoft.com/office/drawing/2014/main" id="{23998022-A903-9086-A068-F4D970CB87FC}"/>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172189" y="5508482"/>
            <a:ext cx="1847619" cy="285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9848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00952-6432-7593-2A71-D56CA5D87D8A}"/>
              </a:ext>
            </a:extLst>
          </p:cNvPr>
          <p:cNvSpPr>
            <a:spLocks noGrp="1"/>
          </p:cNvSpPr>
          <p:nvPr>
            <p:ph type="title"/>
          </p:nvPr>
        </p:nvSpPr>
        <p:spPr/>
        <p:txBody>
          <a:bodyPr/>
          <a:lstStyle/>
          <a:p>
            <a:r>
              <a:rPr lang="en-US" dirty="0"/>
              <a:t>Investment in the Lives of Others</a:t>
            </a:r>
          </a:p>
        </p:txBody>
      </p:sp>
      <p:sp>
        <p:nvSpPr>
          <p:cNvPr id="3" name="Content Placeholder 2">
            <a:extLst>
              <a:ext uri="{FF2B5EF4-FFF2-40B4-BE49-F238E27FC236}">
                <a16:creationId xmlns:a16="http://schemas.microsoft.com/office/drawing/2014/main" id="{110B1E61-A340-2231-ABB2-CF5E8ADCD05E}"/>
              </a:ext>
            </a:extLst>
          </p:cNvPr>
          <p:cNvSpPr>
            <a:spLocks noGrp="1"/>
          </p:cNvSpPr>
          <p:nvPr>
            <p:ph idx="1"/>
          </p:nvPr>
        </p:nvSpPr>
        <p:spPr/>
        <p:txBody>
          <a:bodyPr/>
          <a:lstStyle/>
          <a:p>
            <a:r>
              <a:rPr lang="en-US" dirty="0"/>
              <a:t>Why do you think Jesus chose and sent out seventy-two others, rather than doing all the ministry Himself?</a:t>
            </a:r>
          </a:p>
          <a:p>
            <a:r>
              <a:rPr lang="en-US" dirty="0"/>
              <a:t>What does this tell us about the role of leadership in multiplying ministry?</a:t>
            </a:r>
          </a:p>
          <a:p>
            <a:endParaRPr lang="en-US" dirty="0"/>
          </a:p>
          <a:p>
            <a:endParaRPr lang="en-US" dirty="0"/>
          </a:p>
        </p:txBody>
      </p:sp>
    </p:spTree>
    <p:extLst>
      <p:ext uri="{BB962C8B-B14F-4D97-AF65-F5344CB8AC3E}">
        <p14:creationId xmlns:p14="http://schemas.microsoft.com/office/powerpoint/2010/main" val="185459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9CEEA-3C1A-0BC4-595B-8B796BC05C55}"/>
              </a:ext>
            </a:extLst>
          </p:cNvPr>
          <p:cNvSpPr>
            <a:spLocks noGrp="1"/>
          </p:cNvSpPr>
          <p:nvPr>
            <p:ph type="title"/>
          </p:nvPr>
        </p:nvSpPr>
        <p:spPr/>
        <p:txBody>
          <a:bodyPr/>
          <a:lstStyle/>
          <a:p>
            <a:r>
              <a:rPr lang="en-US" dirty="0"/>
              <a:t>Investment in the Lives of Others</a:t>
            </a:r>
          </a:p>
        </p:txBody>
      </p:sp>
      <p:sp>
        <p:nvSpPr>
          <p:cNvPr id="4" name="Oval 3">
            <a:extLst>
              <a:ext uri="{FF2B5EF4-FFF2-40B4-BE49-F238E27FC236}">
                <a16:creationId xmlns:a16="http://schemas.microsoft.com/office/drawing/2014/main" id="{849F2CF2-3100-B0FE-33A4-798E100D037B}"/>
              </a:ext>
            </a:extLst>
          </p:cNvPr>
          <p:cNvSpPr/>
          <p:nvPr/>
        </p:nvSpPr>
        <p:spPr>
          <a:xfrm>
            <a:off x="5449904" y="1690688"/>
            <a:ext cx="636608" cy="6366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C2B8927-B30D-3884-C434-3674FCC27EEA}"/>
              </a:ext>
            </a:extLst>
          </p:cNvPr>
          <p:cNvSpPr txBox="1"/>
          <p:nvPr/>
        </p:nvSpPr>
        <p:spPr>
          <a:xfrm>
            <a:off x="6262237" y="1725047"/>
            <a:ext cx="1790166" cy="369332"/>
          </a:xfrm>
          <a:prstGeom prst="rect">
            <a:avLst/>
          </a:prstGeom>
          <a:noFill/>
        </p:spPr>
        <p:txBody>
          <a:bodyPr wrap="square" rtlCol="0">
            <a:spAutoFit/>
          </a:bodyPr>
          <a:lstStyle/>
          <a:p>
            <a:r>
              <a:rPr lang="en-US" dirty="0"/>
              <a:t>Leader</a:t>
            </a:r>
          </a:p>
        </p:txBody>
      </p:sp>
      <p:grpSp>
        <p:nvGrpSpPr>
          <p:cNvPr id="6" name="Group 5">
            <a:extLst>
              <a:ext uri="{FF2B5EF4-FFF2-40B4-BE49-F238E27FC236}">
                <a16:creationId xmlns:a16="http://schemas.microsoft.com/office/drawing/2014/main" id="{1A7ACB63-1855-4681-9DF6-3B0B6C58C573}"/>
              </a:ext>
            </a:extLst>
          </p:cNvPr>
          <p:cNvGrpSpPr/>
          <p:nvPr/>
        </p:nvGrpSpPr>
        <p:grpSpPr>
          <a:xfrm>
            <a:off x="5016818" y="2327296"/>
            <a:ext cx="1502780" cy="897278"/>
            <a:chOff x="2399817" y="2401507"/>
            <a:chExt cx="1502780" cy="897278"/>
          </a:xfrm>
        </p:grpSpPr>
        <p:sp>
          <p:nvSpPr>
            <p:cNvPr id="7" name="Oval 6">
              <a:extLst>
                <a:ext uri="{FF2B5EF4-FFF2-40B4-BE49-F238E27FC236}">
                  <a16:creationId xmlns:a16="http://schemas.microsoft.com/office/drawing/2014/main" id="{80FC0E22-4691-7FF3-9361-55593F2F639D}"/>
                </a:ext>
              </a:extLst>
            </p:cNvPr>
            <p:cNvSpPr/>
            <p:nvPr/>
          </p:nvSpPr>
          <p:spPr>
            <a:xfrm>
              <a:off x="3265989" y="2662177"/>
              <a:ext cx="636608" cy="6366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128B4AE-A3AB-FA7A-B8B4-6C9DD395C13A}"/>
                </a:ext>
              </a:extLst>
            </p:cNvPr>
            <p:cNvSpPr/>
            <p:nvPr/>
          </p:nvSpPr>
          <p:spPr>
            <a:xfrm>
              <a:off x="2399817" y="2662177"/>
              <a:ext cx="636608" cy="6366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8C6AC6C9-D602-6E21-CB43-6A0F6649D078}"/>
                </a:ext>
              </a:extLst>
            </p:cNvPr>
            <p:cNvCxnSpPr>
              <a:stCxn id="7" idx="0"/>
            </p:cNvCxnSpPr>
            <p:nvPr/>
          </p:nvCxnSpPr>
          <p:spPr>
            <a:xfrm flipH="1" flipV="1">
              <a:off x="3367601" y="2401507"/>
              <a:ext cx="216692" cy="2606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D5BDDBD-0145-A83E-86D6-0677FE1B9771}"/>
                </a:ext>
              </a:extLst>
            </p:cNvPr>
            <p:cNvCxnSpPr>
              <a:stCxn id="8" idx="0"/>
            </p:cNvCxnSpPr>
            <p:nvPr/>
          </p:nvCxnSpPr>
          <p:spPr>
            <a:xfrm flipV="1">
              <a:off x="2718121" y="2401507"/>
              <a:ext cx="199330" cy="26067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E93199C5-52AD-BB10-39EA-666B3E4C7AFB}"/>
              </a:ext>
            </a:extLst>
          </p:cNvPr>
          <p:cNvGrpSpPr/>
          <p:nvPr/>
        </p:nvGrpSpPr>
        <p:grpSpPr>
          <a:xfrm>
            <a:off x="2885779" y="2234067"/>
            <a:ext cx="2657354" cy="1643572"/>
            <a:chOff x="2399817" y="1655213"/>
            <a:chExt cx="2657354" cy="1643572"/>
          </a:xfrm>
        </p:grpSpPr>
        <p:sp>
          <p:nvSpPr>
            <p:cNvPr id="12" name="Oval 11">
              <a:extLst>
                <a:ext uri="{FF2B5EF4-FFF2-40B4-BE49-F238E27FC236}">
                  <a16:creationId xmlns:a16="http://schemas.microsoft.com/office/drawing/2014/main" id="{D7B3641A-A65A-6CF3-E22C-2682137F2756}"/>
                </a:ext>
              </a:extLst>
            </p:cNvPr>
            <p:cNvSpPr/>
            <p:nvPr/>
          </p:nvSpPr>
          <p:spPr>
            <a:xfrm>
              <a:off x="3265989" y="2662177"/>
              <a:ext cx="636608" cy="6366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5FC5590-E526-7F75-1911-E00302A20933}"/>
                </a:ext>
              </a:extLst>
            </p:cNvPr>
            <p:cNvSpPr/>
            <p:nvPr/>
          </p:nvSpPr>
          <p:spPr>
            <a:xfrm>
              <a:off x="2399817" y="2662177"/>
              <a:ext cx="636608" cy="6366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8462087-602C-1387-E860-A69FB97874F7}"/>
                </a:ext>
              </a:extLst>
            </p:cNvPr>
            <p:cNvCxnSpPr>
              <a:cxnSpLocks/>
              <a:stCxn id="12" idx="0"/>
              <a:endCxn id="4" idx="3"/>
            </p:cNvCxnSpPr>
            <p:nvPr/>
          </p:nvCxnSpPr>
          <p:spPr>
            <a:xfrm flipV="1">
              <a:off x="3584293" y="1655213"/>
              <a:ext cx="1472878" cy="10069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0844132-AC7E-1747-3BC5-5D66C83D15D3}"/>
                </a:ext>
              </a:extLst>
            </p:cNvPr>
            <p:cNvCxnSpPr>
              <a:cxnSpLocks/>
              <a:stCxn id="13" idx="0"/>
              <a:endCxn id="4" idx="3"/>
            </p:cNvCxnSpPr>
            <p:nvPr/>
          </p:nvCxnSpPr>
          <p:spPr>
            <a:xfrm flipV="1">
              <a:off x="2718121" y="1655213"/>
              <a:ext cx="2339050" cy="100696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7FF010EB-CDBC-E94F-5218-E026F21768DE}"/>
              </a:ext>
            </a:extLst>
          </p:cNvPr>
          <p:cNvGrpSpPr/>
          <p:nvPr/>
        </p:nvGrpSpPr>
        <p:grpSpPr>
          <a:xfrm>
            <a:off x="5993283" y="2234067"/>
            <a:ext cx="2414997" cy="1736801"/>
            <a:chOff x="1487600" y="1561984"/>
            <a:chExt cx="2414997" cy="1736801"/>
          </a:xfrm>
        </p:grpSpPr>
        <p:sp>
          <p:nvSpPr>
            <p:cNvPr id="19" name="Oval 18">
              <a:extLst>
                <a:ext uri="{FF2B5EF4-FFF2-40B4-BE49-F238E27FC236}">
                  <a16:creationId xmlns:a16="http://schemas.microsoft.com/office/drawing/2014/main" id="{BD7B62FF-3932-3D30-3627-65F6F82AF369}"/>
                </a:ext>
              </a:extLst>
            </p:cNvPr>
            <p:cNvSpPr/>
            <p:nvPr/>
          </p:nvSpPr>
          <p:spPr>
            <a:xfrm>
              <a:off x="3265989" y="2662177"/>
              <a:ext cx="636608" cy="6366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EDA6215-C145-E52D-C485-A99FB409AF78}"/>
                </a:ext>
              </a:extLst>
            </p:cNvPr>
            <p:cNvSpPr/>
            <p:nvPr/>
          </p:nvSpPr>
          <p:spPr>
            <a:xfrm>
              <a:off x="2399817" y="2662177"/>
              <a:ext cx="636608" cy="6366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C72EFB7E-9F50-BF15-6A62-A487C6604C52}"/>
                </a:ext>
              </a:extLst>
            </p:cNvPr>
            <p:cNvCxnSpPr>
              <a:cxnSpLocks/>
              <a:stCxn id="19" idx="0"/>
              <a:endCxn id="4" idx="5"/>
            </p:cNvCxnSpPr>
            <p:nvPr/>
          </p:nvCxnSpPr>
          <p:spPr>
            <a:xfrm flipH="1" flipV="1">
              <a:off x="1487600" y="1561984"/>
              <a:ext cx="2096693" cy="11001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6AE59A2-ACE6-CC9B-E124-3689AF6E14B8}"/>
                </a:ext>
              </a:extLst>
            </p:cNvPr>
            <p:cNvCxnSpPr>
              <a:cxnSpLocks/>
              <a:stCxn id="20" idx="0"/>
              <a:endCxn id="4" idx="5"/>
            </p:cNvCxnSpPr>
            <p:nvPr/>
          </p:nvCxnSpPr>
          <p:spPr>
            <a:xfrm flipH="1" flipV="1">
              <a:off x="1487600" y="1561984"/>
              <a:ext cx="1230521" cy="1100193"/>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647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021DB65-300E-6F5D-F399-C369BB06D241}"/>
              </a:ext>
            </a:extLst>
          </p:cNvPr>
          <p:cNvSpPr>
            <a:spLocks noGrp="1"/>
          </p:cNvSpPr>
          <p:nvPr>
            <p:ph type="title"/>
          </p:nvPr>
        </p:nvSpPr>
        <p:spPr/>
        <p:txBody>
          <a:bodyPr/>
          <a:lstStyle/>
          <a:p>
            <a:r>
              <a:rPr lang="en-US" dirty="0"/>
              <a:t>Investment in the Lives of Others</a:t>
            </a:r>
          </a:p>
        </p:txBody>
      </p:sp>
      <p:sp>
        <p:nvSpPr>
          <p:cNvPr id="12" name="Oval 11">
            <a:extLst>
              <a:ext uri="{FF2B5EF4-FFF2-40B4-BE49-F238E27FC236}">
                <a16:creationId xmlns:a16="http://schemas.microsoft.com/office/drawing/2014/main" id="{7339B86B-F6EC-9CA4-D7DC-9A21C302288C}"/>
              </a:ext>
            </a:extLst>
          </p:cNvPr>
          <p:cNvSpPr/>
          <p:nvPr/>
        </p:nvSpPr>
        <p:spPr>
          <a:xfrm>
            <a:off x="3750197" y="1858128"/>
            <a:ext cx="636608" cy="6366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FFE72B9-CFF8-2088-475B-2D6D85D0F8A5}"/>
              </a:ext>
            </a:extLst>
          </p:cNvPr>
          <p:cNvSpPr/>
          <p:nvPr/>
        </p:nvSpPr>
        <p:spPr>
          <a:xfrm>
            <a:off x="5777696" y="2745129"/>
            <a:ext cx="636608" cy="6366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8C6D7EF-8E02-7F52-2F97-AF963D8A74B9}"/>
              </a:ext>
            </a:extLst>
          </p:cNvPr>
          <p:cNvSpPr/>
          <p:nvPr/>
        </p:nvSpPr>
        <p:spPr>
          <a:xfrm>
            <a:off x="2399817" y="2662177"/>
            <a:ext cx="636608" cy="6366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78F7212-C81C-7232-7158-786BCB4C1B62}"/>
              </a:ext>
            </a:extLst>
          </p:cNvPr>
          <p:cNvCxnSpPr>
            <a:cxnSpLocks/>
            <a:stCxn id="13" idx="0"/>
            <a:endCxn id="12" idx="5"/>
          </p:cNvCxnSpPr>
          <p:nvPr/>
        </p:nvCxnSpPr>
        <p:spPr>
          <a:xfrm flipH="1" flipV="1">
            <a:off x="4293576" y="2401507"/>
            <a:ext cx="1802424" cy="3436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752E5-5776-233F-5124-EF7D53CC3BB1}"/>
              </a:ext>
            </a:extLst>
          </p:cNvPr>
          <p:cNvCxnSpPr>
            <a:stCxn id="14" idx="0"/>
            <a:endCxn id="12" idx="3"/>
          </p:cNvCxnSpPr>
          <p:nvPr/>
        </p:nvCxnSpPr>
        <p:spPr>
          <a:xfrm flipV="1">
            <a:off x="2718121" y="2401507"/>
            <a:ext cx="1125305" cy="260670"/>
          </a:xfrm>
          <a:prstGeom prst="line">
            <a:avLst/>
          </a:prstGeom>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295EB365-2C6A-8CE0-5E0A-8A1F1C740E50}"/>
              </a:ext>
            </a:extLst>
          </p:cNvPr>
          <p:cNvGrpSpPr/>
          <p:nvPr/>
        </p:nvGrpSpPr>
        <p:grpSpPr>
          <a:xfrm>
            <a:off x="1914163" y="3210891"/>
            <a:ext cx="1502780" cy="897278"/>
            <a:chOff x="2399817" y="2401507"/>
            <a:chExt cx="1502780" cy="897278"/>
          </a:xfrm>
        </p:grpSpPr>
        <p:sp>
          <p:nvSpPr>
            <p:cNvPr id="21" name="Oval 20">
              <a:extLst>
                <a:ext uri="{FF2B5EF4-FFF2-40B4-BE49-F238E27FC236}">
                  <a16:creationId xmlns:a16="http://schemas.microsoft.com/office/drawing/2014/main" id="{CCEB7E58-C048-4BAF-D1B8-265DB5260F15}"/>
                </a:ext>
              </a:extLst>
            </p:cNvPr>
            <p:cNvSpPr/>
            <p:nvPr/>
          </p:nvSpPr>
          <p:spPr>
            <a:xfrm>
              <a:off x="3265989" y="2662177"/>
              <a:ext cx="636608" cy="6366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467EAB8-A3A3-F30F-C528-59977B831782}"/>
                </a:ext>
              </a:extLst>
            </p:cNvPr>
            <p:cNvSpPr/>
            <p:nvPr/>
          </p:nvSpPr>
          <p:spPr>
            <a:xfrm>
              <a:off x="2399817" y="2662177"/>
              <a:ext cx="636608" cy="6366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B918E1CB-8F18-DE15-A835-B474C1E2B225}"/>
                </a:ext>
              </a:extLst>
            </p:cNvPr>
            <p:cNvCxnSpPr>
              <a:stCxn id="21" idx="0"/>
            </p:cNvCxnSpPr>
            <p:nvPr/>
          </p:nvCxnSpPr>
          <p:spPr>
            <a:xfrm flipH="1" flipV="1">
              <a:off x="3367601" y="2401507"/>
              <a:ext cx="216692" cy="2606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8CE28D6-5FE6-F556-141C-83FC4559CC8D}"/>
                </a:ext>
              </a:extLst>
            </p:cNvPr>
            <p:cNvCxnSpPr>
              <a:stCxn id="22" idx="0"/>
            </p:cNvCxnSpPr>
            <p:nvPr/>
          </p:nvCxnSpPr>
          <p:spPr>
            <a:xfrm flipV="1">
              <a:off x="2718121" y="2401507"/>
              <a:ext cx="199330" cy="26067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6FCBF881-1BA4-05E0-FD99-5650EE6C1903}"/>
              </a:ext>
            </a:extLst>
          </p:cNvPr>
          <p:cNvGrpSpPr/>
          <p:nvPr/>
        </p:nvGrpSpPr>
        <p:grpSpPr>
          <a:xfrm>
            <a:off x="6321075" y="3288508"/>
            <a:ext cx="2075886" cy="870903"/>
            <a:chOff x="4378934" y="3237266"/>
            <a:chExt cx="2075886" cy="870903"/>
          </a:xfrm>
        </p:grpSpPr>
        <p:sp>
          <p:nvSpPr>
            <p:cNvPr id="26" name="Oval 25">
              <a:extLst>
                <a:ext uri="{FF2B5EF4-FFF2-40B4-BE49-F238E27FC236}">
                  <a16:creationId xmlns:a16="http://schemas.microsoft.com/office/drawing/2014/main" id="{D5E1150C-74AC-5BF5-6DA3-4E92CB22887B}"/>
                </a:ext>
              </a:extLst>
            </p:cNvPr>
            <p:cNvSpPr/>
            <p:nvPr/>
          </p:nvSpPr>
          <p:spPr>
            <a:xfrm>
              <a:off x="5818212" y="3471561"/>
              <a:ext cx="636608" cy="6366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2ECE7034-3583-BC07-DEEC-7B22DDC0D378}"/>
                </a:ext>
              </a:extLst>
            </p:cNvPr>
            <p:cNvCxnSpPr>
              <a:cxnSpLocks/>
              <a:stCxn id="26" idx="0"/>
              <a:endCxn id="13" idx="5"/>
            </p:cNvCxnSpPr>
            <p:nvPr/>
          </p:nvCxnSpPr>
          <p:spPr>
            <a:xfrm flipH="1" flipV="1">
              <a:off x="4378934" y="3237266"/>
              <a:ext cx="1757582" cy="23429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0E17408C-3A4D-2459-58BB-A44E9F8DCE08}"/>
              </a:ext>
            </a:extLst>
          </p:cNvPr>
          <p:cNvGrpSpPr/>
          <p:nvPr/>
        </p:nvGrpSpPr>
        <p:grpSpPr>
          <a:xfrm>
            <a:off x="4564302" y="3315528"/>
            <a:ext cx="1485084" cy="819661"/>
            <a:chOff x="4952040" y="3288508"/>
            <a:chExt cx="1485084" cy="819661"/>
          </a:xfrm>
        </p:grpSpPr>
        <p:sp>
          <p:nvSpPr>
            <p:cNvPr id="27" name="Oval 26">
              <a:extLst>
                <a:ext uri="{FF2B5EF4-FFF2-40B4-BE49-F238E27FC236}">
                  <a16:creationId xmlns:a16="http://schemas.microsoft.com/office/drawing/2014/main" id="{C04A506E-E4AB-8DDE-3F5A-D04E751D9119}"/>
                </a:ext>
              </a:extLst>
            </p:cNvPr>
            <p:cNvSpPr/>
            <p:nvPr/>
          </p:nvSpPr>
          <p:spPr>
            <a:xfrm>
              <a:off x="4952040" y="3471561"/>
              <a:ext cx="636608" cy="6366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5534727D-8C4F-982A-CA0D-7F9548D08B08}"/>
                </a:ext>
              </a:extLst>
            </p:cNvPr>
            <p:cNvCxnSpPr>
              <a:cxnSpLocks/>
              <a:stCxn id="27" idx="0"/>
              <a:endCxn id="13" idx="3"/>
            </p:cNvCxnSpPr>
            <p:nvPr/>
          </p:nvCxnSpPr>
          <p:spPr>
            <a:xfrm flipV="1">
              <a:off x="5270344" y="3288508"/>
              <a:ext cx="1166780" cy="18305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0A516F3-9459-DA26-C6C9-5A466B12557B}"/>
              </a:ext>
            </a:extLst>
          </p:cNvPr>
          <p:cNvGrpSpPr/>
          <p:nvPr/>
        </p:nvGrpSpPr>
        <p:grpSpPr>
          <a:xfrm>
            <a:off x="3100884" y="4041960"/>
            <a:ext cx="1556647" cy="1058646"/>
            <a:chOff x="4952040" y="3049523"/>
            <a:chExt cx="1556647" cy="1058646"/>
          </a:xfrm>
        </p:grpSpPr>
        <p:sp>
          <p:nvSpPr>
            <p:cNvPr id="43" name="Oval 42">
              <a:extLst>
                <a:ext uri="{FF2B5EF4-FFF2-40B4-BE49-F238E27FC236}">
                  <a16:creationId xmlns:a16="http://schemas.microsoft.com/office/drawing/2014/main" id="{07FFE9D2-70AA-B3B6-F908-0FC15F8845AB}"/>
                </a:ext>
              </a:extLst>
            </p:cNvPr>
            <p:cNvSpPr/>
            <p:nvPr/>
          </p:nvSpPr>
          <p:spPr>
            <a:xfrm>
              <a:off x="4952040" y="3471561"/>
              <a:ext cx="636608" cy="6366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B0F923C2-48A8-6256-468E-8407366058BA}"/>
                </a:ext>
              </a:extLst>
            </p:cNvPr>
            <p:cNvCxnSpPr>
              <a:cxnSpLocks/>
              <a:stCxn id="43" idx="0"/>
              <a:endCxn id="27" idx="3"/>
            </p:cNvCxnSpPr>
            <p:nvPr/>
          </p:nvCxnSpPr>
          <p:spPr>
            <a:xfrm flipV="1">
              <a:off x="5270344" y="3049523"/>
              <a:ext cx="1238343" cy="42203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F177D1F1-BBB9-9113-2142-FF20C0D7823F}"/>
              </a:ext>
            </a:extLst>
          </p:cNvPr>
          <p:cNvGrpSpPr/>
          <p:nvPr/>
        </p:nvGrpSpPr>
        <p:grpSpPr>
          <a:xfrm>
            <a:off x="5107681" y="4041960"/>
            <a:ext cx="1759737" cy="1078663"/>
            <a:chOff x="4695083" y="3029506"/>
            <a:chExt cx="1759737" cy="1078663"/>
          </a:xfrm>
        </p:grpSpPr>
        <p:sp>
          <p:nvSpPr>
            <p:cNvPr id="47" name="Oval 46">
              <a:extLst>
                <a:ext uri="{FF2B5EF4-FFF2-40B4-BE49-F238E27FC236}">
                  <a16:creationId xmlns:a16="http://schemas.microsoft.com/office/drawing/2014/main" id="{C4D5B249-777E-61D5-457C-34D3C34CEA67}"/>
                </a:ext>
              </a:extLst>
            </p:cNvPr>
            <p:cNvSpPr/>
            <p:nvPr/>
          </p:nvSpPr>
          <p:spPr>
            <a:xfrm>
              <a:off x="5818212" y="3471561"/>
              <a:ext cx="636608" cy="6366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02C77614-13FC-03DC-0151-C37EEAC688FD}"/>
                </a:ext>
              </a:extLst>
            </p:cNvPr>
            <p:cNvCxnSpPr>
              <a:cxnSpLocks/>
              <a:stCxn id="47" idx="0"/>
              <a:endCxn id="27" idx="5"/>
            </p:cNvCxnSpPr>
            <p:nvPr/>
          </p:nvCxnSpPr>
          <p:spPr>
            <a:xfrm flipH="1" flipV="1">
              <a:off x="4695083" y="3029506"/>
              <a:ext cx="1441433" cy="442055"/>
            </a:xfrm>
            <a:prstGeom prst="line">
              <a:avLst/>
            </a:prstGeom>
          </p:spPr>
          <p:style>
            <a:lnRef idx="1">
              <a:schemeClr val="accent1"/>
            </a:lnRef>
            <a:fillRef idx="0">
              <a:schemeClr val="accent1"/>
            </a:fillRef>
            <a:effectRef idx="0">
              <a:schemeClr val="accent1"/>
            </a:effectRef>
            <a:fontRef idx="minor">
              <a:schemeClr val="tx1"/>
            </a:fontRef>
          </p:style>
        </p:cxnSp>
      </p:grpSp>
      <p:sp>
        <p:nvSpPr>
          <p:cNvPr id="52" name="Oval 51">
            <a:extLst>
              <a:ext uri="{FF2B5EF4-FFF2-40B4-BE49-F238E27FC236}">
                <a16:creationId xmlns:a16="http://schemas.microsoft.com/office/drawing/2014/main" id="{54B62494-B240-3AF7-D41E-DD36B29BDA64}"/>
              </a:ext>
            </a:extLst>
          </p:cNvPr>
          <p:cNvSpPr/>
          <p:nvPr/>
        </p:nvSpPr>
        <p:spPr>
          <a:xfrm>
            <a:off x="3741822" y="1853778"/>
            <a:ext cx="636608" cy="6366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5CF6BF37-BC10-821B-107F-8F2A4C76807A}"/>
              </a:ext>
            </a:extLst>
          </p:cNvPr>
          <p:cNvGrpSpPr/>
          <p:nvPr/>
        </p:nvGrpSpPr>
        <p:grpSpPr>
          <a:xfrm>
            <a:off x="3256168" y="2402492"/>
            <a:ext cx="1502780" cy="897278"/>
            <a:chOff x="2399817" y="2401507"/>
            <a:chExt cx="1502780" cy="897278"/>
          </a:xfrm>
        </p:grpSpPr>
        <p:sp>
          <p:nvSpPr>
            <p:cNvPr id="54" name="Oval 53">
              <a:extLst>
                <a:ext uri="{FF2B5EF4-FFF2-40B4-BE49-F238E27FC236}">
                  <a16:creationId xmlns:a16="http://schemas.microsoft.com/office/drawing/2014/main" id="{204AAABD-7E64-8A1B-666B-37FC0D962F5C}"/>
                </a:ext>
              </a:extLst>
            </p:cNvPr>
            <p:cNvSpPr/>
            <p:nvPr/>
          </p:nvSpPr>
          <p:spPr>
            <a:xfrm>
              <a:off x="3265989" y="2662177"/>
              <a:ext cx="636608" cy="6366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6FEF0E2-99A2-ED7C-DBA7-A528DB4C1973}"/>
                </a:ext>
              </a:extLst>
            </p:cNvPr>
            <p:cNvSpPr/>
            <p:nvPr/>
          </p:nvSpPr>
          <p:spPr>
            <a:xfrm>
              <a:off x="2399817" y="2662177"/>
              <a:ext cx="636608" cy="6366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18F23D9A-442F-2863-4053-22FE512292FD}"/>
                </a:ext>
              </a:extLst>
            </p:cNvPr>
            <p:cNvCxnSpPr>
              <a:stCxn id="54" idx="0"/>
            </p:cNvCxnSpPr>
            <p:nvPr/>
          </p:nvCxnSpPr>
          <p:spPr>
            <a:xfrm flipH="1" flipV="1">
              <a:off x="3367601" y="2401507"/>
              <a:ext cx="216692" cy="26067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87EE9DF-2D88-2050-8AE7-FE7E145A9404}"/>
                </a:ext>
              </a:extLst>
            </p:cNvPr>
            <p:cNvCxnSpPr>
              <a:stCxn id="55" idx="0"/>
            </p:cNvCxnSpPr>
            <p:nvPr/>
          </p:nvCxnSpPr>
          <p:spPr>
            <a:xfrm flipV="1">
              <a:off x="2718121" y="2401507"/>
              <a:ext cx="199330" cy="26067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id="{47CBDDCB-9E0E-7A36-48BC-BA96F37266BD}"/>
              </a:ext>
            </a:extLst>
          </p:cNvPr>
          <p:cNvSpPr txBox="1"/>
          <p:nvPr/>
        </p:nvSpPr>
        <p:spPr>
          <a:xfrm>
            <a:off x="4554155" y="1888137"/>
            <a:ext cx="1790166" cy="369332"/>
          </a:xfrm>
          <a:prstGeom prst="rect">
            <a:avLst/>
          </a:prstGeom>
          <a:noFill/>
        </p:spPr>
        <p:txBody>
          <a:bodyPr wrap="square" rtlCol="0">
            <a:spAutoFit/>
          </a:bodyPr>
          <a:lstStyle/>
          <a:p>
            <a:r>
              <a:rPr lang="en-US" dirty="0"/>
              <a:t>Leader</a:t>
            </a:r>
          </a:p>
        </p:txBody>
      </p:sp>
      <p:sp>
        <p:nvSpPr>
          <p:cNvPr id="59" name="TextBox 58">
            <a:extLst>
              <a:ext uri="{FF2B5EF4-FFF2-40B4-BE49-F238E27FC236}">
                <a16:creationId xmlns:a16="http://schemas.microsoft.com/office/drawing/2014/main" id="{04347A2A-961F-0630-5AFB-F6B3EEE1B6B2}"/>
              </a:ext>
            </a:extLst>
          </p:cNvPr>
          <p:cNvSpPr txBox="1"/>
          <p:nvPr/>
        </p:nvSpPr>
        <p:spPr>
          <a:xfrm>
            <a:off x="6427176" y="2795815"/>
            <a:ext cx="1790166" cy="369332"/>
          </a:xfrm>
          <a:prstGeom prst="rect">
            <a:avLst/>
          </a:prstGeom>
          <a:noFill/>
        </p:spPr>
        <p:txBody>
          <a:bodyPr wrap="square" rtlCol="0">
            <a:spAutoFit/>
          </a:bodyPr>
          <a:lstStyle/>
          <a:p>
            <a:r>
              <a:rPr lang="en-US" dirty="0"/>
              <a:t>Disciple</a:t>
            </a:r>
          </a:p>
        </p:txBody>
      </p:sp>
      <p:sp>
        <p:nvSpPr>
          <p:cNvPr id="60" name="TextBox 59">
            <a:extLst>
              <a:ext uri="{FF2B5EF4-FFF2-40B4-BE49-F238E27FC236}">
                <a16:creationId xmlns:a16="http://schemas.microsoft.com/office/drawing/2014/main" id="{D196D653-5112-5958-6653-7D5F22B540D8}"/>
              </a:ext>
            </a:extLst>
          </p:cNvPr>
          <p:cNvSpPr txBox="1"/>
          <p:nvPr/>
        </p:nvSpPr>
        <p:spPr>
          <a:xfrm>
            <a:off x="1536714" y="2813177"/>
            <a:ext cx="1790166" cy="369332"/>
          </a:xfrm>
          <a:prstGeom prst="rect">
            <a:avLst/>
          </a:prstGeom>
          <a:noFill/>
        </p:spPr>
        <p:txBody>
          <a:bodyPr wrap="square" rtlCol="0">
            <a:spAutoFit/>
          </a:bodyPr>
          <a:lstStyle/>
          <a:p>
            <a:r>
              <a:rPr lang="en-US" dirty="0"/>
              <a:t>Disciple</a:t>
            </a:r>
          </a:p>
        </p:txBody>
      </p:sp>
    </p:spTree>
    <p:extLst>
      <p:ext uri="{BB962C8B-B14F-4D97-AF65-F5344CB8AC3E}">
        <p14:creationId xmlns:p14="http://schemas.microsoft.com/office/powerpoint/2010/main" val="9980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59" grpId="0"/>
      <p:bldP spid="6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5D47A-EE98-AAB1-B6A4-9BADD0E39F03}"/>
              </a:ext>
            </a:extLst>
          </p:cNvPr>
          <p:cNvSpPr>
            <a:spLocks noGrp="1"/>
          </p:cNvSpPr>
          <p:nvPr>
            <p:ph type="title"/>
          </p:nvPr>
        </p:nvSpPr>
        <p:spPr/>
        <p:txBody>
          <a:bodyPr/>
          <a:lstStyle/>
          <a:p>
            <a:r>
              <a:rPr lang="en-US" dirty="0"/>
              <a:t>Investment in the Lives of Others</a:t>
            </a:r>
          </a:p>
        </p:txBody>
      </p:sp>
      <p:sp>
        <p:nvSpPr>
          <p:cNvPr id="3" name="Content Placeholder 2">
            <a:extLst>
              <a:ext uri="{FF2B5EF4-FFF2-40B4-BE49-F238E27FC236}">
                <a16:creationId xmlns:a16="http://schemas.microsoft.com/office/drawing/2014/main" id="{E21E8B68-DD2F-9E0A-C8AA-53C48B7367D7}"/>
              </a:ext>
            </a:extLst>
          </p:cNvPr>
          <p:cNvSpPr>
            <a:spLocks noGrp="1"/>
          </p:cNvSpPr>
          <p:nvPr>
            <p:ph idx="1"/>
          </p:nvPr>
        </p:nvSpPr>
        <p:spPr/>
        <p:txBody>
          <a:bodyPr>
            <a:normAutofit fontScale="92500" lnSpcReduction="10000"/>
          </a:bodyPr>
          <a:lstStyle/>
          <a:p>
            <a:r>
              <a:rPr lang="en-US" dirty="0"/>
              <a:t>Note the difference between</a:t>
            </a:r>
            <a:br>
              <a:rPr lang="en-US" dirty="0"/>
            </a:br>
            <a:r>
              <a:rPr lang="en-US" dirty="0"/>
              <a:t>a leader evangelizing 2 </a:t>
            </a:r>
            <a:br>
              <a:rPr lang="en-US" dirty="0"/>
            </a:br>
            <a:r>
              <a:rPr lang="en-US" dirty="0"/>
              <a:t>people each year</a:t>
            </a:r>
            <a:br>
              <a:rPr lang="en-US" dirty="0"/>
            </a:br>
            <a:br>
              <a:rPr lang="en-US" dirty="0"/>
            </a:br>
            <a:r>
              <a:rPr lang="en-US" dirty="0"/>
              <a:t>              and</a:t>
            </a:r>
            <a:br>
              <a:rPr lang="en-US" dirty="0"/>
            </a:br>
            <a:br>
              <a:rPr lang="en-US" dirty="0"/>
            </a:br>
            <a:r>
              <a:rPr lang="en-US" dirty="0"/>
              <a:t>each new believer learning</a:t>
            </a:r>
            <a:br>
              <a:rPr lang="en-US" dirty="0"/>
            </a:br>
            <a:r>
              <a:rPr lang="en-US" dirty="0"/>
              <a:t>to evangelize and </a:t>
            </a:r>
            <a:br>
              <a:rPr lang="en-US" dirty="0"/>
            </a:br>
            <a:r>
              <a:rPr lang="en-US" dirty="0"/>
              <a:t>train their new believer</a:t>
            </a:r>
            <a:br>
              <a:rPr lang="en-US" dirty="0"/>
            </a:br>
            <a:r>
              <a:rPr lang="en-US" dirty="0"/>
              <a:t>to evangelize </a:t>
            </a:r>
          </a:p>
        </p:txBody>
      </p:sp>
      <p:pic>
        <p:nvPicPr>
          <p:cNvPr id="6" name="Picture 5">
            <a:extLst>
              <a:ext uri="{FF2B5EF4-FFF2-40B4-BE49-F238E27FC236}">
                <a16:creationId xmlns:a16="http://schemas.microsoft.com/office/drawing/2014/main" id="{3B24D259-2AB3-84C2-79BC-895E0C19C7C0}"/>
              </a:ext>
            </a:extLst>
          </p:cNvPr>
          <p:cNvPicPr>
            <a:picLocks noChangeAspect="1"/>
          </p:cNvPicPr>
          <p:nvPr/>
        </p:nvPicPr>
        <p:blipFill>
          <a:blip r:embed="rId2"/>
          <a:stretch>
            <a:fillRect/>
          </a:stretch>
        </p:blipFill>
        <p:spPr>
          <a:xfrm>
            <a:off x="6671146" y="1530768"/>
            <a:ext cx="4682654" cy="441734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58324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593E2-69C4-3633-8A2F-E79885AF62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2BB422-197D-1DBB-4610-DEBFA3134DAC}"/>
              </a:ext>
            </a:extLst>
          </p:cNvPr>
          <p:cNvSpPr>
            <a:spLocks noGrp="1"/>
          </p:cNvSpPr>
          <p:nvPr>
            <p:ph type="title"/>
          </p:nvPr>
        </p:nvSpPr>
        <p:spPr/>
        <p:txBody>
          <a:bodyPr/>
          <a:lstStyle/>
          <a:p>
            <a:r>
              <a:rPr lang="en-US" dirty="0"/>
              <a:t>Investment in the Lives of Others</a:t>
            </a:r>
          </a:p>
        </p:txBody>
      </p:sp>
      <p:sp>
        <p:nvSpPr>
          <p:cNvPr id="3" name="Content Placeholder 2">
            <a:extLst>
              <a:ext uri="{FF2B5EF4-FFF2-40B4-BE49-F238E27FC236}">
                <a16:creationId xmlns:a16="http://schemas.microsoft.com/office/drawing/2014/main" id="{864E0F37-9CEA-25EA-E9B3-826534FF2305}"/>
              </a:ext>
            </a:extLst>
          </p:cNvPr>
          <p:cNvSpPr>
            <a:spLocks noGrp="1"/>
          </p:cNvSpPr>
          <p:nvPr>
            <p:ph idx="1"/>
          </p:nvPr>
        </p:nvSpPr>
        <p:spPr/>
        <p:txBody>
          <a:bodyPr>
            <a:normAutofit fontScale="92500" lnSpcReduction="10000"/>
          </a:bodyPr>
          <a:lstStyle/>
          <a:p>
            <a:r>
              <a:rPr lang="en-US" dirty="0"/>
              <a:t>Note the difference between</a:t>
            </a:r>
            <a:br>
              <a:rPr lang="en-US" dirty="0"/>
            </a:br>
            <a:r>
              <a:rPr lang="en-US" dirty="0"/>
              <a:t>a leader evangelizing 2 </a:t>
            </a:r>
            <a:br>
              <a:rPr lang="en-US" dirty="0"/>
            </a:br>
            <a:r>
              <a:rPr lang="en-US" dirty="0"/>
              <a:t>people each year</a:t>
            </a:r>
            <a:br>
              <a:rPr lang="en-US" dirty="0"/>
            </a:br>
            <a:br>
              <a:rPr lang="en-US" dirty="0"/>
            </a:br>
            <a:r>
              <a:rPr lang="en-US" dirty="0"/>
              <a:t>              and</a:t>
            </a:r>
            <a:br>
              <a:rPr lang="en-US" dirty="0"/>
            </a:br>
            <a:br>
              <a:rPr lang="en-US" dirty="0"/>
            </a:br>
            <a:r>
              <a:rPr lang="en-US" dirty="0"/>
              <a:t>each new believer learning</a:t>
            </a:r>
            <a:br>
              <a:rPr lang="en-US" dirty="0"/>
            </a:br>
            <a:r>
              <a:rPr lang="en-US" dirty="0"/>
              <a:t>to evangelize and </a:t>
            </a:r>
            <a:br>
              <a:rPr lang="en-US" dirty="0"/>
            </a:br>
            <a:r>
              <a:rPr lang="en-US" dirty="0"/>
              <a:t>train their new believer</a:t>
            </a:r>
            <a:br>
              <a:rPr lang="en-US" dirty="0"/>
            </a:br>
            <a:r>
              <a:rPr lang="en-US" dirty="0"/>
              <a:t>to evangelize </a:t>
            </a:r>
          </a:p>
        </p:txBody>
      </p:sp>
      <p:pic>
        <p:nvPicPr>
          <p:cNvPr id="5" name="Picture 4">
            <a:extLst>
              <a:ext uri="{FF2B5EF4-FFF2-40B4-BE49-F238E27FC236}">
                <a16:creationId xmlns:a16="http://schemas.microsoft.com/office/drawing/2014/main" id="{6879AD8F-1976-B07C-F322-4210EF3DFA50}"/>
              </a:ext>
            </a:extLst>
          </p:cNvPr>
          <p:cNvPicPr>
            <a:picLocks noChangeAspect="1"/>
          </p:cNvPicPr>
          <p:nvPr/>
        </p:nvPicPr>
        <p:blipFill>
          <a:blip r:embed="rId2"/>
          <a:stretch>
            <a:fillRect/>
          </a:stretch>
        </p:blipFill>
        <p:spPr>
          <a:xfrm>
            <a:off x="6572722" y="1945331"/>
            <a:ext cx="4781078" cy="358175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32669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1E2C8-CD6C-1FDB-B847-F86BF3C692D1}"/>
              </a:ext>
            </a:extLst>
          </p:cNvPr>
          <p:cNvSpPr>
            <a:spLocks noGrp="1"/>
          </p:cNvSpPr>
          <p:nvPr>
            <p:ph type="title"/>
          </p:nvPr>
        </p:nvSpPr>
        <p:spPr/>
        <p:txBody>
          <a:bodyPr/>
          <a:lstStyle/>
          <a:p>
            <a:r>
              <a:rPr lang="en-US" dirty="0"/>
              <a:t>Investment in the Lives of Others</a:t>
            </a:r>
          </a:p>
        </p:txBody>
      </p:sp>
      <p:sp>
        <p:nvSpPr>
          <p:cNvPr id="3" name="Content Placeholder 2">
            <a:extLst>
              <a:ext uri="{FF2B5EF4-FFF2-40B4-BE49-F238E27FC236}">
                <a16:creationId xmlns:a16="http://schemas.microsoft.com/office/drawing/2014/main" id="{58F411DA-0684-350A-B4DA-921C7278A426}"/>
              </a:ext>
            </a:extLst>
          </p:cNvPr>
          <p:cNvSpPr>
            <a:spLocks noGrp="1"/>
          </p:cNvSpPr>
          <p:nvPr>
            <p:ph idx="1"/>
          </p:nvPr>
        </p:nvSpPr>
        <p:spPr/>
        <p:txBody>
          <a:bodyPr/>
          <a:lstStyle/>
          <a:p>
            <a:r>
              <a:rPr lang="en-US" dirty="0"/>
              <a:t>This example is idealistic</a:t>
            </a:r>
          </a:p>
          <a:p>
            <a:pPr lvl="1"/>
            <a:r>
              <a:rPr lang="en-US" dirty="0"/>
              <a:t>100% increase each year</a:t>
            </a:r>
          </a:p>
          <a:p>
            <a:r>
              <a:rPr lang="en-US" dirty="0"/>
              <a:t>Current worldwide increase of</a:t>
            </a:r>
            <a:br>
              <a:rPr lang="en-US" dirty="0"/>
            </a:br>
            <a:r>
              <a:rPr lang="en-US" dirty="0"/>
              <a:t>Christian believers is ≈ 1.18%</a:t>
            </a:r>
          </a:p>
          <a:p>
            <a:r>
              <a:rPr lang="en-US" dirty="0"/>
              <a:t>Higher in Africa ≈ 2.76%</a:t>
            </a:r>
          </a:p>
          <a:p>
            <a:r>
              <a:rPr lang="en-US" dirty="0"/>
              <a:t>Next is Asia ≈ 1.62%</a:t>
            </a:r>
          </a:p>
          <a:p>
            <a:r>
              <a:rPr lang="en-US" dirty="0">
                <a:solidFill>
                  <a:srgbClr val="C00000"/>
                </a:solidFill>
              </a:rPr>
              <a:t>But … North America ≈ 0.29%</a:t>
            </a:r>
          </a:p>
        </p:txBody>
      </p:sp>
      <p:pic>
        <p:nvPicPr>
          <p:cNvPr id="5" name="Picture 4">
            <a:extLst>
              <a:ext uri="{FF2B5EF4-FFF2-40B4-BE49-F238E27FC236}">
                <a16:creationId xmlns:a16="http://schemas.microsoft.com/office/drawing/2014/main" id="{0B086659-6D80-6A1B-7BEE-9677A943B548}"/>
              </a:ext>
            </a:extLst>
          </p:cNvPr>
          <p:cNvPicPr>
            <a:picLocks noChangeAspect="1"/>
          </p:cNvPicPr>
          <p:nvPr/>
        </p:nvPicPr>
        <p:blipFill>
          <a:blip r:embed="rId2"/>
          <a:stretch>
            <a:fillRect/>
          </a:stretch>
        </p:blipFill>
        <p:spPr>
          <a:xfrm>
            <a:off x="7630427" y="1825625"/>
            <a:ext cx="3839119" cy="362160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6873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F586E8-798A-6628-7635-C31EEE9E52E4}"/>
              </a:ext>
            </a:extLst>
          </p:cNvPr>
          <p:cNvSpPr>
            <a:spLocks noGrp="1"/>
          </p:cNvSpPr>
          <p:nvPr>
            <p:ph type="title"/>
          </p:nvPr>
        </p:nvSpPr>
        <p:spPr/>
        <p:txBody>
          <a:bodyPr/>
          <a:lstStyle/>
          <a:p>
            <a:r>
              <a:rPr lang="en-US" dirty="0"/>
              <a:t>Remember ?</a:t>
            </a:r>
          </a:p>
        </p:txBody>
      </p:sp>
      <p:sp>
        <p:nvSpPr>
          <p:cNvPr id="5" name="Content Placeholder 4">
            <a:extLst>
              <a:ext uri="{FF2B5EF4-FFF2-40B4-BE49-F238E27FC236}">
                <a16:creationId xmlns:a16="http://schemas.microsoft.com/office/drawing/2014/main" id="{44960EB8-9EDD-4C58-2EA8-C19DA0506D3D}"/>
              </a:ext>
            </a:extLst>
          </p:cNvPr>
          <p:cNvSpPr>
            <a:spLocks noGrp="1"/>
          </p:cNvSpPr>
          <p:nvPr>
            <p:ph idx="1"/>
          </p:nvPr>
        </p:nvSpPr>
        <p:spPr/>
        <p:txBody>
          <a:bodyPr>
            <a:normAutofit lnSpcReduction="10000"/>
          </a:bodyPr>
          <a:lstStyle/>
          <a:p>
            <a:r>
              <a:rPr lang="en-US" dirty="0"/>
              <a:t>What are some different ways you have served in church ministry over the years?</a:t>
            </a:r>
          </a:p>
          <a:p>
            <a:pPr lvl="1"/>
            <a:r>
              <a:rPr lang="en-US" dirty="0"/>
              <a:t>Think about </a:t>
            </a:r>
            <a:r>
              <a:rPr lang="en-US" b="1" i="1" dirty="0"/>
              <a:t>why</a:t>
            </a:r>
            <a:r>
              <a:rPr lang="en-US" dirty="0"/>
              <a:t> you did that ministry …</a:t>
            </a:r>
          </a:p>
          <a:p>
            <a:pPr lvl="0"/>
            <a:endParaRPr lang="en-US" dirty="0"/>
          </a:p>
          <a:p>
            <a:pPr lvl="0"/>
            <a:r>
              <a:rPr lang="en-US" dirty="0">
                <a:solidFill>
                  <a:srgbClr val="C00000"/>
                </a:solidFill>
              </a:rPr>
              <a:t>Be encouraged today to continue to grow in your walk with Christ</a:t>
            </a:r>
            <a:endParaRPr lang="en-US" sz="3200" dirty="0">
              <a:solidFill>
                <a:srgbClr val="C00000"/>
              </a:solidFill>
            </a:endParaRPr>
          </a:p>
          <a:p>
            <a:pPr lvl="0"/>
            <a:r>
              <a:rPr lang="en-US" dirty="0">
                <a:solidFill>
                  <a:srgbClr val="C00000"/>
                </a:solidFill>
              </a:rPr>
              <a:t>Be challenged, motivated to be in service of others</a:t>
            </a:r>
            <a:endParaRPr lang="en-US" sz="3200" dirty="0">
              <a:solidFill>
                <a:srgbClr val="C00000"/>
              </a:solidFill>
            </a:endParaRPr>
          </a:p>
          <a:p>
            <a:pPr lvl="1"/>
            <a:endParaRPr lang="en-US" dirty="0"/>
          </a:p>
          <a:p>
            <a:pPr lvl="1"/>
            <a:endParaRPr lang="en-US" dirty="0"/>
          </a:p>
        </p:txBody>
      </p:sp>
      <p:grpSp>
        <p:nvGrpSpPr>
          <p:cNvPr id="6" name="Group 5">
            <a:extLst>
              <a:ext uri="{FF2B5EF4-FFF2-40B4-BE49-F238E27FC236}">
                <a16:creationId xmlns:a16="http://schemas.microsoft.com/office/drawing/2014/main" id="{B261C8A5-47CF-D68B-60F8-1CBB0CED826C}"/>
              </a:ext>
            </a:extLst>
          </p:cNvPr>
          <p:cNvGrpSpPr/>
          <p:nvPr/>
        </p:nvGrpSpPr>
        <p:grpSpPr>
          <a:xfrm>
            <a:off x="989967" y="3193507"/>
            <a:ext cx="10860247" cy="3398817"/>
            <a:chOff x="838200" y="3107169"/>
            <a:chExt cx="10860247" cy="3398817"/>
          </a:xfrm>
        </p:grpSpPr>
        <p:pic>
          <p:nvPicPr>
            <p:cNvPr id="1026" name="Picture 2" descr="Choir is singing">
              <a:extLst>
                <a:ext uri="{FF2B5EF4-FFF2-40B4-BE49-F238E27FC236}">
                  <a16:creationId xmlns:a16="http://schemas.microsoft.com/office/drawing/2014/main" id="{A6B1749F-53F9-1CDA-C2B7-54DF062081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6147" y="3107169"/>
              <a:ext cx="4302300" cy="33988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Teacher and Student">
              <a:extLst>
                <a:ext uri="{FF2B5EF4-FFF2-40B4-BE49-F238E27FC236}">
                  <a16:creationId xmlns:a16="http://schemas.microsoft.com/office/drawing/2014/main" id="{B9202C34-D06D-6C28-224C-BFF1EB26DC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206337"/>
              <a:ext cx="2243984" cy="3200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Group of interlocked fingers praying together ***NOTE TO INSPECTOR: Please re-submit again.*** prayer group stock pictures, royalty-free photos &amp; images">
              <a:extLst>
                <a:ext uri="{FF2B5EF4-FFF2-40B4-BE49-F238E27FC236}">
                  <a16:creationId xmlns:a16="http://schemas.microsoft.com/office/drawing/2014/main" id="{923EE92B-A338-8643-B78C-88F00CEF1E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3241" y="3429000"/>
              <a:ext cx="3870150" cy="2580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5284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FC4B3-A1A5-1FC9-07FD-CA3F165F08F3}"/>
              </a:ext>
            </a:extLst>
          </p:cNvPr>
          <p:cNvSpPr>
            <a:spLocks noGrp="1"/>
          </p:cNvSpPr>
          <p:nvPr>
            <p:ph type="title"/>
          </p:nvPr>
        </p:nvSpPr>
        <p:spPr/>
        <p:txBody>
          <a:bodyPr/>
          <a:lstStyle/>
          <a:p>
            <a:r>
              <a:rPr lang="en-US" dirty="0"/>
              <a:t>Investment in the Lives of Others</a:t>
            </a:r>
          </a:p>
        </p:txBody>
      </p:sp>
      <p:sp>
        <p:nvSpPr>
          <p:cNvPr id="3" name="Content Placeholder 2">
            <a:extLst>
              <a:ext uri="{FF2B5EF4-FFF2-40B4-BE49-F238E27FC236}">
                <a16:creationId xmlns:a16="http://schemas.microsoft.com/office/drawing/2014/main" id="{5131A912-B01B-21E7-7398-FA3157C21893}"/>
              </a:ext>
            </a:extLst>
          </p:cNvPr>
          <p:cNvSpPr>
            <a:spLocks noGrp="1"/>
          </p:cNvSpPr>
          <p:nvPr>
            <p:ph idx="1"/>
          </p:nvPr>
        </p:nvSpPr>
        <p:spPr/>
        <p:txBody>
          <a:bodyPr/>
          <a:lstStyle/>
          <a:p>
            <a:r>
              <a:rPr lang="en-US" dirty="0"/>
              <a:t>What do these numbers tell us what Jesus meant when He said, “</a:t>
            </a:r>
            <a:r>
              <a:rPr lang="en-US" i="1" dirty="0"/>
              <a:t>The harvest is plentiful, but the laborers are few</a:t>
            </a:r>
            <a:r>
              <a:rPr lang="en-US" dirty="0"/>
              <a:t>”?</a:t>
            </a:r>
          </a:p>
          <a:p>
            <a:endParaRPr lang="en-US" dirty="0"/>
          </a:p>
        </p:txBody>
      </p:sp>
      <p:pic>
        <p:nvPicPr>
          <p:cNvPr id="2050" name="Picture 2" descr="Farmer with Haystack">
            <a:extLst>
              <a:ext uri="{FF2B5EF4-FFF2-40B4-BE49-F238E27FC236}">
                <a16:creationId xmlns:a16="http://schemas.microsoft.com/office/drawing/2014/main" id="{04AF4E20-E06E-357C-5561-C223F99449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8680" y="3429000"/>
            <a:ext cx="2986751" cy="28301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615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588" y="838200"/>
            <a:ext cx="12188825" cy="4419600"/>
          </a:xfrm>
        </p:spPr>
        <p:txBody>
          <a:bodyPr anchor="b">
            <a:noAutofit/>
          </a:bodyPr>
          <a:lstStyle/>
          <a:p>
            <a:pPr>
              <a:lnSpc>
                <a:spcPct val="150000"/>
              </a:lnSpc>
              <a:spcAft>
                <a:spcPts val="0"/>
              </a:spcAft>
            </a:pPr>
            <a:r>
              <a:rPr lang="en-US" sz="5500" dirty="0"/>
              <a:t>3. The </a:t>
            </a:r>
            <a:r>
              <a:rPr lang="en-US" sz="5500" dirty="0">
                <a:solidFill>
                  <a:srgbClr val="FFFF00"/>
                </a:solidFill>
              </a:rPr>
              <a:t>Discipline</a:t>
            </a:r>
            <a:r>
              <a:rPr lang="en-US" sz="5500" dirty="0"/>
              <a:t> Of </a:t>
            </a:r>
            <a:br>
              <a:rPr lang="en-US" sz="5500" dirty="0"/>
            </a:br>
            <a:r>
              <a:rPr lang="en-US" sz="5500" dirty="0"/>
              <a:t>Disciple Making Is A </a:t>
            </a:r>
            <a:r>
              <a:rPr lang="en-US" sz="5500" dirty="0">
                <a:solidFill>
                  <a:srgbClr val="FFFF00"/>
                </a:solidFill>
              </a:rPr>
              <a:t>Lifelong</a:t>
            </a:r>
            <a:r>
              <a:rPr lang="en-US" sz="5500" dirty="0"/>
              <a:t> Commitment To </a:t>
            </a:r>
            <a:r>
              <a:rPr lang="en-US" sz="5500" dirty="0">
                <a:solidFill>
                  <a:srgbClr val="FFFF00"/>
                </a:solidFill>
              </a:rPr>
              <a:t>Growth</a:t>
            </a:r>
            <a:r>
              <a:rPr lang="en-US" sz="5500" dirty="0"/>
              <a:t>. </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5349F-8620-9F9F-0535-2BC446CAB2AC}"/>
              </a:ext>
            </a:extLst>
          </p:cNvPr>
          <p:cNvSpPr>
            <a:spLocks noGrp="1"/>
          </p:cNvSpPr>
          <p:nvPr>
            <p:ph type="title"/>
          </p:nvPr>
        </p:nvSpPr>
        <p:spPr/>
        <p:txBody>
          <a:bodyPr>
            <a:normAutofit/>
          </a:bodyPr>
          <a:lstStyle/>
          <a:p>
            <a:pPr algn="l"/>
            <a:r>
              <a:rPr lang="en-US" dirty="0"/>
              <a:t>Listen for what Jesus made a priority.</a:t>
            </a:r>
            <a:endParaRPr lang="en-US" sz="5500" b="1" dirty="0">
              <a:solidFill>
                <a:srgbClr val="FFFF00"/>
              </a:solidFill>
              <a:latin typeface="+mj-lt"/>
              <a:cs typeface="Arial"/>
            </a:endParaRPr>
          </a:p>
        </p:txBody>
      </p:sp>
      <p:sp>
        <p:nvSpPr>
          <p:cNvPr id="3" name="Content Placeholder 2">
            <a:extLst>
              <a:ext uri="{FF2B5EF4-FFF2-40B4-BE49-F238E27FC236}">
                <a16:creationId xmlns:a16="http://schemas.microsoft.com/office/drawing/2014/main" id="{53D69A21-5371-3573-7BB3-2E488861D323}"/>
              </a:ext>
            </a:extLst>
          </p:cNvPr>
          <p:cNvSpPr>
            <a:spLocks noGrp="1"/>
          </p:cNvSpPr>
          <p:nvPr>
            <p:ph idx="1"/>
          </p:nvPr>
        </p:nvSpPr>
        <p:spPr>
          <a:xfrm>
            <a:off x="1472396" y="1837200"/>
            <a:ext cx="9247208" cy="4351338"/>
          </a:xfrm>
        </p:spPr>
        <p:txBody>
          <a:bodyPr/>
          <a:lstStyle/>
          <a:p>
            <a:pPr marL="0" indent="0" algn="ctr">
              <a:buNone/>
            </a:pPr>
            <a:r>
              <a:rPr lang="en-US" dirty="0"/>
              <a:t>Mark 1:35-39 (NIV)   Very early in the morning, while it was still dark, Jesus got up, left the house and went off to a solitary place, where he prayed. [36] Simon and his companions went to look for him, [37] and when they found him, they exclaimed: </a:t>
            </a:r>
          </a:p>
        </p:txBody>
      </p:sp>
    </p:spTree>
    <p:extLst>
      <p:ext uri="{BB962C8B-B14F-4D97-AF65-F5344CB8AC3E}">
        <p14:creationId xmlns:p14="http://schemas.microsoft.com/office/powerpoint/2010/main" val="366821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F7E77-31A6-1F03-BD93-B2127D22AB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02DEDE-B044-FB0B-8C03-228DD1C384D6}"/>
              </a:ext>
            </a:extLst>
          </p:cNvPr>
          <p:cNvSpPr>
            <a:spLocks noGrp="1"/>
          </p:cNvSpPr>
          <p:nvPr>
            <p:ph type="title"/>
          </p:nvPr>
        </p:nvSpPr>
        <p:spPr/>
        <p:txBody>
          <a:bodyPr>
            <a:normAutofit/>
          </a:bodyPr>
          <a:lstStyle/>
          <a:p>
            <a:pPr algn="l"/>
            <a:r>
              <a:rPr lang="en-US" dirty="0"/>
              <a:t>Listen for what Jesus made a priority.</a:t>
            </a:r>
            <a:endParaRPr lang="en-US" sz="5500" b="1" dirty="0">
              <a:solidFill>
                <a:srgbClr val="FFFF00"/>
              </a:solidFill>
              <a:latin typeface="+mj-lt"/>
              <a:cs typeface="Arial"/>
            </a:endParaRPr>
          </a:p>
        </p:txBody>
      </p:sp>
      <p:sp>
        <p:nvSpPr>
          <p:cNvPr id="3" name="Content Placeholder 2">
            <a:extLst>
              <a:ext uri="{FF2B5EF4-FFF2-40B4-BE49-F238E27FC236}">
                <a16:creationId xmlns:a16="http://schemas.microsoft.com/office/drawing/2014/main" id="{C8050445-3B3B-97A7-AB4E-41D08DD99384}"/>
              </a:ext>
            </a:extLst>
          </p:cNvPr>
          <p:cNvSpPr>
            <a:spLocks noGrp="1"/>
          </p:cNvSpPr>
          <p:nvPr>
            <p:ph idx="1"/>
          </p:nvPr>
        </p:nvSpPr>
        <p:spPr>
          <a:xfrm>
            <a:off x="1472396" y="1837200"/>
            <a:ext cx="9247208" cy="4351338"/>
          </a:xfrm>
        </p:spPr>
        <p:txBody>
          <a:bodyPr/>
          <a:lstStyle/>
          <a:p>
            <a:pPr marL="0" indent="0" algn="ctr">
              <a:buNone/>
            </a:pPr>
            <a:r>
              <a:rPr lang="en-US" dirty="0"/>
              <a:t>"Everyone is looking for you!"  [38] Jesus replied, "Let us go somewhere else--to the nearby villages--so I can preach there also. That is why I have come." [39] So he traveled throughout Galilee, preaching in their synagogues and driving out demons. </a:t>
            </a:r>
          </a:p>
        </p:txBody>
      </p:sp>
      <p:pic>
        <p:nvPicPr>
          <p:cNvPr id="4" name="Picture 3">
            <a:extLst>
              <a:ext uri="{FF2B5EF4-FFF2-40B4-BE49-F238E27FC236}">
                <a16:creationId xmlns:a16="http://schemas.microsoft.com/office/drawing/2014/main" id="{938460C5-617C-01EE-65FA-4E6871EA44D7}"/>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172190" y="5369586"/>
            <a:ext cx="1847619" cy="285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65447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902B4-AAE2-75DE-77EA-2A2D965D005B}"/>
              </a:ext>
            </a:extLst>
          </p:cNvPr>
          <p:cNvSpPr>
            <a:spLocks noGrp="1"/>
          </p:cNvSpPr>
          <p:nvPr>
            <p:ph type="title"/>
          </p:nvPr>
        </p:nvSpPr>
        <p:spPr/>
        <p:txBody>
          <a:bodyPr/>
          <a:lstStyle/>
          <a:p>
            <a:r>
              <a:rPr lang="en-US" dirty="0"/>
              <a:t>Lifelong Commitment to Growth</a:t>
            </a:r>
          </a:p>
        </p:txBody>
      </p:sp>
      <p:sp>
        <p:nvSpPr>
          <p:cNvPr id="3" name="Content Placeholder 2">
            <a:extLst>
              <a:ext uri="{FF2B5EF4-FFF2-40B4-BE49-F238E27FC236}">
                <a16:creationId xmlns:a16="http://schemas.microsoft.com/office/drawing/2014/main" id="{4E4A020E-28A1-95AC-B747-A8AD3B62368A}"/>
              </a:ext>
            </a:extLst>
          </p:cNvPr>
          <p:cNvSpPr>
            <a:spLocks noGrp="1"/>
          </p:cNvSpPr>
          <p:nvPr>
            <p:ph idx="1"/>
          </p:nvPr>
        </p:nvSpPr>
        <p:spPr/>
        <p:txBody>
          <a:bodyPr/>
          <a:lstStyle/>
          <a:p>
            <a:r>
              <a:rPr lang="en-US" dirty="0"/>
              <a:t>What did Jesus do? When? </a:t>
            </a:r>
          </a:p>
          <a:p>
            <a:r>
              <a:rPr lang="en-US" dirty="0"/>
              <a:t>What did Simon and his companions do when Jesus went to pray alone? </a:t>
            </a:r>
          </a:p>
          <a:p>
            <a:pPr marL="0" indent="0">
              <a:buNone/>
            </a:pPr>
            <a:endParaRPr lang="en-US" dirty="0"/>
          </a:p>
        </p:txBody>
      </p:sp>
    </p:spTree>
    <p:extLst>
      <p:ext uri="{BB962C8B-B14F-4D97-AF65-F5344CB8AC3E}">
        <p14:creationId xmlns:p14="http://schemas.microsoft.com/office/powerpoint/2010/main" val="90881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6568F-249D-BFA4-6FCC-847DB4D77A27}"/>
              </a:ext>
            </a:extLst>
          </p:cNvPr>
          <p:cNvSpPr>
            <a:spLocks noGrp="1"/>
          </p:cNvSpPr>
          <p:nvPr>
            <p:ph type="title"/>
          </p:nvPr>
        </p:nvSpPr>
        <p:spPr/>
        <p:txBody>
          <a:bodyPr/>
          <a:lstStyle/>
          <a:p>
            <a:r>
              <a:rPr lang="en-US" dirty="0"/>
              <a:t>Lifelong Commitment to Growth</a:t>
            </a:r>
          </a:p>
        </p:txBody>
      </p:sp>
      <p:sp>
        <p:nvSpPr>
          <p:cNvPr id="3" name="Content Placeholder 2">
            <a:extLst>
              <a:ext uri="{FF2B5EF4-FFF2-40B4-BE49-F238E27FC236}">
                <a16:creationId xmlns:a16="http://schemas.microsoft.com/office/drawing/2014/main" id="{77147B31-AD56-6538-10B2-53A2DD3F0F36}"/>
              </a:ext>
            </a:extLst>
          </p:cNvPr>
          <p:cNvSpPr>
            <a:spLocks noGrp="1"/>
          </p:cNvSpPr>
          <p:nvPr>
            <p:ph idx="1"/>
          </p:nvPr>
        </p:nvSpPr>
        <p:spPr/>
        <p:txBody>
          <a:bodyPr/>
          <a:lstStyle/>
          <a:p>
            <a:r>
              <a:rPr lang="en-US" dirty="0"/>
              <a:t>What attitude did Jesus have toward the people who demanded his time? Why?</a:t>
            </a:r>
          </a:p>
          <a:p>
            <a:endParaRPr lang="en-US" dirty="0"/>
          </a:p>
        </p:txBody>
      </p:sp>
      <p:sp>
        <p:nvSpPr>
          <p:cNvPr id="4" name="TextBox 3">
            <a:extLst>
              <a:ext uri="{FF2B5EF4-FFF2-40B4-BE49-F238E27FC236}">
                <a16:creationId xmlns:a16="http://schemas.microsoft.com/office/drawing/2014/main" id="{9BFA841C-0456-2877-3DD7-95EA32CD1553}"/>
              </a:ext>
            </a:extLst>
          </p:cNvPr>
          <p:cNvSpPr txBox="1"/>
          <p:nvPr/>
        </p:nvSpPr>
        <p:spPr>
          <a:xfrm>
            <a:off x="1032076" y="3429000"/>
            <a:ext cx="10127847" cy="2554545"/>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2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dirty="0"/>
              <a:t>Everyone is looking for you!"  Jesus replied, "Let us go somewhere else--to the nearby villages--so I can preach there also. That is why I have come."  So he traveled throughout Galilee, preaching in their synagogues and driving out demons.</a:t>
            </a:r>
          </a:p>
        </p:txBody>
      </p:sp>
    </p:spTree>
    <p:extLst>
      <p:ext uri="{BB962C8B-B14F-4D97-AF65-F5344CB8AC3E}">
        <p14:creationId xmlns:p14="http://schemas.microsoft.com/office/powerpoint/2010/main" val="1722518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C1FC6-0B9E-17E0-F3CD-F7042281D6D9}"/>
              </a:ext>
            </a:extLst>
          </p:cNvPr>
          <p:cNvSpPr>
            <a:spLocks noGrp="1"/>
          </p:cNvSpPr>
          <p:nvPr>
            <p:ph type="title"/>
          </p:nvPr>
        </p:nvSpPr>
        <p:spPr/>
        <p:txBody>
          <a:bodyPr/>
          <a:lstStyle/>
          <a:p>
            <a:r>
              <a:rPr lang="en-US" dirty="0"/>
              <a:t>Lifelong Commitment to Growth</a:t>
            </a:r>
          </a:p>
        </p:txBody>
      </p:sp>
      <p:sp>
        <p:nvSpPr>
          <p:cNvPr id="3" name="Content Placeholder 2">
            <a:extLst>
              <a:ext uri="{FF2B5EF4-FFF2-40B4-BE49-F238E27FC236}">
                <a16:creationId xmlns:a16="http://schemas.microsoft.com/office/drawing/2014/main" id="{FC5748EE-32C3-4CA3-0253-FB12FD992E74}"/>
              </a:ext>
            </a:extLst>
          </p:cNvPr>
          <p:cNvSpPr>
            <a:spLocks noGrp="1"/>
          </p:cNvSpPr>
          <p:nvPr>
            <p:ph idx="1"/>
          </p:nvPr>
        </p:nvSpPr>
        <p:spPr/>
        <p:txBody>
          <a:bodyPr/>
          <a:lstStyle/>
          <a:p>
            <a:r>
              <a:rPr lang="en-US" dirty="0"/>
              <a:t>In light of this passage, how do you think Jesus knew His life purpose so clearly?</a:t>
            </a:r>
          </a:p>
          <a:p>
            <a:r>
              <a:rPr lang="en-US" dirty="0"/>
              <a:t>How should we follow Christ’s example of praying?</a:t>
            </a:r>
          </a:p>
          <a:p>
            <a:r>
              <a:rPr lang="en-US" dirty="0"/>
              <a:t>How can you order the parts of your life to reflect the priorities Jesus had?</a:t>
            </a:r>
          </a:p>
          <a:p>
            <a:endParaRPr lang="en-US" dirty="0"/>
          </a:p>
        </p:txBody>
      </p:sp>
      <p:sp>
        <p:nvSpPr>
          <p:cNvPr id="4" name="TextBox 3">
            <a:extLst>
              <a:ext uri="{FF2B5EF4-FFF2-40B4-BE49-F238E27FC236}">
                <a16:creationId xmlns:a16="http://schemas.microsoft.com/office/drawing/2014/main" id="{5AFFDAEF-D069-C098-23BC-51DCE4C00D40}"/>
              </a:ext>
            </a:extLst>
          </p:cNvPr>
          <p:cNvSpPr txBox="1"/>
          <p:nvPr/>
        </p:nvSpPr>
        <p:spPr>
          <a:xfrm>
            <a:off x="1585731" y="3216464"/>
            <a:ext cx="8669438" cy="1569660"/>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Very early in the morning, while it was still dark, Jesus got up, left the house and went off to a solitary place, where he prayed.</a:t>
            </a:r>
          </a:p>
        </p:txBody>
      </p:sp>
    </p:spTree>
    <p:extLst>
      <p:ext uri="{BB962C8B-B14F-4D97-AF65-F5344CB8AC3E}">
        <p14:creationId xmlns:p14="http://schemas.microsoft.com/office/powerpoint/2010/main" val="68208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11" presetID="42" presetClass="path" presetSubtype="0" accel="50000" decel="50000" fill="hold" grpId="0" nodeType="withEffect">
                                  <p:stCondLst>
                                    <p:cond delay="0"/>
                                  </p:stCondLst>
                                  <p:childTnLst>
                                    <p:animMotion origin="layout" path="M 3.125E-6 -3.33333E-6 L 0.00143 0.15602 " pathEditMode="relative" rAng="0" ptsTypes="AA">
                                      <p:cBhvr>
                                        <p:cTn id="12" dur="2000" fill="hold"/>
                                        <p:tgtEl>
                                          <p:spTgt spid="4"/>
                                        </p:tgtEl>
                                        <p:attrNameLst>
                                          <p:attrName>ppt_x</p:attrName>
                                          <p:attrName>ppt_y</p:attrName>
                                        </p:attrNameLst>
                                      </p:cBhvr>
                                      <p:rCtr x="65" y="7801"/>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56254-EDCD-06F9-5609-FA93FC9BA289}"/>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153F1CD1-B4C4-433F-F8FC-D2A9B90227D9}"/>
              </a:ext>
            </a:extLst>
          </p:cNvPr>
          <p:cNvSpPr>
            <a:spLocks noGrp="1"/>
          </p:cNvSpPr>
          <p:nvPr>
            <p:ph idx="1"/>
          </p:nvPr>
        </p:nvSpPr>
        <p:spPr>
          <a:xfrm>
            <a:off x="838200" y="1825625"/>
            <a:ext cx="7368251" cy="4351338"/>
          </a:xfrm>
        </p:spPr>
        <p:txBody>
          <a:bodyPr/>
          <a:lstStyle/>
          <a:p>
            <a:r>
              <a:rPr lang="en-US" dirty="0"/>
              <a:t>Begin with prayer. </a:t>
            </a:r>
          </a:p>
          <a:p>
            <a:pPr lvl="1"/>
            <a:r>
              <a:rPr lang="en-US" dirty="0"/>
              <a:t>When you wake up in the morning, instead of picking up your cell phone, </a:t>
            </a:r>
          </a:p>
          <a:p>
            <a:pPr lvl="1"/>
            <a:r>
              <a:rPr lang="en-US" dirty="0"/>
              <a:t>Get on your knees and ask God to work through you. </a:t>
            </a:r>
          </a:p>
          <a:p>
            <a:endParaRPr lang="en-US" dirty="0"/>
          </a:p>
        </p:txBody>
      </p:sp>
      <p:pic>
        <p:nvPicPr>
          <p:cNvPr id="3074" name="Picture 2" descr="Praying man">
            <a:extLst>
              <a:ext uri="{FF2B5EF4-FFF2-40B4-BE49-F238E27FC236}">
                <a16:creationId xmlns:a16="http://schemas.microsoft.com/office/drawing/2014/main" id="{4C0A0E8B-7E96-CAF6-F4A4-7479505FAC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3763" y="1714500"/>
            <a:ext cx="2507457"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865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F60D3-95FD-3DA0-7CA5-EBF5D5E05E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9FB0D7-E66E-E1F5-1B52-8B10A7E55F6B}"/>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83C3BBEA-43AB-609B-3B85-55439A3AA757}"/>
              </a:ext>
            </a:extLst>
          </p:cNvPr>
          <p:cNvSpPr>
            <a:spLocks noGrp="1"/>
          </p:cNvSpPr>
          <p:nvPr>
            <p:ph idx="1"/>
          </p:nvPr>
        </p:nvSpPr>
        <p:spPr/>
        <p:txBody>
          <a:bodyPr>
            <a:normAutofit/>
          </a:bodyPr>
          <a:lstStyle/>
          <a:p>
            <a:r>
              <a:rPr lang="en-US" dirty="0"/>
              <a:t>Learn to share. </a:t>
            </a:r>
          </a:p>
          <a:p>
            <a:pPr lvl="1"/>
            <a:r>
              <a:rPr lang="en-US" dirty="0"/>
              <a:t>Learn how to communicate the gospel to others. </a:t>
            </a:r>
          </a:p>
          <a:p>
            <a:pPr lvl="1"/>
            <a:r>
              <a:rPr lang="en-US" dirty="0"/>
              <a:t>At its simplest, witnessing is telling what Jesus has done for you. </a:t>
            </a:r>
          </a:p>
          <a:p>
            <a:pPr lvl="1"/>
            <a:r>
              <a:rPr lang="en-US" dirty="0"/>
              <a:t>If you want to learn some tools that would help you, talk to your pastor or church leadership. </a:t>
            </a:r>
          </a:p>
          <a:p>
            <a:pPr lvl="1"/>
            <a:r>
              <a:rPr lang="en-US" dirty="0"/>
              <a:t>Work on the 15 second testimony</a:t>
            </a:r>
          </a:p>
          <a:p>
            <a:endParaRPr lang="en-US" dirty="0"/>
          </a:p>
        </p:txBody>
      </p:sp>
    </p:spTree>
    <p:extLst>
      <p:ext uri="{BB962C8B-B14F-4D97-AF65-F5344CB8AC3E}">
        <p14:creationId xmlns:p14="http://schemas.microsoft.com/office/powerpoint/2010/main" val="464173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EFA61-1A10-5723-A7A3-EBDDF40C07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B3329D-2880-BCB1-EDAA-6726DE0B54BF}"/>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4E0DE129-618B-D55F-A8FA-BAE1E460AD3B}"/>
              </a:ext>
            </a:extLst>
          </p:cNvPr>
          <p:cNvSpPr>
            <a:spLocks noGrp="1"/>
          </p:cNvSpPr>
          <p:nvPr>
            <p:ph idx="1"/>
          </p:nvPr>
        </p:nvSpPr>
        <p:spPr/>
        <p:txBody>
          <a:bodyPr/>
          <a:lstStyle/>
          <a:p>
            <a:r>
              <a:rPr lang="en-US" dirty="0"/>
              <a:t>Share. </a:t>
            </a:r>
          </a:p>
          <a:p>
            <a:pPr lvl="1"/>
            <a:r>
              <a:rPr lang="en-US" dirty="0"/>
              <a:t>Ask God to grant you one </a:t>
            </a:r>
            <a:br>
              <a:rPr lang="en-US" dirty="0"/>
            </a:br>
            <a:r>
              <a:rPr lang="en-US" dirty="0"/>
              <a:t>opportunity this week to be </a:t>
            </a:r>
            <a:br>
              <a:rPr lang="en-US" dirty="0"/>
            </a:br>
            <a:r>
              <a:rPr lang="en-US" dirty="0"/>
              <a:t>a blessing to others and share </a:t>
            </a:r>
            <a:br>
              <a:rPr lang="en-US" dirty="0"/>
            </a:br>
            <a:r>
              <a:rPr lang="en-US" dirty="0"/>
              <a:t>the gospel with them in both </a:t>
            </a:r>
            <a:br>
              <a:rPr lang="en-US" dirty="0"/>
            </a:br>
            <a:r>
              <a:rPr lang="en-US" dirty="0"/>
              <a:t>words and actions.</a:t>
            </a:r>
          </a:p>
          <a:p>
            <a:pPr lvl="1"/>
            <a:r>
              <a:rPr lang="en-US" dirty="0"/>
              <a:t>Write in the speech bubbles </a:t>
            </a:r>
            <a:br>
              <a:rPr lang="en-US" dirty="0"/>
            </a:br>
            <a:r>
              <a:rPr lang="en-US" dirty="0"/>
              <a:t>how the conversation might start</a:t>
            </a:r>
          </a:p>
          <a:p>
            <a:endParaRPr lang="en-US" dirty="0"/>
          </a:p>
        </p:txBody>
      </p:sp>
      <p:pic>
        <p:nvPicPr>
          <p:cNvPr id="6" name="Picture 5" descr="A white square with black text&#10;&#10;AI-generated content may be incorrect.">
            <a:extLst>
              <a:ext uri="{FF2B5EF4-FFF2-40B4-BE49-F238E27FC236}">
                <a16:creationId xmlns:a16="http://schemas.microsoft.com/office/drawing/2014/main" id="{7DEB33CF-8C0C-6F9B-4002-FAC1B6861E7F}"/>
              </a:ext>
            </a:extLst>
          </p:cNvPr>
          <p:cNvPicPr>
            <a:picLocks noChangeAspect="1"/>
          </p:cNvPicPr>
          <p:nvPr/>
        </p:nvPicPr>
        <p:blipFill rotWithShape="1">
          <a:blip r:embed="rId2">
            <a:grayscl/>
            <a:extLst>
              <a:ext uri="{28A0092B-C50C-407E-A947-70E740481C1C}">
                <a14:useLocalDpi xmlns:a14="http://schemas.microsoft.com/office/drawing/2010/main" val="0"/>
              </a:ext>
            </a:extLst>
          </a:blip>
          <a:srcRect l="1645" t="9578" r="67334" b="11059"/>
          <a:stretch>
            <a:fillRect/>
          </a:stretch>
        </p:blipFill>
        <p:spPr bwMode="auto">
          <a:xfrm>
            <a:off x="7360736" y="1551791"/>
            <a:ext cx="3753853" cy="3203945"/>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98991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588" y="762000"/>
            <a:ext cx="12188825" cy="4419600"/>
          </a:xfrm>
        </p:spPr>
        <p:txBody>
          <a:bodyPr anchor="b">
            <a:noAutofit/>
          </a:bodyPr>
          <a:lstStyle/>
          <a:p>
            <a:pPr>
              <a:lnSpc>
                <a:spcPct val="150000"/>
              </a:lnSpc>
              <a:spcAft>
                <a:spcPts val="0"/>
              </a:spcAft>
            </a:pPr>
            <a:r>
              <a:rPr lang="en-US" sz="5500" dirty="0"/>
              <a:t>1. The </a:t>
            </a:r>
            <a:r>
              <a:rPr lang="en-US" sz="5500" u="sng" dirty="0">
                <a:solidFill>
                  <a:srgbClr val="FFFF00"/>
                </a:solidFill>
              </a:rPr>
              <a:t>Starting</a:t>
            </a:r>
            <a:r>
              <a:rPr lang="en-US" sz="5500" dirty="0"/>
              <a:t> </a:t>
            </a:r>
            <a:r>
              <a:rPr lang="en-US" sz="5500" u="sng" dirty="0">
                <a:solidFill>
                  <a:srgbClr val="FFFF00"/>
                </a:solidFill>
              </a:rPr>
              <a:t>Point</a:t>
            </a:r>
            <a:r>
              <a:rPr lang="en-US" sz="5500" u="sng" dirty="0"/>
              <a:t> </a:t>
            </a:r>
            <a:br>
              <a:rPr lang="en-US" sz="5500" dirty="0"/>
            </a:br>
            <a:r>
              <a:rPr lang="en-US" sz="5500" dirty="0"/>
              <a:t>Of Disciple Making Is Our Relationship With </a:t>
            </a:r>
            <a:r>
              <a:rPr lang="en-US" sz="5500" u="sng" dirty="0">
                <a:solidFill>
                  <a:srgbClr val="FFFF00"/>
                </a:solidFill>
              </a:rPr>
              <a:t>God</a:t>
            </a:r>
            <a:r>
              <a:rPr lang="en-US" sz="5500" dirty="0"/>
              <a:t> </a:t>
            </a:r>
            <a:br>
              <a:rPr lang="en-US" sz="5500" dirty="0"/>
            </a:br>
            <a:r>
              <a:rPr lang="en-US" sz="5500" dirty="0"/>
              <a:t>And His </a:t>
            </a:r>
            <a:r>
              <a:rPr lang="en-US" sz="5500" u="sng" dirty="0">
                <a:solidFill>
                  <a:srgbClr val="FFFF00"/>
                </a:solidFill>
              </a:rPr>
              <a:t>Word</a:t>
            </a:r>
            <a:r>
              <a:rPr lang="en-US" sz="5500" dirty="0"/>
              <a:t>.  </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8F6C0-A2DA-58A7-37CB-0AD61CA6069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9DA287DA-3B56-050C-C794-1A6E57CB8B7E}"/>
              </a:ext>
            </a:extLst>
          </p:cNvPr>
          <p:cNvPicPr>
            <a:picLocks noChangeAspect="1"/>
          </p:cNvPicPr>
          <p:nvPr/>
        </p:nvPicPr>
        <p:blipFill>
          <a:blip r:embed="rId2"/>
          <a:srcRect/>
          <a:stretch/>
        </p:blipFill>
        <p:spPr>
          <a:xfrm>
            <a:off x="19254" y="10831"/>
            <a:ext cx="12153493" cy="6836339"/>
          </a:xfrm>
          <a:prstGeom prst="rect">
            <a:avLst/>
          </a:prstGeom>
        </p:spPr>
      </p:pic>
      <p:sp>
        <p:nvSpPr>
          <p:cNvPr id="2" name="TextBox 1">
            <a:extLst>
              <a:ext uri="{FF2B5EF4-FFF2-40B4-BE49-F238E27FC236}">
                <a16:creationId xmlns:a16="http://schemas.microsoft.com/office/drawing/2014/main" id="{48052663-A89B-992E-E7E3-742693D91089}"/>
              </a:ext>
            </a:extLst>
          </p:cNvPr>
          <p:cNvSpPr txBox="1"/>
          <p:nvPr/>
        </p:nvSpPr>
        <p:spPr>
          <a:xfrm>
            <a:off x="2743200" y="4393870"/>
            <a:ext cx="7481454" cy="1938992"/>
          </a:xfrm>
          <a:prstGeom prst="rect">
            <a:avLst/>
          </a:prstGeom>
          <a:noFill/>
        </p:spPr>
        <p:txBody>
          <a:bodyPr wrap="square" rtlCol="0">
            <a:spAutoFit/>
          </a:bodyPr>
          <a:lstStyle/>
          <a:p>
            <a:pPr algn="ctr"/>
            <a:r>
              <a:rPr lang="en-US" sz="6000" dirty="0">
                <a:ln>
                  <a:solidFill>
                    <a:sysClr val="windowText" lastClr="000000"/>
                  </a:solidFill>
                </a:ln>
                <a:solidFill>
                  <a:srgbClr val="FFFF00"/>
                </a:solidFill>
                <a:latin typeface="ADLaM Display" panose="02010000000000000000" pitchFamily="2" charset="0"/>
                <a:ea typeface="ADLaM Display" panose="02010000000000000000" pitchFamily="2" charset="0"/>
                <a:cs typeface="ADLaM Display" panose="02010000000000000000" pitchFamily="2" charset="0"/>
              </a:rPr>
              <a:t>Qualities of Disciple Makers</a:t>
            </a:r>
          </a:p>
        </p:txBody>
      </p:sp>
    </p:spTree>
    <p:extLst>
      <p:ext uri="{BB962C8B-B14F-4D97-AF65-F5344CB8AC3E}">
        <p14:creationId xmlns:p14="http://schemas.microsoft.com/office/powerpoint/2010/main" val="176750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54F5E-971F-27D2-914E-FA4ADBBC33BF}"/>
              </a:ext>
            </a:extLst>
          </p:cNvPr>
          <p:cNvSpPr>
            <a:spLocks noGrp="1"/>
          </p:cNvSpPr>
          <p:nvPr>
            <p:ph type="title"/>
          </p:nvPr>
        </p:nvSpPr>
        <p:spPr/>
        <p:txBody>
          <a:bodyPr>
            <a:normAutofit/>
          </a:bodyPr>
          <a:lstStyle/>
          <a:p>
            <a:pPr algn="l"/>
            <a:r>
              <a:rPr lang="en-US" dirty="0"/>
              <a:t>Listen for what compelled Paul.</a:t>
            </a:r>
            <a:endParaRPr lang="en-US" sz="5500" b="1" u="sng" dirty="0">
              <a:solidFill>
                <a:srgbClr val="FFFF00"/>
              </a:solidFill>
              <a:latin typeface="+mj-lt"/>
              <a:cs typeface="Arial"/>
            </a:endParaRPr>
          </a:p>
        </p:txBody>
      </p:sp>
      <p:sp>
        <p:nvSpPr>
          <p:cNvPr id="3" name="Content Placeholder 2">
            <a:extLst>
              <a:ext uri="{FF2B5EF4-FFF2-40B4-BE49-F238E27FC236}">
                <a16:creationId xmlns:a16="http://schemas.microsoft.com/office/drawing/2014/main" id="{F988DB27-5D6B-B1B2-7170-F257B143783E}"/>
              </a:ext>
            </a:extLst>
          </p:cNvPr>
          <p:cNvSpPr>
            <a:spLocks noGrp="1"/>
          </p:cNvSpPr>
          <p:nvPr>
            <p:ph idx="1"/>
          </p:nvPr>
        </p:nvSpPr>
        <p:spPr>
          <a:xfrm>
            <a:off x="1621536" y="2008505"/>
            <a:ext cx="9159240" cy="4351338"/>
          </a:xfrm>
        </p:spPr>
        <p:txBody>
          <a:bodyPr/>
          <a:lstStyle/>
          <a:p>
            <a:pPr marL="0" indent="0" algn="ctr">
              <a:buNone/>
            </a:pPr>
            <a:r>
              <a:rPr lang="en-US" dirty="0"/>
              <a:t>2 Corinthians 5:14-17 (NIV)   For Christ's love compels us, because we are convinced that one died for all, and therefore all died. 15  And he died for all, that those who live should no longer live for themselves but for him who died for them and </a:t>
            </a:r>
          </a:p>
        </p:txBody>
      </p:sp>
    </p:spTree>
    <p:extLst>
      <p:ext uri="{BB962C8B-B14F-4D97-AF65-F5344CB8AC3E}">
        <p14:creationId xmlns:p14="http://schemas.microsoft.com/office/powerpoint/2010/main" val="317516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2C732-8879-B07F-1BCD-9905F7BFE7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9B0C75-3514-5E5C-AC0D-5B7079457E09}"/>
              </a:ext>
            </a:extLst>
          </p:cNvPr>
          <p:cNvSpPr>
            <a:spLocks noGrp="1"/>
          </p:cNvSpPr>
          <p:nvPr>
            <p:ph type="title"/>
          </p:nvPr>
        </p:nvSpPr>
        <p:spPr/>
        <p:txBody>
          <a:bodyPr>
            <a:normAutofit/>
          </a:bodyPr>
          <a:lstStyle/>
          <a:p>
            <a:pPr algn="l"/>
            <a:r>
              <a:rPr lang="en-US" dirty="0"/>
              <a:t>Listen for what compelled Paul.</a:t>
            </a:r>
            <a:endParaRPr lang="en-US" sz="5500" b="1" u="sng" dirty="0">
              <a:solidFill>
                <a:srgbClr val="FFFF00"/>
              </a:solidFill>
              <a:latin typeface="+mj-lt"/>
              <a:cs typeface="Arial"/>
            </a:endParaRPr>
          </a:p>
        </p:txBody>
      </p:sp>
      <p:sp>
        <p:nvSpPr>
          <p:cNvPr id="3" name="Content Placeholder 2">
            <a:extLst>
              <a:ext uri="{FF2B5EF4-FFF2-40B4-BE49-F238E27FC236}">
                <a16:creationId xmlns:a16="http://schemas.microsoft.com/office/drawing/2014/main" id="{BD7AE2C3-5601-E1C5-D331-B317E71EB822}"/>
              </a:ext>
            </a:extLst>
          </p:cNvPr>
          <p:cNvSpPr>
            <a:spLocks noGrp="1"/>
          </p:cNvSpPr>
          <p:nvPr>
            <p:ph idx="1"/>
          </p:nvPr>
        </p:nvSpPr>
        <p:spPr>
          <a:xfrm>
            <a:off x="1633111" y="1973781"/>
            <a:ext cx="9159240" cy="4351338"/>
          </a:xfrm>
        </p:spPr>
        <p:txBody>
          <a:bodyPr/>
          <a:lstStyle/>
          <a:p>
            <a:pPr marL="0" indent="0" algn="ctr">
              <a:buNone/>
            </a:pPr>
            <a:r>
              <a:rPr lang="en-US" dirty="0"/>
              <a:t>was raised again. 16  So from now on we regard no one from a worldly point of view. Though we once regarded Christ in this way, we do so no longer. 17  Therefore, if anyone is in Christ, he is a new creation; the old has gone, the new has come!</a:t>
            </a:r>
          </a:p>
        </p:txBody>
      </p:sp>
      <p:pic>
        <p:nvPicPr>
          <p:cNvPr id="5" name="Picture 4">
            <a:extLst>
              <a:ext uri="{FF2B5EF4-FFF2-40B4-BE49-F238E27FC236}">
                <a16:creationId xmlns:a16="http://schemas.microsoft.com/office/drawing/2014/main" id="{1AEA189A-9E2F-EF68-0C61-BDC7E15B9055}"/>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172190" y="5566355"/>
            <a:ext cx="1847619" cy="285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00174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E384C-0124-7CE6-8BAF-D28FE7C882EF}"/>
              </a:ext>
            </a:extLst>
          </p:cNvPr>
          <p:cNvSpPr>
            <a:spLocks noGrp="1"/>
          </p:cNvSpPr>
          <p:nvPr>
            <p:ph type="title"/>
          </p:nvPr>
        </p:nvSpPr>
        <p:spPr/>
        <p:txBody>
          <a:bodyPr>
            <a:normAutofit/>
          </a:bodyPr>
          <a:lstStyle/>
          <a:p>
            <a:r>
              <a:rPr lang="en-US" dirty="0"/>
              <a:t>Your Relationship with God and His Word</a:t>
            </a:r>
            <a:endParaRPr lang="en-US" sz="5500" b="1" u="sng" dirty="0">
              <a:latin typeface="+mj-lt"/>
              <a:cs typeface="Arial"/>
            </a:endParaRPr>
          </a:p>
        </p:txBody>
      </p:sp>
      <p:sp>
        <p:nvSpPr>
          <p:cNvPr id="3" name="Content Placeholder 2">
            <a:extLst>
              <a:ext uri="{FF2B5EF4-FFF2-40B4-BE49-F238E27FC236}">
                <a16:creationId xmlns:a16="http://schemas.microsoft.com/office/drawing/2014/main" id="{4D62F569-8EE3-8C25-D6A1-553684440D1C}"/>
              </a:ext>
            </a:extLst>
          </p:cNvPr>
          <p:cNvSpPr>
            <a:spLocks noGrp="1"/>
          </p:cNvSpPr>
          <p:nvPr>
            <p:ph idx="1"/>
          </p:nvPr>
        </p:nvSpPr>
        <p:spPr/>
        <p:txBody>
          <a:bodyPr/>
          <a:lstStyle/>
          <a:p>
            <a:r>
              <a:rPr lang="en-US" dirty="0"/>
              <a:t>According to Paul, what motivated  the way he lived life, his attitude toward Christ, and the way he viewed others? </a:t>
            </a:r>
          </a:p>
          <a:p>
            <a:endParaRPr lang="en-US" dirty="0"/>
          </a:p>
        </p:txBody>
      </p:sp>
      <p:sp>
        <p:nvSpPr>
          <p:cNvPr id="4" name="TextBox 3">
            <a:extLst>
              <a:ext uri="{FF2B5EF4-FFF2-40B4-BE49-F238E27FC236}">
                <a16:creationId xmlns:a16="http://schemas.microsoft.com/office/drawing/2014/main" id="{057DD19C-84B1-C9F2-2BDA-057B8093736D}"/>
              </a:ext>
            </a:extLst>
          </p:cNvPr>
          <p:cNvSpPr txBox="1"/>
          <p:nvPr/>
        </p:nvSpPr>
        <p:spPr>
          <a:xfrm>
            <a:off x="1504709" y="3784921"/>
            <a:ext cx="8924081" cy="1384995"/>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800" dirty="0"/>
              <a:t>For Christ's love compels us, because we are convinced that one died for all, and therefore all died.  And he died for all, that those who live should no longer live for themselves</a:t>
            </a:r>
          </a:p>
        </p:txBody>
      </p:sp>
    </p:spTree>
    <p:extLst>
      <p:ext uri="{BB962C8B-B14F-4D97-AF65-F5344CB8AC3E}">
        <p14:creationId xmlns:p14="http://schemas.microsoft.com/office/powerpoint/2010/main" val="2413519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0BD26-9994-1597-D7A6-CF17EDAACDF0}"/>
              </a:ext>
            </a:extLst>
          </p:cNvPr>
          <p:cNvSpPr>
            <a:spLocks noGrp="1"/>
          </p:cNvSpPr>
          <p:nvPr>
            <p:ph type="title"/>
          </p:nvPr>
        </p:nvSpPr>
        <p:spPr/>
        <p:txBody>
          <a:bodyPr/>
          <a:lstStyle/>
          <a:p>
            <a:r>
              <a:rPr lang="en-US" dirty="0"/>
              <a:t>Your Relationship with God and His Word</a:t>
            </a:r>
          </a:p>
        </p:txBody>
      </p:sp>
      <p:sp>
        <p:nvSpPr>
          <p:cNvPr id="3" name="Content Placeholder 2">
            <a:extLst>
              <a:ext uri="{FF2B5EF4-FFF2-40B4-BE49-F238E27FC236}">
                <a16:creationId xmlns:a16="http://schemas.microsoft.com/office/drawing/2014/main" id="{4253BE73-C438-8300-C3E9-02D4B96E4E9A}"/>
              </a:ext>
            </a:extLst>
          </p:cNvPr>
          <p:cNvSpPr>
            <a:spLocks noGrp="1"/>
          </p:cNvSpPr>
          <p:nvPr>
            <p:ph idx="1"/>
          </p:nvPr>
        </p:nvSpPr>
        <p:spPr/>
        <p:txBody>
          <a:bodyPr/>
          <a:lstStyle/>
          <a:p>
            <a:r>
              <a:rPr lang="en-US" dirty="0"/>
              <a:t>How is it possible for us to be motivated both by the fear (awe, reverence) of the Lord </a:t>
            </a:r>
            <a:r>
              <a:rPr lang="en-US" b="1" dirty="0"/>
              <a:t>and</a:t>
            </a:r>
            <a:r>
              <a:rPr lang="en-US" dirty="0"/>
              <a:t> Christ’s love? </a:t>
            </a:r>
          </a:p>
          <a:p>
            <a:r>
              <a:rPr lang="en-US" dirty="0"/>
              <a:t>How can we </a:t>
            </a:r>
            <a:r>
              <a:rPr lang="en-US" b="1" dirty="0"/>
              <a:t>gain</a:t>
            </a:r>
            <a:r>
              <a:rPr lang="en-US" dirty="0"/>
              <a:t> the same attitude and motivation that Paul had?  Remember that it was Christ’s love that was the main motivation.</a:t>
            </a:r>
          </a:p>
          <a:p>
            <a:r>
              <a:rPr lang="en-US" dirty="0"/>
              <a:t>How does </a:t>
            </a:r>
            <a:r>
              <a:rPr lang="en-US" b="1" dirty="0"/>
              <a:t>love</a:t>
            </a:r>
            <a:r>
              <a:rPr lang="en-US" dirty="0"/>
              <a:t> motivate us to be involved in </a:t>
            </a:r>
            <a:r>
              <a:rPr lang="en-US" b="1" dirty="0"/>
              <a:t>sharing</a:t>
            </a:r>
            <a:r>
              <a:rPr lang="en-US" dirty="0"/>
              <a:t> the Good News of salvation?</a:t>
            </a:r>
          </a:p>
          <a:p>
            <a:endParaRPr lang="en-US" dirty="0"/>
          </a:p>
        </p:txBody>
      </p:sp>
    </p:spTree>
    <p:extLst>
      <p:ext uri="{BB962C8B-B14F-4D97-AF65-F5344CB8AC3E}">
        <p14:creationId xmlns:p14="http://schemas.microsoft.com/office/powerpoint/2010/main" val="113694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B6A74-B451-8883-7EC0-978F5D5DAA6C}"/>
              </a:ext>
            </a:extLst>
          </p:cNvPr>
          <p:cNvSpPr>
            <a:spLocks noGrp="1"/>
          </p:cNvSpPr>
          <p:nvPr>
            <p:ph type="title"/>
          </p:nvPr>
        </p:nvSpPr>
        <p:spPr/>
        <p:txBody>
          <a:bodyPr/>
          <a:lstStyle/>
          <a:p>
            <a:r>
              <a:rPr lang="en-US" dirty="0"/>
              <a:t>Your Relationship with God and His Word</a:t>
            </a:r>
          </a:p>
        </p:txBody>
      </p:sp>
      <p:sp>
        <p:nvSpPr>
          <p:cNvPr id="3" name="Content Placeholder 2">
            <a:extLst>
              <a:ext uri="{FF2B5EF4-FFF2-40B4-BE49-F238E27FC236}">
                <a16:creationId xmlns:a16="http://schemas.microsoft.com/office/drawing/2014/main" id="{D7BE83E3-E861-3BB0-4668-F51E623BC225}"/>
              </a:ext>
            </a:extLst>
          </p:cNvPr>
          <p:cNvSpPr>
            <a:spLocks noGrp="1"/>
          </p:cNvSpPr>
          <p:nvPr>
            <p:ph idx="1"/>
          </p:nvPr>
        </p:nvSpPr>
        <p:spPr/>
        <p:txBody>
          <a:bodyPr/>
          <a:lstStyle/>
          <a:p>
            <a:r>
              <a:rPr lang="en-US" dirty="0"/>
              <a:t>Why did Christ die for everyone?  </a:t>
            </a:r>
          </a:p>
          <a:p>
            <a:r>
              <a:rPr lang="en-US" dirty="0"/>
              <a:t>What elements of the gospel message are found in </a:t>
            </a:r>
            <a:r>
              <a:rPr lang="en-US" b="1" dirty="0"/>
              <a:t>these verses</a:t>
            </a:r>
            <a:r>
              <a:rPr lang="en-US" dirty="0"/>
              <a:t>? </a:t>
            </a:r>
          </a:p>
          <a:p>
            <a:endParaRPr lang="en-US" dirty="0"/>
          </a:p>
        </p:txBody>
      </p:sp>
      <p:sp>
        <p:nvSpPr>
          <p:cNvPr id="4" name="TextBox 3">
            <a:extLst>
              <a:ext uri="{FF2B5EF4-FFF2-40B4-BE49-F238E27FC236}">
                <a16:creationId xmlns:a16="http://schemas.microsoft.com/office/drawing/2014/main" id="{6A9A5A6D-BB71-8BD2-8186-C24E1835A9F8}"/>
              </a:ext>
            </a:extLst>
          </p:cNvPr>
          <p:cNvSpPr txBox="1"/>
          <p:nvPr/>
        </p:nvSpPr>
        <p:spPr>
          <a:xfrm>
            <a:off x="838200" y="3542140"/>
            <a:ext cx="10515600" cy="3046988"/>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2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dirty="0"/>
              <a:t>And he died for all, that those who live should no longer live for themselves but for him who died for them and was raised again.   So from now on we regard no one from a worldly point of view. Though we once regarded Christ in this way, we do so no longer.   Therefore, if anyone is in Christ, he is a new creation; the old has gone, the new has come!</a:t>
            </a:r>
          </a:p>
        </p:txBody>
      </p:sp>
    </p:spTree>
    <p:extLst>
      <p:ext uri="{BB962C8B-B14F-4D97-AF65-F5344CB8AC3E}">
        <p14:creationId xmlns:p14="http://schemas.microsoft.com/office/powerpoint/2010/main" val="398585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73F21-460D-4E39-0FBB-4FE9A9563B7A}"/>
              </a:ext>
            </a:extLst>
          </p:cNvPr>
          <p:cNvSpPr>
            <a:spLocks noGrp="1"/>
          </p:cNvSpPr>
          <p:nvPr>
            <p:ph type="title"/>
          </p:nvPr>
        </p:nvSpPr>
        <p:spPr/>
        <p:txBody>
          <a:bodyPr/>
          <a:lstStyle/>
          <a:p>
            <a:r>
              <a:rPr lang="en-US" dirty="0"/>
              <a:t>Elements of 15 Second Testimony</a:t>
            </a:r>
          </a:p>
        </p:txBody>
      </p:sp>
      <p:sp>
        <p:nvSpPr>
          <p:cNvPr id="3" name="Content Placeholder 2">
            <a:extLst>
              <a:ext uri="{FF2B5EF4-FFF2-40B4-BE49-F238E27FC236}">
                <a16:creationId xmlns:a16="http://schemas.microsoft.com/office/drawing/2014/main" id="{A77772E0-0C24-9CB3-0021-40211E69F735}"/>
              </a:ext>
            </a:extLst>
          </p:cNvPr>
          <p:cNvSpPr>
            <a:spLocks noGrp="1"/>
          </p:cNvSpPr>
          <p:nvPr>
            <p:ph idx="1"/>
          </p:nvPr>
        </p:nvSpPr>
        <p:spPr/>
        <p:txBody>
          <a:bodyPr>
            <a:normAutofit/>
          </a:bodyPr>
          <a:lstStyle/>
          <a:p>
            <a:r>
              <a:rPr lang="en-US" sz="3200" dirty="0">
                <a:solidFill>
                  <a:srgbClr val="C00000"/>
                </a:solidFill>
              </a:rPr>
              <a:t>Your life before Christ</a:t>
            </a:r>
          </a:p>
          <a:p>
            <a:pPr lvl="1"/>
            <a:r>
              <a:rPr lang="en-US" sz="2800" dirty="0">
                <a:solidFill>
                  <a:srgbClr val="C00000"/>
                </a:solidFill>
              </a:rPr>
              <a:t>Two words to describe struggles, emptiness, brokenness</a:t>
            </a:r>
          </a:p>
          <a:p>
            <a:r>
              <a:rPr lang="en-US" sz="3200" dirty="0">
                <a:solidFill>
                  <a:srgbClr val="C00000"/>
                </a:solidFill>
              </a:rPr>
              <a:t>Meeting Christ	</a:t>
            </a:r>
          </a:p>
          <a:p>
            <a:pPr lvl="1"/>
            <a:r>
              <a:rPr lang="en-US" sz="2800" dirty="0">
                <a:solidFill>
                  <a:srgbClr val="C00000"/>
                </a:solidFill>
              </a:rPr>
              <a:t>Then I met Jesus, He forgave me</a:t>
            </a:r>
          </a:p>
          <a:p>
            <a:r>
              <a:rPr lang="en-US" sz="3200" dirty="0">
                <a:solidFill>
                  <a:srgbClr val="C00000"/>
                </a:solidFill>
              </a:rPr>
              <a:t>Your life after Christ</a:t>
            </a:r>
          </a:p>
          <a:p>
            <a:pPr lvl="1"/>
            <a:r>
              <a:rPr lang="en-US" sz="2800" dirty="0">
                <a:solidFill>
                  <a:srgbClr val="C00000"/>
                </a:solidFill>
              </a:rPr>
              <a:t>Now I am …</a:t>
            </a:r>
          </a:p>
          <a:p>
            <a:r>
              <a:rPr lang="en-US" sz="3200" dirty="0">
                <a:solidFill>
                  <a:srgbClr val="C00000"/>
                </a:solidFill>
              </a:rPr>
              <a:t>Invitation to dialogue</a:t>
            </a:r>
          </a:p>
          <a:p>
            <a:pPr lvl="1"/>
            <a:r>
              <a:rPr lang="en-US" sz="2800" dirty="0">
                <a:solidFill>
                  <a:srgbClr val="C00000"/>
                </a:solidFill>
              </a:rPr>
              <a:t>“Do you have a story like that?”</a:t>
            </a:r>
          </a:p>
          <a:p>
            <a:pPr lvl="2"/>
            <a:endParaRPr lang="en-US" dirty="0"/>
          </a:p>
        </p:txBody>
      </p:sp>
    </p:spTree>
    <p:extLst>
      <p:ext uri="{BB962C8B-B14F-4D97-AF65-F5344CB8AC3E}">
        <p14:creationId xmlns:p14="http://schemas.microsoft.com/office/powerpoint/2010/main" val="5422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ppt/theme/theme2.xml><?xml version="1.0" encoding="utf-8"?>
<a:theme xmlns:a="http://schemas.openxmlformats.org/drawingml/2006/main" name="1_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3.xml><?xml version="1.0" encoding="utf-8"?>
<a:theme xmlns:a="http://schemas.openxmlformats.org/drawingml/2006/main" name="2_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docProps/app.xml><?xml version="1.0" encoding="utf-8"?>
<Properties xmlns="http://schemas.openxmlformats.org/officeDocument/2006/extended-properties" xmlns:vt="http://schemas.openxmlformats.org/officeDocument/2006/docPropsVTypes">
  <Template>ss4</Template>
  <TotalTime>129</TotalTime>
  <Words>1318</Words>
  <Application>Microsoft Office PowerPoint</Application>
  <PresentationFormat>Widescreen</PresentationFormat>
  <Paragraphs>93</Paragraphs>
  <Slides>30</Slides>
  <Notes>0</Notes>
  <HiddenSlides>0</HiddenSlides>
  <MMClips>1</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30</vt:i4>
      </vt:variant>
    </vt:vector>
  </HeadingPairs>
  <TitlesOfParts>
    <vt:vector size="37" baseType="lpstr">
      <vt:lpstr>ADLaM Display</vt:lpstr>
      <vt:lpstr>Arial</vt:lpstr>
      <vt:lpstr>Calibri</vt:lpstr>
      <vt:lpstr>HelveticaNeueLT Std Lt</vt:lpstr>
      <vt:lpstr>Office Theme</vt:lpstr>
      <vt:lpstr>1_Office Theme</vt:lpstr>
      <vt:lpstr>2_Office Theme</vt:lpstr>
      <vt:lpstr>PowerPoint Presentation</vt:lpstr>
      <vt:lpstr>Remember ?</vt:lpstr>
      <vt:lpstr>1. The Starting Point  Of Disciple Making Is Our Relationship With God  And His Word.  </vt:lpstr>
      <vt:lpstr>Listen for what compelled Paul.</vt:lpstr>
      <vt:lpstr>Listen for what compelled Paul.</vt:lpstr>
      <vt:lpstr>Your Relationship with God and His Word</vt:lpstr>
      <vt:lpstr>Your Relationship with God and His Word</vt:lpstr>
      <vt:lpstr>Your Relationship with God and His Word</vt:lpstr>
      <vt:lpstr>Elements of 15 Second Testimony</vt:lpstr>
      <vt:lpstr>Sharing a 15 Second Testimony</vt:lpstr>
      <vt:lpstr>15 Second Testimony</vt:lpstr>
      <vt:lpstr>2. The Work Of Disciple  Making Is Our Investment In  The Lives Of Others.</vt:lpstr>
      <vt:lpstr>Listen for Jesus’ prayer request.</vt:lpstr>
      <vt:lpstr>Investment in the Lives of Others</vt:lpstr>
      <vt:lpstr>Investment in the Lives of Others</vt:lpstr>
      <vt:lpstr>Investment in the Lives of Others</vt:lpstr>
      <vt:lpstr>Investment in the Lives of Others</vt:lpstr>
      <vt:lpstr>Investment in the Lives of Others</vt:lpstr>
      <vt:lpstr>Investment in the Lives of Others</vt:lpstr>
      <vt:lpstr>Investment in the Lives of Others</vt:lpstr>
      <vt:lpstr>3. The Discipline Of  Disciple Making Is A Lifelong Commitment To Growth. </vt:lpstr>
      <vt:lpstr>Listen for what Jesus made a priority.</vt:lpstr>
      <vt:lpstr>Listen for what Jesus made a priority.</vt:lpstr>
      <vt:lpstr>Lifelong Commitment to Growth</vt:lpstr>
      <vt:lpstr>Lifelong Commitment to Growth</vt:lpstr>
      <vt:lpstr>Lifelong Commitment to Growth</vt:lpstr>
      <vt:lpstr>Application</vt:lpstr>
      <vt:lpstr>Application</vt:lpstr>
      <vt:lpstr>Application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6</cp:revision>
  <dcterms:created xsi:type="dcterms:W3CDTF">2025-11-13T19:13:22Z</dcterms:created>
  <dcterms:modified xsi:type="dcterms:W3CDTF">2025-11-16T13:44:29Z</dcterms:modified>
</cp:coreProperties>
</file>