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68" r:id="rId5"/>
    <p:sldId id="579" r:id="rId6"/>
    <p:sldId id="569" r:id="rId7"/>
    <p:sldId id="580" r:id="rId8"/>
    <p:sldId id="581" r:id="rId9"/>
    <p:sldId id="582" r:id="rId10"/>
    <p:sldId id="583" r:id="rId11"/>
    <p:sldId id="793" r:id="rId12"/>
    <p:sldId id="584" r:id="rId13"/>
    <p:sldId id="794" r:id="rId14"/>
    <p:sldId id="795" r:id="rId15"/>
    <p:sldId id="796" r:id="rId16"/>
    <p:sldId id="798" r:id="rId17"/>
    <p:sldId id="799" r:id="rId18"/>
    <p:sldId id="797" r:id="rId19"/>
    <p:sldId id="800" r:id="rId20"/>
    <p:sldId id="801" r:id="rId21"/>
    <p:sldId id="802" r:id="rId22"/>
    <p:sldId id="803" r:id="rId23"/>
    <p:sldId id="804" r:id="rId24"/>
    <p:sldId id="805" r:id="rId25"/>
    <p:sldId id="8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0342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94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08170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363995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9946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152892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6606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8444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95990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72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239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797261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71829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873354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377002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601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4" y="10831"/>
            <a:ext cx="12153493" cy="6836339"/>
          </a:xfrm>
          <a:prstGeom prst="rect">
            <a:avLst/>
          </a:prstGeom>
        </p:spPr>
      </p:pic>
      <p:sp>
        <p:nvSpPr>
          <p:cNvPr id="2" name="TextBox 1">
            <a:extLst>
              <a:ext uri="{FF2B5EF4-FFF2-40B4-BE49-F238E27FC236}">
                <a16:creationId xmlns:a16="http://schemas.microsoft.com/office/drawing/2014/main" id="{F4358FBA-4E79-838C-1574-39EA0E581EB5}"/>
              </a:ext>
            </a:extLst>
          </p:cNvPr>
          <p:cNvSpPr txBox="1"/>
          <p:nvPr/>
        </p:nvSpPr>
        <p:spPr>
          <a:xfrm>
            <a:off x="790831" y="4411361"/>
            <a:ext cx="1056502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srgbClr val="FFFF00"/>
                </a:solidFill>
                <a:effectLst/>
                <a:uLnTx/>
                <a:uFillTx/>
                <a:latin typeface="ADLaM Display" panose="02010000000000000000" pitchFamily="2" charset="0"/>
                <a:ea typeface="ADLaM Display" panose="02010000000000000000" pitchFamily="2" charset="0"/>
                <a:cs typeface="ADLaM Display" panose="02010000000000000000" pitchFamily="2" charset="0"/>
              </a:rPr>
              <a:t>Obedience – The Heart of Discipleship</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Obedience to Jesus </a:t>
            </a:r>
            <a:br>
              <a:rPr lang="en-US" sz="5500" dirty="0"/>
            </a:br>
            <a:r>
              <a:rPr lang="en-US" sz="5500" dirty="0"/>
              <a:t>Is Rooted in </a:t>
            </a:r>
            <a:r>
              <a:rPr lang="en-US" sz="5500" dirty="0">
                <a:solidFill>
                  <a:srgbClr val="FFFF00"/>
                </a:solidFill>
              </a:rPr>
              <a:t>Love</a:t>
            </a:r>
            <a:r>
              <a:rPr lang="en-US" sz="5500" dirty="0"/>
              <a:t> for </a:t>
            </a:r>
            <a:r>
              <a:rPr lang="en-US" sz="5500" dirty="0">
                <a:solidFill>
                  <a:srgbClr val="FFFF00"/>
                </a:solidFill>
              </a:rPr>
              <a:t>God</a:t>
            </a:r>
            <a:r>
              <a:rPr lang="en-US" sz="5500" dirty="0"/>
              <a:t> </a:t>
            </a:r>
            <a:br>
              <a:rPr lang="en-US" sz="5500" dirty="0"/>
            </a:br>
            <a:r>
              <a:rPr lang="en-US" sz="5500" dirty="0"/>
              <a:t>and </a:t>
            </a:r>
            <a:r>
              <a:rPr lang="en-US" sz="5500" dirty="0">
                <a:solidFill>
                  <a:srgbClr val="FFFF00"/>
                </a:solidFill>
              </a:rPr>
              <a:t>Others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553F-D203-D0FB-868F-D4E69CADCC81}"/>
              </a:ext>
            </a:extLst>
          </p:cNvPr>
          <p:cNvSpPr>
            <a:spLocks noGrp="1"/>
          </p:cNvSpPr>
          <p:nvPr>
            <p:ph type="title"/>
          </p:nvPr>
        </p:nvSpPr>
        <p:spPr/>
        <p:txBody>
          <a:bodyPr/>
          <a:lstStyle/>
          <a:p>
            <a:pPr algn="l"/>
            <a:r>
              <a:rPr lang="en-US" dirty="0"/>
              <a:t>Listen for more “if-then” statements.</a:t>
            </a:r>
          </a:p>
        </p:txBody>
      </p:sp>
      <p:sp>
        <p:nvSpPr>
          <p:cNvPr id="3" name="Content Placeholder 2">
            <a:extLst>
              <a:ext uri="{FF2B5EF4-FFF2-40B4-BE49-F238E27FC236}">
                <a16:creationId xmlns:a16="http://schemas.microsoft.com/office/drawing/2014/main" id="{02B03BFF-B7E9-A5A7-F365-0DAB2CB8DBF7}"/>
              </a:ext>
            </a:extLst>
          </p:cNvPr>
          <p:cNvSpPr>
            <a:spLocks noGrp="1"/>
          </p:cNvSpPr>
          <p:nvPr>
            <p:ph idx="1"/>
          </p:nvPr>
        </p:nvSpPr>
        <p:spPr>
          <a:xfrm>
            <a:off x="972272" y="2010820"/>
            <a:ext cx="9872241" cy="4351338"/>
          </a:xfrm>
        </p:spPr>
        <p:txBody>
          <a:bodyPr/>
          <a:lstStyle/>
          <a:p>
            <a:pPr marL="0" indent="0" algn="ctr">
              <a:buNone/>
            </a:pPr>
            <a:r>
              <a:rPr lang="en-US" dirty="0"/>
              <a:t>1 Corinthians 13:1-3 (NIV)  If I speak in the tongues of men and of angels, but have not love, I am only a resounding gong or a clanging cymbal. 2  If I have the gift of prophecy and can fathom all mysteries and all </a:t>
            </a:r>
          </a:p>
        </p:txBody>
      </p:sp>
    </p:spTree>
    <p:extLst>
      <p:ext uri="{BB962C8B-B14F-4D97-AF65-F5344CB8AC3E}">
        <p14:creationId xmlns:p14="http://schemas.microsoft.com/office/powerpoint/2010/main" val="27638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D2452-20C6-C0EF-9AE2-7B0611870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74FE1-353C-5160-72DC-F4038B3137AE}"/>
              </a:ext>
            </a:extLst>
          </p:cNvPr>
          <p:cNvSpPr>
            <a:spLocks noGrp="1"/>
          </p:cNvSpPr>
          <p:nvPr>
            <p:ph type="title"/>
          </p:nvPr>
        </p:nvSpPr>
        <p:spPr/>
        <p:txBody>
          <a:bodyPr/>
          <a:lstStyle/>
          <a:p>
            <a:pPr algn="l"/>
            <a:r>
              <a:rPr lang="en-US" dirty="0"/>
              <a:t>Listen for more “if-then” statements.</a:t>
            </a:r>
          </a:p>
        </p:txBody>
      </p:sp>
      <p:sp>
        <p:nvSpPr>
          <p:cNvPr id="3" name="Content Placeholder 2">
            <a:extLst>
              <a:ext uri="{FF2B5EF4-FFF2-40B4-BE49-F238E27FC236}">
                <a16:creationId xmlns:a16="http://schemas.microsoft.com/office/drawing/2014/main" id="{968176B2-15BA-47DD-3251-E4AEE16B72EC}"/>
              </a:ext>
            </a:extLst>
          </p:cNvPr>
          <p:cNvSpPr>
            <a:spLocks noGrp="1"/>
          </p:cNvSpPr>
          <p:nvPr>
            <p:ph idx="1"/>
          </p:nvPr>
        </p:nvSpPr>
        <p:spPr>
          <a:xfrm>
            <a:off x="1539432" y="2033969"/>
            <a:ext cx="8923116" cy="4351338"/>
          </a:xfrm>
        </p:spPr>
        <p:txBody>
          <a:bodyPr/>
          <a:lstStyle/>
          <a:p>
            <a:pPr marL="0" indent="0" algn="ctr">
              <a:buNone/>
            </a:pPr>
            <a:r>
              <a:rPr lang="en-US" dirty="0"/>
              <a:t>knowledge, and if I have a faith that can move mountains, but have not love, I am nothing. 3  If I give all I possess to the poor and surrender my body to the flames, but have not love, I gain nothing.</a:t>
            </a:r>
          </a:p>
        </p:txBody>
      </p:sp>
      <p:pic>
        <p:nvPicPr>
          <p:cNvPr id="4" name="Picture 3">
            <a:extLst>
              <a:ext uri="{FF2B5EF4-FFF2-40B4-BE49-F238E27FC236}">
                <a16:creationId xmlns:a16="http://schemas.microsoft.com/office/drawing/2014/main" id="{24E8AADA-21F4-8F20-ECB7-50143605BC6D}"/>
              </a:ext>
            </a:extLst>
          </p:cNvPr>
          <p:cNvPicPr>
            <a:picLocks noChangeAspect="1"/>
          </p:cNvPicPr>
          <p:nvPr/>
        </p:nvPicPr>
        <p:blipFill>
          <a:blip r:embed="rId2"/>
          <a:stretch>
            <a:fillRect/>
          </a:stretch>
        </p:blipFill>
        <p:spPr>
          <a:xfrm>
            <a:off x="5153143" y="5264163"/>
            <a:ext cx="1885714"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111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9A73-9EEB-48D7-FF95-FF43557F0D96}"/>
              </a:ext>
            </a:extLst>
          </p:cNvPr>
          <p:cNvSpPr>
            <a:spLocks noGrp="1"/>
          </p:cNvSpPr>
          <p:nvPr>
            <p:ph type="title"/>
          </p:nvPr>
        </p:nvSpPr>
        <p:spPr/>
        <p:txBody>
          <a:bodyPr/>
          <a:lstStyle/>
          <a:p>
            <a:r>
              <a:rPr lang="en-US" dirty="0"/>
              <a:t>Love for God and Others</a:t>
            </a:r>
          </a:p>
        </p:txBody>
      </p:sp>
      <p:sp>
        <p:nvSpPr>
          <p:cNvPr id="3" name="Content Placeholder 2">
            <a:extLst>
              <a:ext uri="{FF2B5EF4-FFF2-40B4-BE49-F238E27FC236}">
                <a16:creationId xmlns:a16="http://schemas.microsoft.com/office/drawing/2014/main" id="{E398B6EB-2EEA-4F9D-E02E-4280EB219628}"/>
              </a:ext>
            </a:extLst>
          </p:cNvPr>
          <p:cNvSpPr>
            <a:spLocks noGrp="1"/>
          </p:cNvSpPr>
          <p:nvPr>
            <p:ph idx="1"/>
          </p:nvPr>
        </p:nvSpPr>
        <p:spPr>
          <a:xfrm>
            <a:off x="838200" y="1690688"/>
            <a:ext cx="10515600" cy="4667250"/>
          </a:xfrm>
        </p:spPr>
        <p:txBody>
          <a:bodyPr>
            <a:normAutofit/>
          </a:bodyPr>
          <a:lstStyle/>
          <a:p>
            <a:r>
              <a:rPr lang="en-US" dirty="0"/>
              <a:t>What hypothetical experiences or situations did Paul identify that could be an occasion for boasting about one’s spiritual gifts? </a:t>
            </a:r>
          </a:p>
          <a:p>
            <a:r>
              <a:rPr lang="en-US" dirty="0"/>
              <a:t>What results when I do these things with the wrong motive?</a:t>
            </a:r>
          </a:p>
          <a:p>
            <a:r>
              <a:rPr lang="en-US" dirty="0"/>
              <a:t>What kinds of wrong motives might we have?</a:t>
            </a:r>
          </a:p>
          <a:p>
            <a:r>
              <a:rPr lang="en-US" dirty="0"/>
              <a:t>Why might it be easy to use a spiritual gift without love? </a:t>
            </a:r>
          </a:p>
        </p:txBody>
      </p:sp>
      <p:sp>
        <p:nvSpPr>
          <p:cNvPr id="4" name="TextBox 3">
            <a:extLst>
              <a:ext uri="{FF2B5EF4-FFF2-40B4-BE49-F238E27FC236}">
                <a16:creationId xmlns:a16="http://schemas.microsoft.com/office/drawing/2014/main" id="{637B3584-626A-1085-B88C-F7AB3E24ADA2}"/>
              </a:ext>
            </a:extLst>
          </p:cNvPr>
          <p:cNvSpPr txBox="1"/>
          <p:nvPr/>
        </p:nvSpPr>
        <p:spPr>
          <a:xfrm>
            <a:off x="273933" y="3310950"/>
            <a:ext cx="11644133" cy="3046988"/>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If I speak in the tongues of men and of angels, but have not love, I am only a resounding gong or a clanging cymbal.  If I have the gift of prophecy and can fathom all mysteries and all knowledge, and if I have a faith that can move mountains, but have not love, I am nothing.  If I give all I possess to the poor and surrender my body to the flames, but have not love, I gain nothing. </a:t>
            </a:r>
          </a:p>
        </p:txBody>
      </p:sp>
    </p:spTree>
    <p:extLst>
      <p:ext uri="{BB962C8B-B14F-4D97-AF65-F5344CB8AC3E}">
        <p14:creationId xmlns:p14="http://schemas.microsoft.com/office/powerpoint/2010/main" val="38834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64" presetClass="path" presetSubtype="0" accel="50000" decel="50000" fill="hold" grpId="0" nodeType="withEffect">
                                  <p:stCondLst>
                                    <p:cond delay="0"/>
                                  </p:stCondLst>
                                  <p:childTnLst>
                                    <p:animMotion origin="layout" path="M 0 -1.11111E-6 L 0 -0.45833 " pathEditMode="relative" rAng="0" ptsTypes="AA">
                                      <p:cBhvr>
                                        <p:cTn id="12" dur="2000" fill="hold"/>
                                        <p:tgtEl>
                                          <p:spTgt spid="4"/>
                                        </p:tgtEl>
                                        <p:attrNameLst>
                                          <p:attrName>ppt_x</p:attrName>
                                          <p:attrName>ppt_y</p:attrName>
                                        </p:attrNameLst>
                                      </p:cBhvr>
                                      <p:rCtr x="0" y="-2291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C21C-2275-9944-4ED4-EBB690FFB373}"/>
              </a:ext>
            </a:extLst>
          </p:cNvPr>
          <p:cNvSpPr>
            <a:spLocks noGrp="1"/>
          </p:cNvSpPr>
          <p:nvPr>
            <p:ph type="title"/>
          </p:nvPr>
        </p:nvSpPr>
        <p:spPr/>
        <p:txBody>
          <a:bodyPr/>
          <a:lstStyle/>
          <a:p>
            <a:r>
              <a:rPr lang="en-US" dirty="0"/>
              <a:t>Love for God and Others</a:t>
            </a:r>
          </a:p>
        </p:txBody>
      </p:sp>
      <p:sp>
        <p:nvSpPr>
          <p:cNvPr id="3" name="Content Placeholder 2">
            <a:extLst>
              <a:ext uri="{FF2B5EF4-FFF2-40B4-BE49-F238E27FC236}">
                <a16:creationId xmlns:a16="http://schemas.microsoft.com/office/drawing/2014/main" id="{EC046666-19FA-A62C-9FE8-DB0EAC290880}"/>
              </a:ext>
            </a:extLst>
          </p:cNvPr>
          <p:cNvSpPr>
            <a:spLocks noGrp="1"/>
          </p:cNvSpPr>
          <p:nvPr>
            <p:ph idx="1"/>
          </p:nvPr>
        </p:nvSpPr>
        <p:spPr>
          <a:xfrm>
            <a:off x="838200" y="1690688"/>
            <a:ext cx="10515600" cy="4667250"/>
          </a:xfrm>
        </p:spPr>
        <p:txBody>
          <a:bodyPr>
            <a:normAutofit/>
          </a:bodyPr>
          <a:lstStyle/>
          <a:p>
            <a:r>
              <a:rPr lang="en-US" dirty="0">
                <a:solidFill>
                  <a:srgbClr val="C00000"/>
                </a:solidFill>
              </a:rPr>
              <a:t>The kind of love Paul is writing about here is that same love God has for us, </a:t>
            </a:r>
            <a:r>
              <a:rPr lang="en-US" b="1" i="1" dirty="0">
                <a:solidFill>
                  <a:srgbClr val="C00000"/>
                </a:solidFill>
              </a:rPr>
              <a:t>agape</a:t>
            </a:r>
            <a:r>
              <a:rPr lang="en-US" dirty="0">
                <a:solidFill>
                  <a:srgbClr val="C00000"/>
                </a:solidFill>
              </a:rPr>
              <a:t> love.</a:t>
            </a:r>
          </a:p>
          <a:p>
            <a:pPr lvl="1"/>
            <a:r>
              <a:rPr lang="en-US" dirty="0">
                <a:solidFill>
                  <a:srgbClr val="C00000"/>
                </a:solidFill>
              </a:rPr>
              <a:t>Determined good will that has its object’s best interests at heart</a:t>
            </a:r>
          </a:p>
          <a:p>
            <a:pPr lvl="1"/>
            <a:r>
              <a:rPr lang="en-US" dirty="0">
                <a:solidFill>
                  <a:srgbClr val="C00000"/>
                </a:solidFill>
              </a:rPr>
              <a:t>Self-giving (instead of self-serving)</a:t>
            </a:r>
          </a:p>
          <a:p>
            <a:pPr lvl="1"/>
            <a:r>
              <a:rPr lang="en-US" dirty="0">
                <a:solidFill>
                  <a:srgbClr val="C00000"/>
                </a:solidFill>
              </a:rPr>
              <a:t>Expects nothing in return</a:t>
            </a:r>
          </a:p>
          <a:p>
            <a:pPr lvl="1"/>
            <a:r>
              <a:rPr lang="en-US" dirty="0">
                <a:solidFill>
                  <a:srgbClr val="C00000"/>
                </a:solidFill>
              </a:rPr>
              <a:t>Goes on offering itself, even when rejected</a:t>
            </a:r>
          </a:p>
          <a:p>
            <a:pPr lvl="1"/>
            <a:r>
              <a:rPr lang="en-US" dirty="0">
                <a:solidFill>
                  <a:srgbClr val="C00000"/>
                </a:solidFill>
              </a:rPr>
              <a:t>Acts on others’ behalf without considering their worthiness</a:t>
            </a:r>
          </a:p>
          <a:p>
            <a:endParaRPr lang="en-US" dirty="0"/>
          </a:p>
        </p:txBody>
      </p:sp>
    </p:spTree>
    <p:extLst>
      <p:ext uri="{BB962C8B-B14F-4D97-AF65-F5344CB8AC3E}">
        <p14:creationId xmlns:p14="http://schemas.microsoft.com/office/powerpoint/2010/main" val="31250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838200"/>
            <a:ext cx="12188825" cy="4419600"/>
          </a:xfrm>
        </p:spPr>
        <p:txBody>
          <a:bodyPr anchor="b">
            <a:noAutofit/>
          </a:bodyPr>
          <a:lstStyle/>
          <a:p>
            <a:pPr>
              <a:lnSpc>
                <a:spcPct val="150000"/>
              </a:lnSpc>
              <a:spcAft>
                <a:spcPts val="0"/>
              </a:spcAft>
            </a:pPr>
            <a:r>
              <a:rPr lang="en-US" sz="5500" dirty="0"/>
              <a:t>3. True Discipleship </a:t>
            </a:r>
            <a:br>
              <a:rPr lang="en-US" sz="5500" dirty="0"/>
            </a:br>
            <a:r>
              <a:rPr lang="en-US" sz="5500" dirty="0"/>
              <a:t>Requires </a:t>
            </a:r>
            <a:r>
              <a:rPr lang="en-US" sz="5500" dirty="0">
                <a:solidFill>
                  <a:srgbClr val="FFFF00"/>
                </a:solidFill>
              </a:rPr>
              <a:t>Transparent</a:t>
            </a:r>
            <a:r>
              <a:rPr lang="en-US" sz="5500" dirty="0"/>
              <a:t> </a:t>
            </a:r>
            <a:r>
              <a:rPr lang="en-US" sz="5500" dirty="0">
                <a:solidFill>
                  <a:srgbClr val="FFFF00"/>
                </a:solidFill>
              </a:rPr>
              <a:t>Modeling</a:t>
            </a:r>
            <a:r>
              <a:rPr lang="en-US" sz="5500" dirty="0"/>
              <a:t> of Love and Obedience.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9278-A728-F42D-0059-B59AF1EA9B4D}"/>
              </a:ext>
            </a:extLst>
          </p:cNvPr>
          <p:cNvSpPr>
            <a:spLocks noGrp="1"/>
          </p:cNvSpPr>
          <p:nvPr>
            <p:ph type="title"/>
          </p:nvPr>
        </p:nvSpPr>
        <p:spPr/>
        <p:txBody>
          <a:bodyPr>
            <a:normAutofit/>
          </a:bodyPr>
          <a:lstStyle/>
          <a:p>
            <a:pPr algn="l"/>
            <a:r>
              <a:rPr lang="en-US" dirty="0"/>
              <a:t>Listen for when not to offend unnecessarily.</a:t>
            </a:r>
          </a:p>
        </p:txBody>
      </p:sp>
      <p:sp>
        <p:nvSpPr>
          <p:cNvPr id="3" name="Content Placeholder 2">
            <a:extLst>
              <a:ext uri="{FF2B5EF4-FFF2-40B4-BE49-F238E27FC236}">
                <a16:creationId xmlns:a16="http://schemas.microsoft.com/office/drawing/2014/main" id="{CCE3FAEC-E9DC-B081-240C-24CA7BB224FD}"/>
              </a:ext>
            </a:extLst>
          </p:cNvPr>
          <p:cNvSpPr>
            <a:spLocks noGrp="1"/>
          </p:cNvSpPr>
          <p:nvPr>
            <p:ph idx="1"/>
          </p:nvPr>
        </p:nvSpPr>
        <p:spPr>
          <a:xfrm>
            <a:off x="1243314" y="1851949"/>
            <a:ext cx="9532716" cy="4162968"/>
          </a:xfrm>
        </p:spPr>
        <p:txBody>
          <a:bodyPr/>
          <a:lstStyle/>
          <a:p>
            <a:pPr marL="0" indent="0" algn="ctr">
              <a:buNone/>
            </a:pPr>
            <a:r>
              <a:rPr lang="en-US" dirty="0"/>
              <a:t>1 Corinthians 10:25-30 (NIV)   Eat anything sold in the meat market without raising questions of conscience, 26  for, "The earth is the Lord's, and everything in it." 27  If some unbeliever invites you to a meal and you want to go, eat whatever is put before you without raising questions of conscience. 28  But if anyone says to you, "This has </a:t>
            </a:r>
          </a:p>
        </p:txBody>
      </p:sp>
    </p:spTree>
    <p:extLst>
      <p:ext uri="{BB962C8B-B14F-4D97-AF65-F5344CB8AC3E}">
        <p14:creationId xmlns:p14="http://schemas.microsoft.com/office/powerpoint/2010/main" val="117232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235E-0921-0743-60F8-3469A7805A51}"/>
              </a:ext>
            </a:extLst>
          </p:cNvPr>
          <p:cNvSpPr>
            <a:spLocks noGrp="1"/>
          </p:cNvSpPr>
          <p:nvPr>
            <p:ph type="title"/>
          </p:nvPr>
        </p:nvSpPr>
        <p:spPr/>
        <p:txBody>
          <a:bodyPr/>
          <a:lstStyle/>
          <a:p>
            <a:pPr algn="l"/>
            <a:r>
              <a:rPr lang="en-US" dirty="0"/>
              <a:t>Listen for when not to offend unnecessarily.</a:t>
            </a:r>
          </a:p>
        </p:txBody>
      </p:sp>
      <p:sp>
        <p:nvSpPr>
          <p:cNvPr id="3" name="Content Placeholder 2">
            <a:extLst>
              <a:ext uri="{FF2B5EF4-FFF2-40B4-BE49-F238E27FC236}">
                <a16:creationId xmlns:a16="http://schemas.microsoft.com/office/drawing/2014/main" id="{3D0A344F-B10D-11BB-62B4-DABAD39FBD8F}"/>
              </a:ext>
            </a:extLst>
          </p:cNvPr>
          <p:cNvSpPr>
            <a:spLocks noGrp="1"/>
          </p:cNvSpPr>
          <p:nvPr>
            <p:ph idx="1"/>
          </p:nvPr>
        </p:nvSpPr>
        <p:spPr>
          <a:xfrm>
            <a:off x="1354237" y="1690688"/>
            <a:ext cx="9883815" cy="4351338"/>
          </a:xfrm>
        </p:spPr>
        <p:txBody>
          <a:bodyPr/>
          <a:lstStyle/>
          <a:p>
            <a:pPr marL="0" indent="0" algn="ctr">
              <a:buNone/>
            </a:pPr>
            <a:r>
              <a:rPr lang="en-US" dirty="0"/>
              <a:t>been offered in sacrifice," then do not eat it, both for the sake of the man who told you and for conscience' sake-- 29  the other man's conscience, I mean, not yours. For why should my freedom be judged by another's conscience? 30  If I take part in the meal with thankfulness, why am I denounced because of something I thank God for?</a:t>
            </a:r>
          </a:p>
        </p:txBody>
      </p:sp>
      <p:pic>
        <p:nvPicPr>
          <p:cNvPr id="4" name="Picture 3">
            <a:extLst>
              <a:ext uri="{FF2B5EF4-FFF2-40B4-BE49-F238E27FC236}">
                <a16:creationId xmlns:a16="http://schemas.microsoft.com/office/drawing/2014/main" id="{A409654E-D37B-7DDC-A57D-266A4563B251}"/>
              </a:ext>
            </a:extLst>
          </p:cNvPr>
          <p:cNvPicPr>
            <a:picLocks noChangeAspect="1"/>
          </p:cNvPicPr>
          <p:nvPr/>
        </p:nvPicPr>
        <p:blipFill>
          <a:blip r:embed="rId2"/>
          <a:stretch>
            <a:fillRect/>
          </a:stretch>
        </p:blipFill>
        <p:spPr>
          <a:xfrm>
            <a:off x="5153143" y="5903931"/>
            <a:ext cx="1885714"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416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EE02-8326-CB39-229B-33ADD8E50EE7}"/>
              </a:ext>
            </a:extLst>
          </p:cNvPr>
          <p:cNvSpPr>
            <a:spLocks noGrp="1"/>
          </p:cNvSpPr>
          <p:nvPr>
            <p:ph type="title"/>
          </p:nvPr>
        </p:nvSpPr>
        <p:spPr/>
        <p:txBody>
          <a:bodyPr/>
          <a:lstStyle/>
          <a:p>
            <a:r>
              <a:rPr lang="en-US" dirty="0"/>
              <a:t>Modeling Love and Obedience</a:t>
            </a:r>
          </a:p>
        </p:txBody>
      </p:sp>
      <p:sp>
        <p:nvSpPr>
          <p:cNvPr id="3" name="Content Placeholder 2">
            <a:extLst>
              <a:ext uri="{FF2B5EF4-FFF2-40B4-BE49-F238E27FC236}">
                <a16:creationId xmlns:a16="http://schemas.microsoft.com/office/drawing/2014/main" id="{CDF1E017-88AC-077D-8AEA-F3F51983ADF9}"/>
              </a:ext>
            </a:extLst>
          </p:cNvPr>
          <p:cNvSpPr>
            <a:spLocks noGrp="1"/>
          </p:cNvSpPr>
          <p:nvPr>
            <p:ph idx="1"/>
          </p:nvPr>
        </p:nvSpPr>
        <p:spPr/>
        <p:txBody>
          <a:bodyPr/>
          <a:lstStyle/>
          <a:p>
            <a:r>
              <a:rPr lang="en-US" dirty="0"/>
              <a:t>Paul talks about the problem of whether or not to eat food offered to idols.  What things in our culture are similarly debatable ?</a:t>
            </a:r>
          </a:p>
          <a:p>
            <a:r>
              <a:rPr lang="en-US" dirty="0"/>
              <a:t>Why would being considerate of others (loving your neighbor) be more important than knowing and claiming you are theologically correct in the actions you choose?</a:t>
            </a:r>
          </a:p>
          <a:p>
            <a:endParaRPr lang="en-US" dirty="0"/>
          </a:p>
          <a:p>
            <a:endParaRPr lang="en-US" dirty="0"/>
          </a:p>
        </p:txBody>
      </p:sp>
    </p:spTree>
    <p:extLst>
      <p:ext uri="{BB962C8B-B14F-4D97-AF65-F5344CB8AC3E}">
        <p14:creationId xmlns:p14="http://schemas.microsoft.com/office/powerpoint/2010/main" val="15615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EC8C-7754-1D73-FDFA-444E75C2B033}"/>
              </a:ext>
            </a:extLst>
          </p:cNvPr>
          <p:cNvSpPr>
            <a:spLocks noGrp="1"/>
          </p:cNvSpPr>
          <p:nvPr>
            <p:ph type="title"/>
          </p:nvPr>
        </p:nvSpPr>
        <p:spPr/>
        <p:txBody>
          <a:bodyPr/>
          <a:lstStyle/>
          <a:p>
            <a:r>
              <a:rPr lang="en-US" dirty="0"/>
              <a:t>Modeling Love and Obedience</a:t>
            </a:r>
          </a:p>
        </p:txBody>
      </p:sp>
      <p:sp>
        <p:nvSpPr>
          <p:cNvPr id="3" name="Content Placeholder 2">
            <a:extLst>
              <a:ext uri="{FF2B5EF4-FFF2-40B4-BE49-F238E27FC236}">
                <a16:creationId xmlns:a16="http://schemas.microsoft.com/office/drawing/2014/main" id="{339C02DE-D466-9FEF-2977-22467B598230}"/>
              </a:ext>
            </a:extLst>
          </p:cNvPr>
          <p:cNvSpPr>
            <a:spLocks noGrp="1"/>
          </p:cNvSpPr>
          <p:nvPr>
            <p:ph idx="1"/>
          </p:nvPr>
        </p:nvSpPr>
        <p:spPr/>
        <p:txBody>
          <a:bodyPr/>
          <a:lstStyle/>
          <a:p>
            <a:r>
              <a:rPr lang="en-US" dirty="0"/>
              <a:t>How could weaker believers be hurt by seeing more mature Christians do something the weaker believers considered wrong?</a:t>
            </a:r>
          </a:p>
          <a:p>
            <a:r>
              <a:rPr lang="en-US" dirty="0"/>
              <a:t>How should we demonstrate loving our neighbor by limiting our freedom out of sensitivity to weaker Christians?</a:t>
            </a:r>
          </a:p>
          <a:p>
            <a:endParaRPr lang="en-US" dirty="0"/>
          </a:p>
        </p:txBody>
      </p:sp>
    </p:spTree>
    <p:extLst>
      <p:ext uri="{BB962C8B-B14F-4D97-AF65-F5344CB8AC3E}">
        <p14:creationId xmlns:p14="http://schemas.microsoft.com/office/powerpoint/2010/main" val="213064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CA2A8C-D887-B73E-3D86-3137153BD9FA}"/>
              </a:ext>
            </a:extLst>
          </p:cNvPr>
          <p:cNvSpPr>
            <a:spLocks noGrp="1"/>
          </p:cNvSpPr>
          <p:nvPr>
            <p:ph type="title"/>
          </p:nvPr>
        </p:nvSpPr>
        <p:spPr/>
        <p:txBody>
          <a:bodyPr/>
          <a:lstStyle/>
          <a:p>
            <a:r>
              <a:rPr lang="en-US" dirty="0"/>
              <a:t>Think about it …</a:t>
            </a:r>
          </a:p>
        </p:txBody>
      </p:sp>
      <p:sp>
        <p:nvSpPr>
          <p:cNvPr id="5" name="Content Placeholder 4">
            <a:extLst>
              <a:ext uri="{FF2B5EF4-FFF2-40B4-BE49-F238E27FC236}">
                <a16:creationId xmlns:a16="http://schemas.microsoft.com/office/drawing/2014/main" id="{61801692-AC38-04F8-0681-E24C497A55DD}"/>
              </a:ext>
            </a:extLst>
          </p:cNvPr>
          <p:cNvSpPr>
            <a:spLocks noGrp="1"/>
          </p:cNvSpPr>
          <p:nvPr>
            <p:ph idx="1"/>
          </p:nvPr>
        </p:nvSpPr>
        <p:spPr>
          <a:xfrm>
            <a:off x="838200" y="1825625"/>
            <a:ext cx="10965873" cy="4351338"/>
          </a:xfrm>
        </p:spPr>
        <p:txBody>
          <a:bodyPr/>
          <a:lstStyle/>
          <a:p>
            <a:r>
              <a:rPr lang="en-US" dirty="0"/>
              <a:t>When was a time you had to obey a rule you didn’t understand at home, at work or at school.   What did you learn was the wisdom of that standard?</a:t>
            </a:r>
          </a:p>
          <a:p>
            <a:endParaRPr lang="en-US" dirty="0"/>
          </a:p>
        </p:txBody>
      </p:sp>
      <p:grpSp>
        <p:nvGrpSpPr>
          <p:cNvPr id="12" name="Group 11">
            <a:extLst>
              <a:ext uri="{FF2B5EF4-FFF2-40B4-BE49-F238E27FC236}">
                <a16:creationId xmlns:a16="http://schemas.microsoft.com/office/drawing/2014/main" id="{75092034-8571-1698-ACE0-903BD78FC914}"/>
              </a:ext>
            </a:extLst>
          </p:cNvPr>
          <p:cNvGrpSpPr/>
          <p:nvPr/>
        </p:nvGrpSpPr>
        <p:grpSpPr>
          <a:xfrm>
            <a:off x="1331842" y="3191133"/>
            <a:ext cx="9713200" cy="2985830"/>
            <a:chOff x="1331842" y="3191133"/>
            <a:chExt cx="9713200" cy="2985830"/>
          </a:xfrm>
        </p:grpSpPr>
        <p:grpSp>
          <p:nvGrpSpPr>
            <p:cNvPr id="10" name="Group 9">
              <a:extLst>
                <a:ext uri="{FF2B5EF4-FFF2-40B4-BE49-F238E27FC236}">
                  <a16:creationId xmlns:a16="http://schemas.microsoft.com/office/drawing/2014/main" id="{D34AB5B1-A7CB-E652-082D-465C901ABAF7}"/>
                </a:ext>
              </a:extLst>
            </p:cNvPr>
            <p:cNvGrpSpPr/>
            <p:nvPr/>
          </p:nvGrpSpPr>
          <p:grpSpPr>
            <a:xfrm>
              <a:off x="8243862" y="3191133"/>
              <a:ext cx="2801180" cy="2985830"/>
              <a:chOff x="8552620" y="773747"/>
              <a:chExt cx="2801180" cy="2985830"/>
            </a:xfrm>
          </p:grpSpPr>
          <p:pic>
            <p:nvPicPr>
              <p:cNvPr id="1026" name="Picture 2" descr="Playground slide">
                <a:extLst>
                  <a:ext uri="{FF2B5EF4-FFF2-40B4-BE49-F238E27FC236}">
                    <a16:creationId xmlns:a16="http://schemas.microsoft.com/office/drawing/2014/main" id="{75073809-CFB5-8EFF-9749-C999E5B549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5736" y="2067343"/>
                <a:ext cx="2268064" cy="1692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white sign with black border&#10;&#10;AI-generated content may be incorrect.">
                <a:extLst>
                  <a:ext uri="{FF2B5EF4-FFF2-40B4-BE49-F238E27FC236}">
                    <a16:creationId xmlns:a16="http://schemas.microsoft.com/office/drawing/2014/main" id="{9F9EE35C-037E-F228-8F81-87DFE78F5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2620" y="773747"/>
                <a:ext cx="1884513" cy="2452255"/>
              </a:xfrm>
              <a:prstGeom prst="rect">
                <a:avLst/>
              </a:prstGeom>
            </p:spPr>
          </p:pic>
          <p:sp>
            <p:nvSpPr>
              <p:cNvPr id="9" name="TextBox 8">
                <a:extLst>
                  <a:ext uri="{FF2B5EF4-FFF2-40B4-BE49-F238E27FC236}">
                    <a16:creationId xmlns:a16="http://schemas.microsoft.com/office/drawing/2014/main" id="{EECD57E4-0F67-FCE6-6646-373BF242F91B}"/>
                  </a:ext>
                </a:extLst>
              </p:cNvPr>
              <p:cNvSpPr txBox="1"/>
              <p:nvPr/>
            </p:nvSpPr>
            <p:spPr>
              <a:xfrm>
                <a:off x="9085735" y="1496291"/>
                <a:ext cx="818285" cy="646331"/>
              </a:xfrm>
              <a:prstGeom prst="rect">
                <a:avLst/>
              </a:prstGeom>
              <a:noFill/>
            </p:spPr>
            <p:txBody>
              <a:bodyPr wrap="square" rtlCol="0">
                <a:spAutoFit/>
              </a:bodyPr>
              <a:lstStyle/>
              <a:p>
                <a:pPr algn="ctr"/>
                <a:r>
                  <a:rPr lang="en-US" dirty="0"/>
                  <a:t>SLIDE</a:t>
                </a:r>
              </a:p>
              <a:p>
                <a:pPr algn="ctr"/>
                <a:r>
                  <a:rPr lang="en-US" dirty="0"/>
                  <a:t>RULES</a:t>
                </a:r>
              </a:p>
            </p:txBody>
          </p:sp>
        </p:grpSp>
        <p:pic>
          <p:nvPicPr>
            <p:cNvPr id="1028" name="Picture 4" descr="Building">
              <a:extLst>
                <a:ext uri="{FF2B5EF4-FFF2-40B4-BE49-F238E27FC236}">
                  <a16:creationId xmlns:a16="http://schemas.microsoft.com/office/drawing/2014/main" id="{3B93E03D-B0FA-DD5D-2544-FBAF293F9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968" y="3771535"/>
              <a:ext cx="2268064" cy="2268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zy">
              <a:extLst>
                <a:ext uri="{FF2B5EF4-FFF2-40B4-BE49-F238E27FC236}">
                  <a16:creationId xmlns:a16="http://schemas.microsoft.com/office/drawing/2014/main" id="{2AC5E6F1-667B-10D0-0D43-8276F7723A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842" y="4162415"/>
              <a:ext cx="2616296" cy="201454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0FE3E607-0028-7C5C-66E3-DE5C57C80BD8}"/>
                </a:ext>
              </a:extLst>
            </p:cNvPr>
            <p:cNvSpPr/>
            <p:nvPr/>
          </p:nvSpPr>
          <p:spPr>
            <a:xfrm>
              <a:off x="2106873" y="3535188"/>
              <a:ext cx="2616297" cy="484677"/>
            </a:xfrm>
            <a:prstGeom prst="wedgeRoundRectCallout">
              <a:avLst>
                <a:gd name="adj1" fmla="val 6038"/>
                <a:gd name="adj2" fmla="val 968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Be home by 11:30 !!</a:t>
              </a:r>
            </a:p>
          </p:txBody>
        </p:sp>
      </p:gr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C444-AE4A-5B8B-DBF0-6B0AE007DE4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D7EFD08-CBA5-6376-73ED-96148D0C8798}"/>
              </a:ext>
            </a:extLst>
          </p:cNvPr>
          <p:cNvSpPr>
            <a:spLocks noGrp="1"/>
          </p:cNvSpPr>
          <p:nvPr>
            <p:ph idx="1"/>
          </p:nvPr>
        </p:nvSpPr>
        <p:spPr/>
        <p:txBody>
          <a:bodyPr/>
          <a:lstStyle/>
          <a:p>
            <a:r>
              <a:rPr lang="en-US" dirty="0"/>
              <a:t>Consider. </a:t>
            </a:r>
          </a:p>
          <a:p>
            <a:pPr lvl="1"/>
            <a:r>
              <a:rPr lang="en-US" dirty="0"/>
              <a:t>Think about genuine vs. counterfeit love. </a:t>
            </a:r>
          </a:p>
          <a:p>
            <a:pPr lvl="1"/>
            <a:r>
              <a:rPr lang="en-US" dirty="0"/>
              <a:t>Write down ways you may have been influenced by definitions of love that aren’t true. </a:t>
            </a:r>
          </a:p>
          <a:p>
            <a:pPr lvl="1"/>
            <a:r>
              <a:rPr lang="en-US" dirty="0"/>
              <a:t>Choose to focus on the character of love as described in 1 Corinthians 13:4-7.</a:t>
            </a:r>
          </a:p>
          <a:p>
            <a:endParaRPr lang="en-US" dirty="0"/>
          </a:p>
        </p:txBody>
      </p:sp>
    </p:spTree>
    <p:extLst>
      <p:ext uri="{BB962C8B-B14F-4D97-AF65-F5344CB8AC3E}">
        <p14:creationId xmlns:p14="http://schemas.microsoft.com/office/powerpoint/2010/main" val="242277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3689B-B3F5-8F76-B432-FCA425CFD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60BD4-F16F-E7CD-6EFF-5CD080EA10D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B7406D4-389B-540C-DC8D-7AA9F1285B9B}"/>
              </a:ext>
            </a:extLst>
          </p:cNvPr>
          <p:cNvSpPr>
            <a:spLocks noGrp="1"/>
          </p:cNvSpPr>
          <p:nvPr>
            <p:ph idx="1"/>
          </p:nvPr>
        </p:nvSpPr>
        <p:spPr/>
        <p:txBody>
          <a:bodyPr>
            <a:normAutofit/>
          </a:bodyPr>
          <a:lstStyle/>
          <a:p>
            <a:r>
              <a:rPr lang="en-US" dirty="0"/>
              <a:t>Connect. </a:t>
            </a:r>
          </a:p>
          <a:p>
            <a:pPr lvl="1"/>
            <a:r>
              <a:rPr lang="en-US" dirty="0"/>
              <a:t>Whom do you know that exhibits and expresses the genuine love of God?</a:t>
            </a:r>
          </a:p>
          <a:p>
            <a:pPr lvl="1"/>
            <a:r>
              <a:rPr lang="en-US" dirty="0"/>
              <a:t>It could be a family member, someone in your church, or someone in your Bible study group. </a:t>
            </a:r>
          </a:p>
          <a:p>
            <a:pPr lvl="1"/>
            <a:r>
              <a:rPr lang="en-US" dirty="0"/>
              <a:t>Take five minutes this week to share with that person how you see God’s love in his or her life and express appreciation for their example.</a:t>
            </a:r>
          </a:p>
          <a:p>
            <a:endParaRPr lang="en-US" dirty="0"/>
          </a:p>
        </p:txBody>
      </p:sp>
    </p:spTree>
    <p:extLst>
      <p:ext uri="{BB962C8B-B14F-4D97-AF65-F5344CB8AC3E}">
        <p14:creationId xmlns:p14="http://schemas.microsoft.com/office/powerpoint/2010/main" val="109932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398D-EB4C-AF42-65B6-A1F4CF267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4E102-318D-AA81-C22B-BAA71E4D1CC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21AF5A5-DF4E-0D62-1B5E-D0DDB922D6BD}"/>
              </a:ext>
            </a:extLst>
          </p:cNvPr>
          <p:cNvSpPr>
            <a:spLocks noGrp="1"/>
          </p:cNvSpPr>
          <p:nvPr>
            <p:ph idx="1"/>
          </p:nvPr>
        </p:nvSpPr>
        <p:spPr/>
        <p:txBody>
          <a:bodyPr/>
          <a:lstStyle/>
          <a:p>
            <a:r>
              <a:rPr lang="en-US" dirty="0"/>
              <a:t>Care. </a:t>
            </a:r>
          </a:p>
          <a:p>
            <a:pPr lvl="1"/>
            <a:r>
              <a:rPr lang="en-US" dirty="0"/>
              <a:t>You know someone who needs to know of God’s love. </a:t>
            </a:r>
          </a:p>
          <a:p>
            <a:pPr lvl="1"/>
            <a:r>
              <a:rPr lang="en-US" dirty="0"/>
              <a:t>Ask God to show you ways to live out the love described in 1 Corinthians 13 before that person. </a:t>
            </a:r>
          </a:p>
          <a:p>
            <a:pPr lvl="1"/>
            <a:r>
              <a:rPr lang="en-US" dirty="0"/>
              <a:t>Invest time in the individual and love them like Christ does. </a:t>
            </a:r>
          </a:p>
          <a:p>
            <a:endParaRPr lang="en-US" dirty="0"/>
          </a:p>
        </p:txBody>
      </p:sp>
    </p:spTree>
    <p:extLst>
      <p:ext uri="{BB962C8B-B14F-4D97-AF65-F5344CB8AC3E}">
        <p14:creationId xmlns:p14="http://schemas.microsoft.com/office/powerpoint/2010/main" val="28244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06C11-08D4-B408-97BA-F074CFAD4CEB}"/>
              </a:ext>
            </a:extLst>
          </p:cNvPr>
          <p:cNvSpPr>
            <a:spLocks noGrp="1"/>
          </p:cNvSpPr>
          <p:nvPr>
            <p:ph type="title"/>
          </p:nvPr>
        </p:nvSpPr>
        <p:spPr/>
        <p:txBody>
          <a:bodyPr/>
          <a:lstStyle/>
          <a:p>
            <a:r>
              <a:rPr lang="en-US" dirty="0"/>
              <a:t>Check Out Family Discussion Video</a:t>
            </a:r>
          </a:p>
        </p:txBody>
      </p:sp>
      <p:pic>
        <p:nvPicPr>
          <p:cNvPr id="5" name="Picture 4" descr="Qr code&#10;&#10;Description automatically generated">
            <a:extLst>
              <a:ext uri="{FF2B5EF4-FFF2-40B4-BE49-F238E27FC236}">
                <a16:creationId xmlns:a16="http://schemas.microsoft.com/office/drawing/2014/main" id="{281132A0-34B0-5DCB-9976-8B4B06A2140C}"/>
              </a:ext>
            </a:extLst>
          </p:cNvPr>
          <p:cNvPicPr>
            <a:picLocks noChangeAspect="1"/>
          </p:cNvPicPr>
          <p:nvPr/>
        </p:nvPicPr>
        <p:blipFill>
          <a:blip r:embed="rId2"/>
          <a:stretch>
            <a:fillRect/>
          </a:stretch>
        </p:blipFill>
        <p:spPr>
          <a:xfrm>
            <a:off x="8726310" y="2190676"/>
            <a:ext cx="2004422" cy="206880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564C2A7-FD99-F6D4-73FD-F737488A9920}"/>
              </a:ext>
            </a:extLst>
          </p:cNvPr>
          <p:cNvPicPr>
            <a:picLocks noChangeAspect="1"/>
          </p:cNvPicPr>
          <p:nvPr/>
        </p:nvPicPr>
        <p:blipFill>
          <a:blip r:embed="rId3"/>
          <a:stretch>
            <a:fillRect/>
          </a:stretch>
        </p:blipFill>
        <p:spPr>
          <a:xfrm>
            <a:off x="2130943" y="2271698"/>
            <a:ext cx="5209417" cy="2695874"/>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6CB67425-B5CD-18AE-65EC-0F31EEE82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728" y="2013995"/>
            <a:ext cx="5912438" cy="379649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189971D-7D6C-3E42-0C1D-9ACC95BA450D}"/>
              </a:ext>
            </a:extLst>
          </p:cNvPr>
          <p:cNvSpPr txBox="1"/>
          <p:nvPr/>
        </p:nvSpPr>
        <p:spPr>
          <a:xfrm>
            <a:off x="8299048" y="4722471"/>
            <a:ext cx="2858947" cy="830997"/>
          </a:xfrm>
          <a:prstGeom prst="rect">
            <a:avLst/>
          </a:prstGeom>
          <a:noFill/>
        </p:spPr>
        <p:txBody>
          <a:bodyPr wrap="square" rtlCol="0">
            <a:spAutoFit/>
          </a:bodyPr>
          <a:lstStyle/>
          <a:p>
            <a:pPr algn="ctr"/>
            <a:r>
              <a:rPr lang="en-US" sz="2400" dirty="0"/>
              <a:t>Use the QR code on your handout</a:t>
            </a:r>
          </a:p>
        </p:txBody>
      </p:sp>
    </p:spTree>
    <p:extLst>
      <p:ext uri="{BB962C8B-B14F-4D97-AF65-F5344CB8AC3E}">
        <p14:creationId xmlns:p14="http://schemas.microsoft.com/office/powerpoint/2010/main" val="185388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DBB30-5DC8-F709-DC9A-C0C7A70DF89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E5CC7B4-D904-0599-4000-D572B9E81B88}"/>
              </a:ext>
            </a:extLst>
          </p:cNvPr>
          <p:cNvPicPr>
            <a:picLocks noChangeAspect="1"/>
          </p:cNvPicPr>
          <p:nvPr/>
        </p:nvPicPr>
        <p:blipFill>
          <a:blip r:embed="rId2"/>
          <a:srcRect/>
          <a:stretch/>
        </p:blipFill>
        <p:spPr>
          <a:xfrm>
            <a:off x="19254" y="10831"/>
            <a:ext cx="12153493" cy="6836339"/>
          </a:xfrm>
          <a:prstGeom prst="rect">
            <a:avLst/>
          </a:prstGeom>
        </p:spPr>
      </p:pic>
      <p:sp>
        <p:nvSpPr>
          <p:cNvPr id="2" name="TextBox 1">
            <a:extLst>
              <a:ext uri="{FF2B5EF4-FFF2-40B4-BE49-F238E27FC236}">
                <a16:creationId xmlns:a16="http://schemas.microsoft.com/office/drawing/2014/main" id="{CF2EFB3C-BF6A-BE5A-84B8-A0ED65F2D8DE}"/>
              </a:ext>
            </a:extLst>
          </p:cNvPr>
          <p:cNvSpPr txBox="1"/>
          <p:nvPr/>
        </p:nvSpPr>
        <p:spPr>
          <a:xfrm>
            <a:off x="790831" y="4411361"/>
            <a:ext cx="1056502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srgbClr val="FFFF00"/>
                </a:solidFill>
                <a:effectLst/>
                <a:uLnTx/>
                <a:uFillTx/>
                <a:latin typeface="ADLaM Display" panose="02010000000000000000" pitchFamily="2" charset="0"/>
                <a:ea typeface="ADLaM Display" panose="02010000000000000000" pitchFamily="2" charset="0"/>
                <a:cs typeface="ADLaM Display" panose="02010000000000000000" pitchFamily="2" charset="0"/>
              </a:rPr>
              <a:t>Obedience – The Heart of Discipleship</a:t>
            </a:r>
          </a:p>
        </p:txBody>
      </p:sp>
    </p:spTree>
    <p:extLst>
      <p:ext uri="{BB962C8B-B14F-4D97-AF65-F5344CB8AC3E}">
        <p14:creationId xmlns:p14="http://schemas.microsoft.com/office/powerpoint/2010/main" val="83666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BAD7-C1F3-EF56-DDB9-32209B477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3262A4-76A4-1AF4-2527-F16B48C77666}"/>
              </a:ext>
            </a:extLst>
          </p:cNvPr>
          <p:cNvSpPr>
            <a:spLocks noGrp="1"/>
          </p:cNvSpPr>
          <p:nvPr>
            <p:ph type="title"/>
          </p:nvPr>
        </p:nvSpPr>
        <p:spPr/>
        <p:txBody>
          <a:bodyPr/>
          <a:lstStyle/>
          <a:p>
            <a:r>
              <a:rPr lang="en-US" dirty="0"/>
              <a:t>Think about it …</a:t>
            </a:r>
          </a:p>
        </p:txBody>
      </p:sp>
      <p:sp>
        <p:nvSpPr>
          <p:cNvPr id="5" name="Content Placeholder 4">
            <a:extLst>
              <a:ext uri="{FF2B5EF4-FFF2-40B4-BE49-F238E27FC236}">
                <a16:creationId xmlns:a16="http://schemas.microsoft.com/office/drawing/2014/main" id="{17118D4E-BB41-C5B3-FAA6-5E30B34C3322}"/>
              </a:ext>
            </a:extLst>
          </p:cNvPr>
          <p:cNvSpPr>
            <a:spLocks noGrp="1"/>
          </p:cNvSpPr>
          <p:nvPr>
            <p:ph idx="1"/>
          </p:nvPr>
        </p:nvSpPr>
        <p:spPr>
          <a:xfrm>
            <a:off x="838200" y="1825625"/>
            <a:ext cx="10965873" cy="4351338"/>
          </a:xfrm>
        </p:spPr>
        <p:txBody>
          <a:bodyPr>
            <a:normAutofit/>
          </a:bodyPr>
          <a:lstStyle/>
          <a:p>
            <a:r>
              <a:rPr lang="en-US" dirty="0">
                <a:solidFill>
                  <a:schemeClr val="bg2">
                    <a:lumMod val="75000"/>
                  </a:schemeClr>
                </a:solidFill>
              </a:rPr>
              <a:t>When was a time you had to obey a rule you didn’t understand at home, at work or at school.   What did you learn was the wisdom of that standard?</a:t>
            </a:r>
          </a:p>
          <a:p>
            <a:endParaRPr lang="en-US" dirty="0"/>
          </a:p>
          <a:p>
            <a:r>
              <a:rPr lang="en-US" dirty="0">
                <a:solidFill>
                  <a:srgbClr val="C00000"/>
                </a:solidFill>
              </a:rPr>
              <a:t>Today we look at obedience to God’s rules and the wisdom of His commands</a:t>
            </a:r>
          </a:p>
          <a:p>
            <a:pPr lvl="1"/>
            <a:r>
              <a:rPr lang="en-US" dirty="0">
                <a:solidFill>
                  <a:srgbClr val="C00000"/>
                </a:solidFill>
              </a:rPr>
              <a:t>Loving one another</a:t>
            </a:r>
          </a:p>
          <a:p>
            <a:pPr lvl="1"/>
            <a:r>
              <a:rPr lang="en-US" dirty="0">
                <a:solidFill>
                  <a:srgbClr val="C00000"/>
                </a:solidFill>
              </a:rPr>
              <a:t>Discipling others to love one another</a:t>
            </a:r>
          </a:p>
          <a:p>
            <a:endParaRPr lang="en-US" dirty="0"/>
          </a:p>
          <a:p>
            <a:endParaRPr lang="en-US" dirty="0"/>
          </a:p>
        </p:txBody>
      </p:sp>
    </p:spTree>
    <p:extLst>
      <p:ext uri="{BB962C8B-B14F-4D97-AF65-F5344CB8AC3E}">
        <p14:creationId xmlns:p14="http://schemas.microsoft.com/office/powerpoint/2010/main" val="259921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Obedience to </a:t>
            </a:r>
            <a:r>
              <a:rPr lang="en-US" sz="6000" dirty="0"/>
              <a:t>Jesus Is the Ongoing </a:t>
            </a:r>
            <a:r>
              <a:rPr lang="en-US" sz="6000" dirty="0">
                <a:solidFill>
                  <a:srgbClr val="FFFF00"/>
                </a:solidFill>
              </a:rPr>
              <a:t>Heart</a:t>
            </a:r>
            <a:r>
              <a:rPr lang="en-US" sz="6000" dirty="0"/>
              <a:t> of </a:t>
            </a:r>
            <a:r>
              <a:rPr lang="en-US" sz="6000" dirty="0">
                <a:solidFill>
                  <a:srgbClr val="FFFF00"/>
                </a:solidFill>
              </a:rPr>
              <a:t>Discipleship</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4DCA-EC40-F90B-936A-BC63DA3848E7}"/>
              </a:ext>
            </a:extLst>
          </p:cNvPr>
          <p:cNvSpPr>
            <a:spLocks noGrp="1"/>
          </p:cNvSpPr>
          <p:nvPr>
            <p:ph type="title"/>
          </p:nvPr>
        </p:nvSpPr>
        <p:spPr/>
        <p:txBody>
          <a:bodyPr>
            <a:normAutofit/>
          </a:bodyPr>
          <a:lstStyle/>
          <a:p>
            <a:pPr algn="l"/>
            <a:r>
              <a:rPr lang="en-US" dirty="0"/>
              <a:t>Listen for an “if-then” conditional statement.</a:t>
            </a:r>
          </a:p>
        </p:txBody>
      </p:sp>
      <p:sp>
        <p:nvSpPr>
          <p:cNvPr id="3" name="Content Placeholder 2">
            <a:extLst>
              <a:ext uri="{FF2B5EF4-FFF2-40B4-BE49-F238E27FC236}">
                <a16:creationId xmlns:a16="http://schemas.microsoft.com/office/drawing/2014/main" id="{7BA605BE-B7BA-B8A3-524D-496A8ACBCF81}"/>
              </a:ext>
            </a:extLst>
          </p:cNvPr>
          <p:cNvSpPr>
            <a:spLocks noGrp="1"/>
          </p:cNvSpPr>
          <p:nvPr>
            <p:ph idx="1"/>
          </p:nvPr>
        </p:nvSpPr>
        <p:spPr>
          <a:xfrm>
            <a:off x="1131619" y="1944379"/>
            <a:ext cx="9928761" cy="4351338"/>
          </a:xfrm>
        </p:spPr>
        <p:txBody>
          <a:bodyPr/>
          <a:lstStyle/>
          <a:p>
            <a:pPr marL="0" indent="0" algn="ctr">
              <a:buNone/>
            </a:pPr>
            <a:r>
              <a:rPr lang="en-US" dirty="0"/>
              <a:t>John 14:15-17 (NIV)  "If you love me, you will obey what I command. 16  And I will ask the Father, and he will give you another Counselor to be with you forever-- 17  the Spirit of truth. The world cannot accept him, because it neither sees him nor knows him. But you know him, for he lives with you and will be in you.</a:t>
            </a:r>
          </a:p>
        </p:txBody>
      </p:sp>
      <p:pic>
        <p:nvPicPr>
          <p:cNvPr id="5" name="Picture 4">
            <a:extLst>
              <a:ext uri="{FF2B5EF4-FFF2-40B4-BE49-F238E27FC236}">
                <a16:creationId xmlns:a16="http://schemas.microsoft.com/office/drawing/2014/main" id="{7D2D2100-FB87-2234-BF6F-E7EDC11D2D20}"/>
              </a:ext>
            </a:extLst>
          </p:cNvPr>
          <p:cNvPicPr>
            <a:picLocks noChangeAspect="1"/>
          </p:cNvPicPr>
          <p:nvPr/>
        </p:nvPicPr>
        <p:blipFill>
          <a:blip r:embed="rId2"/>
          <a:stretch>
            <a:fillRect/>
          </a:stretch>
        </p:blipFill>
        <p:spPr>
          <a:xfrm>
            <a:off x="5153142" y="5796599"/>
            <a:ext cx="1885714"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55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CC5E-0A09-D72E-5DB7-84E34010C2E3}"/>
              </a:ext>
            </a:extLst>
          </p:cNvPr>
          <p:cNvSpPr>
            <a:spLocks noGrp="1"/>
          </p:cNvSpPr>
          <p:nvPr>
            <p:ph type="title"/>
          </p:nvPr>
        </p:nvSpPr>
        <p:spPr/>
        <p:txBody>
          <a:bodyPr/>
          <a:lstStyle/>
          <a:p>
            <a:r>
              <a:rPr lang="en-US" dirty="0"/>
              <a:t>Ongoing Heart of Discipleship</a:t>
            </a:r>
          </a:p>
        </p:txBody>
      </p:sp>
      <p:sp>
        <p:nvSpPr>
          <p:cNvPr id="3" name="Content Placeholder 2">
            <a:extLst>
              <a:ext uri="{FF2B5EF4-FFF2-40B4-BE49-F238E27FC236}">
                <a16:creationId xmlns:a16="http://schemas.microsoft.com/office/drawing/2014/main" id="{74E0FFBA-E497-621E-B1C8-402CB58714B8}"/>
              </a:ext>
            </a:extLst>
          </p:cNvPr>
          <p:cNvSpPr>
            <a:spLocks noGrp="1"/>
          </p:cNvSpPr>
          <p:nvPr>
            <p:ph idx="1"/>
          </p:nvPr>
        </p:nvSpPr>
        <p:spPr/>
        <p:txBody>
          <a:bodyPr/>
          <a:lstStyle/>
          <a:p>
            <a:r>
              <a:rPr lang="en-US" dirty="0"/>
              <a:t>Last week we looked at the two most important commandments:</a:t>
            </a:r>
          </a:p>
          <a:p>
            <a:pPr marL="971550" lvl="1" indent="-514350">
              <a:buFont typeface="+mj-lt"/>
              <a:buAutoNum type="arabicPeriod"/>
            </a:pPr>
            <a:r>
              <a:rPr lang="en-US" dirty="0">
                <a:solidFill>
                  <a:srgbClr val="C00000"/>
                </a:solidFill>
              </a:rPr>
              <a:t>Love the Lord with all your mind, heart, strength.</a:t>
            </a:r>
          </a:p>
          <a:p>
            <a:pPr marL="971550" lvl="1" indent="-514350">
              <a:buFont typeface="+mj-lt"/>
              <a:buAutoNum type="arabicPeriod"/>
            </a:pPr>
            <a:r>
              <a:rPr lang="en-US" dirty="0">
                <a:solidFill>
                  <a:srgbClr val="C00000"/>
                </a:solidFill>
              </a:rPr>
              <a:t>Love your neighbor as yourself.</a:t>
            </a:r>
          </a:p>
          <a:p>
            <a:r>
              <a:rPr lang="en-US" dirty="0"/>
              <a:t>Why do you think Jesus commands us to do both?</a:t>
            </a:r>
          </a:p>
        </p:txBody>
      </p:sp>
    </p:spTree>
    <p:extLst>
      <p:ext uri="{BB962C8B-B14F-4D97-AF65-F5344CB8AC3E}">
        <p14:creationId xmlns:p14="http://schemas.microsoft.com/office/powerpoint/2010/main" val="6306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C8C2-F80A-66FE-EFCC-3329189481D5}"/>
              </a:ext>
            </a:extLst>
          </p:cNvPr>
          <p:cNvSpPr>
            <a:spLocks noGrp="1"/>
          </p:cNvSpPr>
          <p:nvPr>
            <p:ph type="title"/>
          </p:nvPr>
        </p:nvSpPr>
        <p:spPr/>
        <p:txBody>
          <a:bodyPr/>
          <a:lstStyle/>
          <a:p>
            <a:r>
              <a:rPr lang="en-US" dirty="0"/>
              <a:t>Ongoing Heart of Discipleship</a:t>
            </a:r>
          </a:p>
        </p:txBody>
      </p:sp>
      <p:sp>
        <p:nvSpPr>
          <p:cNvPr id="3" name="Content Placeholder 2">
            <a:extLst>
              <a:ext uri="{FF2B5EF4-FFF2-40B4-BE49-F238E27FC236}">
                <a16:creationId xmlns:a16="http://schemas.microsoft.com/office/drawing/2014/main" id="{82204975-A3C6-741E-978E-13272DCAA15A}"/>
              </a:ext>
            </a:extLst>
          </p:cNvPr>
          <p:cNvSpPr>
            <a:spLocks noGrp="1"/>
          </p:cNvSpPr>
          <p:nvPr>
            <p:ph idx="1"/>
          </p:nvPr>
        </p:nvSpPr>
        <p:spPr>
          <a:xfrm>
            <a:off x="838200" y="1690688"/>
            <a:ext cx="10515600" cy="4675388"/>
          </a:xfrm>
        </p:spPr>
        <p:txBody>
          <a:bodyPr>
            <a:normAutofit lnSpcReduction="10000"/>
          </a:bodyPr>
          <a:lstStyle/>
          <a:p>
            <a:r>
              <a:rPr lang="en-US" dirty="0"/>
              <a:t>How does loving God with all your heart, soul, and mind (Matthew 22:37) naturally lead to obedience?</a:t>
            </a:r>
          </a:p>
          <a:p>
            <a:r>
              <a:rPr lang="en-US" dirty="0">
                <a:solidFill>
                  <a:srgbClr val="C00000"/>
                </a:solidFill>
              </a:rPr>
              <a:t>Note the things that Jesus did that the Holy Spirit also does:	</a:t>
            </a:r>
          </a:p>
          <a:p>
            <a:pPr lvl="1"/>
            <a:r>
              <a:rPr lang="en-US" dirty="0">
                <a:solidFill>
                  <a:srgbClr val="C00000"/>
                </a:solidFill>
              </a:rPr>
              <a:t>Teach about God</a:t>
            </a:r>
          </a:p>
          <a:p>
            <a:pPr lvl="1"/>
            <a:r>
              <a:rPr lang="en-US" dirty="0">
                <a:solidFill>
                  <a:srgbClr val="C00000"/>
                </a:solidFill>
              </a:rPr>
              <a:t>Communicate Truth</a:t>
            </a:r>
          </a:p>
          <a:p>
            <a:pPr lvl="1"/>
            <a:r>
              <a:rPr lang="en-US" dirty="0">
                <a:solidFill>
                  <a:srgbClr val="C00000"/>
                </a:solidFill>
              </a:rPr>
              <a:t>Bring healing</a:t>
            </a:r>
          </a:p>
          <a:p>
            <a:pPr lvl="1"/>
            <a:r>
              <a:rPr lang="en-US" dirty="0">
                <a:solidFill>
                  <a:srgbClr val="C00000"/>
                </a:solidFill>
              </a:rPr>
              <a:t>Confront sin</a:t>
            </a:r>
          </a:p>
          <a:p>
            <a:endParaRPr lang="en-US" dirty="0"/>
          </a:p>
        </p:txBody>
      </p:sp>
    </p:spTree>
    <p:extLst>
      <p:ext uri="{BB962C8B-B14F-4D97-AF65-F5344CB8AC3E}">
        <p14:creationId xmlns:p14="http://schemas.microsoft.com/office/powerpoint/2010/main" val="9012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C80C-6323-0AF9-89A4-D7C92E97DD83}"/>
              </a:ext>
            </a:extLst>
          </p:cNvPr>
          <p:cNvSpPr>
            <a:spLocks noGrp="1"/>
          </p:cNvSpPr>
          <p:nvPr>
            <p:ph type="title"/>
          </p:nvPr>
        </p:nvSpPr>
        <p:spPr/>
        <p:txBody>
          <a:bodyPr/>
          <a:lstStyle/>
          <a:p>
            <a:r>
              <a:rPr lang="en-US" dirty="0"/>
              <a:t>Ongoing Heart of Discipleship</a:t>
            </a:r>
          </a:p>
        </p:txBody>
      </p:sp>
      <p:sp>
        <p:nvSpPr>
          <p:cNvPr id="3" name="Content Placeholder 2">
            <a:extLst>
              <a:ext uri="{FF2B5EF4-FFF2-40B4-BE49-F238E27FC236}">
                <a16:creationId xmlns:a16="http://schemas.microsoft.com/office/drawing/2014/main" id="{9A5CC8AF-18F3-7DDD-EEFE-6482D4086B41}"/>
              </a:ext>
            </a:extLst>
          </p:cNvPr>
          <p:cNvSpPr>
            <a:spLocks noGrp="1"/>
          </p:cNvSpPr>
          <p:nvPr>
            <p:ph idx="1"/>
          </p:nvPr>
        </p:nvSpPr>
        <p:spPr/>
        <p:txBody>
          <a:bodyPr>
            <a:normAutofit/>
          </a:bodyPr>
          <a:lstStyle/>
          <a:p>
            <a:r>
              <a:rPr lang="en-US" dirty="0"/>
              <a:t>How does the Holy Spirit help you obey God’s commands?</a:t>
            </a:r>
          </a:p>
          <a:p>
            <a:r>
              <a:rPr lang="en-US" dirty="0"/>
              <a:t>How can you seek to rely on the Holy Spirit daily as you follow Jesus?</a:t>
            </a:r>
          </a:p>
          <a:p>
            <a:r>
              <a:rPr lang="en-US" dirty="0">
                <a:solidFill>
                  <a:srgbClr val="C00000"/>
                </a:solidFill>
              </a:rPr>
              <a:t>He will be </a:t>
            </a:r>
            <a:r>
              <a:rPr lang="en-US" b="1" dirty="0">
                <a:solidFill>
                  <a:srgbClr val="C00000"/>
                </a:solidFill>
              </a:rPr>
              <a:t>different</a:t>
            </a:r>
            <a:r>
              <a:rPr lang="en-US" dirty="0">
                <a:solidFill>
                  <a:srgbClr val="C00000"/>
                </a:solidFill>
              </a:rPr>
              <a:t> from Jesus in that the Spirit is able to live within the lives of believers </a:t>
            </a:r>
            <a:r>
              <a:rPr lang="en-US" b="1" dirty="0">
                <a:solidFill>
                  <a:srgbClr val="C00000"/>
                </a:solidFill>
              </a:rPr>
              <a:t>everywhere</a:t>
            </a:r>
            <a:r>
              <a:rPr lang="en-US" dirty="0">
                <a:solidFill>
                  <a:srgbClr val="C00000"/>
                </a:solidFill>
              </a:rPr>
              <a:t> at the </a:t>
            </a:r>
            <a:r>
              <a:rPr lang="en-US" b="1" dirty="0">
                <a:solidFill>
                  <a:srgbClr val="C00000"/>
                </a:solidFill>
              </a:rPr>
              <a:t>same time </a:t>
            </a:r>
            <a:r>
              <a:rPr lang="en-US" dirty="0">
                <a:solidFill>
                  <a:srgbClr val="C00000"/>
                </a:solidFill>
              </a:rPr>
              <a:t>…</a:t>
            </a:r>
          </a:p>
          <a:p>
            <a:pPr lvl="1"/>
            <a:r>
              <a:rPr lang="en-US" dirty="0">
                <a:solidFill>
                  <a:srgbClr val="C00000"/>
                </a:solidFill>
              </a:rPr>
              <a:t>Jesus as a human was confined in time and space</a:t>
            </a:r>
          </a:p>
        </p:txBody>
      </p:sp>
      <p:sp>
        <p:nvSpPr>
          <p:cNvPr id="4" name="TextBox 3">
            <a:extLst>
              <a:ext uri="{FF2B5EF4-FFF2-40B4-BE49-F238E27FC236}">
                <a16:creationId xmlns:a16="http://schemas.microsoft.com/office/drawing/2014/main" id="{44169212-D397-08DD-8C15-7165ADA3B3BE}"/>
              </a:ext>
            </a:extLst>
          </p:cNvPr>
          <p:cNvSpPr txBox="1"/>
          <p:nvPr/>
        </p:nvSpPr>
        <p:spPr>
          <a:xfrm>
            <a:off x="4018344" y="2847132"/>
            <a:ext cx="4155311" cy="2308324"/>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dirty="0"/>
              <a:t>Teach about God</a:t>
            </a:r>
          </a:p>
          <a:p>
            <a:pPr algn="ctr"/>
            <a:r>
              <a:rPr lang="en-US" sz="3600" dirty="0"/>
              <a:t>Communicate Truth</a:t>
            </a:r>
          </a:p>
          <a:p>
            <a:pPr algn="ctr"/>
            <a:r>
              <a:rPr lang="en-US" sz="3600" dirty="0"/>
              <a:t>Bring healing</a:t>
            </a:r>
          </a:p>
          <a:p>
            <a:pPr algn="ctr"/>
            <a:r>
              <a:rPr lang="en-US" sz="3600" dirty="0"/>
              <a:t>Confront sin`</a:t>
            </a:r>
          </a:p>
        </p:txBody>
      </p:sp>
    </p:spTree>
    <p:extLst>
      <p:ext uri="{BB962C8B-B14F-4D97-AF65-F5344CB8AC3E}">
        <p14:creationId xmlns:p14="http://schemas.microsoft.com/office/powerpoint/2010/main" val="7717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42" presetClass="path" presetSubtype="0" accel="50000" decel="50000" fill="hold" grpId="1" nodeType="withEffect">
                                  <p:stCondLst>
                                    <p:cond delay="0"/>
                                  </p:stCondLst>
                                  <p:childTnLst>
                                    <p:animMotion origin="layout" path="M 0 -3.33333E-6 L 0 0.20834 " pathEditMode="relative" rAng="0" ptsTypes="AA">
                                      <p:cBhvr>
                                        <p:cTn id="12" dur="2000" fill="hold"/>
                                        <p:tgtEl>
                                          <p:spTgt spid="4"/>
                                        </p:tgtEl>
                                        <p:attrNameLst>
                                          <p:attrName>ppt_x</p:attrName>
                                          <p:attrName>ppt_y</p:attrName>
                                        </p:attrNameLst>
                                      </p:cBhvr>
                                      <p:rCtr x="0" y="1041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ED48-A410-5068-8EE8-C1E42DE6421B}"/>
              </a:ext>
            </a:extLst>
          </p:cNvPr>
          <p:cNvSpPr>
            <a:spLocks noGrp="1"/>
          </p:cNvSpPr>
          <p:nvPr>
            <p:ph type="title"/>
          </p:nvPr>
        </p:nvSpPr>
        <p:spPr/>
        <p:txBody>
          <a:bodyPr/>
          <a:lstStyle/>
          <a:p>
            <a:r>
              <a:rPr lang="en-US" dirty="0"/>
              <a:t>Ongoing Heart of Discipleship</a:t>
            </a:r>
          </a:p>
        </p:txBody>
      </p:sp>
      <p:sp>
        <p:nvSpPr>
          <p:cNvPr id="3" name="Content Placeholder 2">
            <a:extLst>
              <a:ext uri="{FF2B5EF4-FFF2-40B4-BE49-F238E27FC236}">
                <a16:creationId xmlns:a16="http://schemas.microsoft.com/office/drawing/2014/main" id="{7852A2A6-08C3-5948-033E-9E6078C5AD9E}"/>
              </a:ext>
            </a:extLst>
          </p:cNvPr>
          <p:cNvSpPr>
            <a:spLocks noGrp="1"/>
          </p:cNvSpPr>
          <p:nvPr>
            <p:ph idx="1"/>
          </p:nvPr>
        </p:nvSpPr>
        <p:spPr/>
        <p:txBody>
          <a:bodyPr/>
          <a:lstStyle/>
          <a:p>
            <a:r>
              <a:rPr lang="en-US" dirty="0"/>
              <a:t>What are some different words used by some of your translations for “Counselor”</a:t>
            </a:r>
          </a:p>
          <a:p>
            <a:endParaRPr lang="en-US" dirty="0"/>
          </a:p>
          <a:p>
            <a:pPr lvl="0"/>
            <a:r>
              <a:rPr lang="en-US" dirty="0">
                <a:solidFill>
                  <a:srgbClr val="C00000"/>
                </a:solidFill>
              </a:rPr>
              <a:t>The Holy Spirit is along side (actually within) us</a:t>
            </a:r>
          </a:p>
          <a:p>
            <a:pPr lvl="0"/>
            <a:r>
              <a:rPr lang="en-US" dirty="0">
                <a:solidFill>
                  <a:srgbClr val="C00000"/>
                </a:solidFill>
              </a:rPr>
              <a:t>He helps us fulfill all that Jesus wants us to become and do</a:t>
            </a:r>
          </a:p>
          <a:p>
            <a:endParaRPr lang="en-US" dirty="0"/>
          </a:p>
        </p:txBody>
      </p:sp>
      <p:sp>
        <p:nvSpPr>
          <p:cNvPr id="4" name="TextBox 3">
            <a:extLst>
              <a:ext uri="{FF2B5EF4-FFF2-40B4-BE49-F238E27FC236}">
                <a16:creationId xmlns:a16="http://schemas.microsoft.com/office/drawing/2014/main" id="{918A4572-3D84-6AFF-3C1F-7827EE3BD911}"/>
              </a:ext>
            </a:extLst>
          </p:cNvPr>
          <p:cNvSpPr txBox="1"/>
          <p:nvPr/>
        </p:nvSpPr>
        <p:spPr>
          <a:xfrm>
            <a:off x="2847372" y="3429000"/>
            <a:ext cx="6260939" cy="1754326"/>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And I will ask the Father, and he will give you another </a:t>
            </a:r>
            <a:r>
              <a:rPr lang="en-US" dirty="0">
                <a:solidFill>
                  <a:srgbClr val="FFFF00"/>
                </a:solidFill>
              </a:rPr>
              <a:t>Counselor</a:t>
            </a:r>
            <a:r>
              <a:rPr lang="en-US" dirty="0"/>
              <a:t> to be with you forever</a:t>
            </a:r>
          </a:p>
        </p:txBody>
      </p:sp>
    </p:spTree>
    <p:extLst>
      <p:ext uri="{BB962C8B-B14F-4D97-AF65-F5344CB8AC3E}">
        <p14:creationId xmlns:p14="http://schemas.microsoft.com/office/powerpoint/2010/main" val="18111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255</TotalTime>
  <Words>1223</Words>
  <Application>Microsoft Office PowerPoint</Application>
  <PresentationFormat>Widescreen</PresentationFormat>
  <Paragraphs>89</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ADLaM Display</vt:lpstr>
      <vt:lpstr>Arial</vt:lpstr>
      <vt:lpstr>Calibri</vt:lpstr>
      <vt:lpstr>Comic Sans MS</vt:lpstr>
      <vt:lpstr>HelveticaNeueLT Std Lt</vt:lpstr>
      <vt:lpstr>Office Theme</vt:lpstr>
      <vt:lpstr>1_Office Theme</vt:lpstr>
      <vt:lpstr>PowerPoint Presentation</vt:lpstr>
      <vt:lpstr>Think about it …</vt:lpstr>
      <vt:lpstr>Think about it …</vt:lpstr>
      <vt:lpstr>1. Obedience to Jesus Is the Ongoing Heart of Discipleship. </vt:lpstr>
      <vt:lpstr>Listen for an “if-then” conditional statement.</vt:lpstr>
      <vt:lpstr>Ongoing Heart of Discipleship</vt:lpstr>
      <vt:lpstr>Ongoing Heart of Discipleship</vt:lpstr>
      <vt:lpstr>Ongoing Heart of Discipleship</vt:lpstr>
      <vt:lpstr>Ongoing Heart of Discipleship</vt:lpstr>
      <vt:lpstr>2. Obedience to Jesus  Is Rooted in Love for God  and Others.</vt:lpstr>
      <vt:lpstr>Listen for more “if-then” statements.</vt:lpstr>
      <vt:lpstr>Listen for more “if-then” statements.</vt:lpstr>
      <vt:lpstr>Love for God and Others</vt:lpstr>
      <vt:lpstr>Love for God and Others</vt:lpstr>
      <vt:lpstr>3. True Discipleship  Requires Transparent Modeling of Love and Obedience. </vt:lpstr>
      <vt:lpstr>Listen for when not to offend unnecessarily.</vt:lpstr>
      <vt:lpstr>Listen for when not to offend unnecessarily.</vt:lpstr>
      <vt:lpstr>Modeling Love and Obedience</vt:lpstr>
      <vt:lpstr>Modeling Love and Obedience</vt:lpstr>
      <vt:lpstr>Application</vt:lpstr>
      <vt:lpstr>Application</vt:lpstr>
      <vt:lpstr>Application</vt:lpstr>
      <vt:lpstr>Check Out Family Discussion Video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4</cp:revision>
  <dcterms:created xsi:type="dcterms:W3CDTF">2025-11-06T13:41:04Z</dcterms:created>
  <dcterms:modified xsi:type="dcterms:W3CDTF">2025-11-09T13:58:00Z</dcterms:modified>
</cp:coreProperties>
</file>