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9" d="100"/>
          <a:sy n="79" d="100"/>
        </p:scale>
        <p:origin x="156"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7D3EC0C-D973-4240-BF21-13D918BC7DA9}"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329984-D937-41E6-9E9F-EFD2EFD29535}" type="slidenum">
              <a:rPr lang="en-US" smtClean="0"/>
              <a:t>‹#›</a:t>
            </a:fld>
            <a:endParaRPr lang="en-US"/>
          </a:p>
        </p:txBody>
      </p:sp>
    </p:spTree>
    <p:extLst>
      <p:ext uri="{BB962C8B-B14F-4D97-AF65-F5344CB8AC3E}">
        <p14:creationId xmlns:p14="http://schemas.microsoft.com/office/powerpoint/2010/main" val="1270359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D3EC0C-D973-4240-BF21-13D918BC7DA9}"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329984-D937-41E6-9E9F-EFD2EFD29535}" type="slidenum">
              <a:rPr lang="en-US" smtClean="0"/>
              <a:t>‹#›</a:t>
            </a:fld>
            <a:endParaRPr lang="en-US"/>
          </a:p>
        </p:txBody>
      </p:sp>
    </p:spTree>
    <p:extLst>
      <p:ext uri="{BB962C8B-B14F-4D97-AF65-F5344CB8AC3E}">
        <p14:creationId xmlns:p14="http://schemas.microsoft.com/office/powerpoint/2010/main" val="1203257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D3EC0C-D973-4240-BF21-13D918BC7DA9}"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329984-D937-41E6-9E9F-EFD2EFD29535}" type="slidenum">
              <a:rPr lang="en-US" smtClean="0"/>
              <a:t>‹#›</a:t>
            </a:fld>
            <a:endParaRPr lang="en-US"/>
          </a:p>
        </p:txBody>
      </p:sp>
    </p:spTree>
    <p:extLst>
      <p:ext uri="{BB962C8B-B14F-4D97-AF65-F5344CB8AC3E}">
        <p14:creationId xmlns:p14="http://schemas.microsoft.com/office/powerpoint/2010/main" val="3512064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D3EC0C-D973-4240-BF21-13D918BC7DA9}"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329984-D937-41E6-9E9F-EFD2EFD29535}" type="slidenum">
              <a:rPr lang="en-US" smtClean="0"/>
              <a:t>‹#›</a:t>
            </a:fld>
            <a:endParaRPr lang="en-US"/>
          </a:p>
        </p:txBody>
      </p:sp>
    </p:spTree>
    <p:extLst>
      <p:ext uri="{BB962C8B-B14F-4D97-AF65-F5344CB8AC3E}">
        <p14:creationId xmlns:p14="http://schemas.microsoft.com/office/powerpoint/2010/main" val="1538322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D3EC0C-D973-4240-BF21-13D918BC7DA9}"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329984-D937-41E6-9E9F-EFD2EFD29535}" type="slidenum">
              <a:rPr lang="en-US" smtClean="0"/>
              <a:t>‹#›</a:t>
            </a:fld>
            <a:endParaRPr lang="en-US"/>
          </a:p>
        </p:txBody>
      </p:sp>
    </p:spTree>
    <p:extLst>
      <p:ext uri="{BB962C8B-B14F-4D97-AF65-F5344CB8AC3E}">
        <p14:creationId xmlns:p14="http://schemas.microsoft.com/office/powerpoint/2010/main" val="2320791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7D3EC0C-D973-4240-BF21-13D918BC7DA9}" type="datetimeFigureOut">
              <a:rPr lang="en-US" smtClean="0"/>
              <a:t>11/13/2025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329984-D937-41E6-9E9F-EFD2EFD29535}" type="slidenum">
              <a:rPr lang="en-US" smtClean="0"/>
              <a:t>‹#›</a:t>
            </a:fld>
            <a:endParaRPr lang="en-US"/>
          </a:p>
        </p:txBody>
      </p:sp>
    </p:spTree>
    <p:extLst>
      <p:ext uri="{BB962C8B-B14F-4D97-AF65-F5344CB8AC3E}">
        <p14:creationId xmlns:p14="http://schemas.microsoft.com/office/powerpoint/2010/main" val="3231227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7D3EC0C-D973-4240-BF21-13D918BC7DA9}" type="datetimeFigureOut">
              <a:rPr lang="en-US" smtClean="0"/>
              <a:t>11/13/2025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329984-D937-41E6-9E9F-EFD2EFD29535}" type="slidenum">
              <a:rPr lang="en-US" smtClean="0"/>
              <a:t>‹#›</a:t>
            </a:fld>
            <a:endParaRPr lang="en-US"/>
          </a:p>
        </p:txBody>
      </p:sp>
    </p:spTree>
    <p:extLst>
      <p:ext uri="{BB962C8B-B14F-4D97-AF65-F5344CB8AC3E}">
        <p14:creationId xmlns:p14="http://schemas.microsoft.com/office/powerpoint/2010/main" val="1531000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7D3EC0C-D973-4240-BF21-13D918BC7DA9}" type="datetimeFigureOut">
              <a:rPr lang="en-US" smtClean="0"/>
              <a:t>11/13/2025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329984-D937-41E6-9E9F-EFD2EFD29535}" type="slidenum">
              <a:rPr lang="en-US" smtClean="0"/>
              <a:t>‹#›</a:t>
            </a:fld>
            <a:endParaRPr lang="en-US"/>
          </a:p>
        </p:txBody>
      </p:sp>
    </p:spTree>
    <p:extLst>
      <p:ext uri="{BB962C8B-B14F-4D97-AF65-F5344CB8AC3E}">
        <p14:creationId xmlns:p14="http://schemas.microsoft.com/office/powerpoint/2010/main" val="1081506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D3EC0C-D973-4240-BF21-13D918BC7DA9}" type="datetimeFigureOut">
              <a:rPr lang="en-US" smtClean="0"/>
              <a:t>11/13/2025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329984-D937-41E6-9E9F-EFD2EFD29535}" type="slidenum">
              <a:rPr lang="en-US" smtClean="0"/>
              <a:t>‹#›</a:t>
            </a:fld>
            <a:endParaRPr lang="en-US"/>
          </a:p>
        </p:txBody>
      </p:sp>
    </p:spTree>
    <p:extLst>
      <p:ext uri="{BB962C8B-B14F-4D97-AF65-F5344CB8AC3E}">
        <p14:creationId xmlns:p14="http://schemas.microsoft.com/office/powerpoint/2010/main" val="2972911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7D3EC0C-D973-4240-BF21-13D918BC7DA9}" type="datetimeFigureOut">
              <a:rPr lang="en-US" smtClean="0"/>
              <a:t>11/13/2025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329984-D937-41E6-9E9F-EFD2EFD29535}" type="slidenum">
              <a:rPr lang="en-US" smtClean="0"/>
              <a:t>‹#›</a:t>
            </a:fld>
            <a:endParaRPr lang="en-US"/>
          </a:p>
        </p:txBody>
      </p:sp>
    </p:spTree>
    <p:extLst>
      <p:ext uri="{BB962C8B-B14F-4D97-AF65-F5344CB8AC3E}">
        <p14:creationId xmlns:p14="http://schemas.microsoft.com/office/powerpoint/2010/main" val="4194828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7D3EC0C-D973-4240-BF21-13D918BC7DA9}" type="datetimeFigureOut">
              <a:rPr lang="en-US" smtClean="0"/>
              <a:t>11/13/2025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329984-D937-41E6-9E9F-EFD2EFD29535}" type="slidenum">
              <a:rPr lang="en-US" smtClean="0"/>
              <a:t>‹#›</a:t>
            </a:fld>
            <a:endParaRPr lang="en-US"/>
          </a:p>
        </p:txBody>
      </p:sp>
    </p:spTree>
    <p:extLst>
      <p:ext uri="{BB962C8B-B14F-4D97-AF65-F5344CB8AC3E}">
        <p14:creationId xmlns:p14="http://schemas.microsoft.com/office/powerpoint/2010/main" val="3021861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3000" r="-3000"/>
          </a:stretch>
        </a:blipFill>
        <a:effectLst/>
      </p:bgPr>
    </p:bg>
    <p:spTree>
      <p:nvGrpSpPr>
        <p:cNvPr id="1" name=""/>
        <p:cNvGrpSpPr/>
        <p:nvPr/>
      </p:nvGrpSpPr>
      <p:grpSpPr>
        <a:xfrm>
          <a:off x="0" y="0"/>
          <a:ext cx="0" cy="0"/>
          <a:chOff x="0" y="0"/>
          <a:chExt cx="0" cy="0"/>
        </a:xfrm>
      </p:grpSpPr>
      <p:sp>
        <p:nvSpPr>
          <p:cNvPr id="7" name="Folded Corner 6"/>
          <p:cNvSpPr/>
          <p:nvPr userDrawn="1"/>
        </p:nvSpPr>
        <p:spPr>
          <a:xfrm>
            <a:off x="656216" y="249382"/>
            <a:ext cx="11015831" cy="6377329"/>
          </a:xfrm>
          <a:prstGeom prst="foldedCorner">
            <a:avLst/>
          </a:prstGeom>
          <a:gradFill>
            <a:gsLst>
              <a:gs pos="0">
                <a:schemeClr val="accent1">
                  <a:lumMod val="5000"/>
                  <a:lumOff val="95000"/>
                  <a:alpha val="87000"/>
                </a:schemeClr>
              </a:gs>
              <a:gs pos="64000">
                <a:schemeClr val="accent1">
                  <a:lumMod val="45000"/>
                  <a:lumOff val="55000"/>
                  <a:alpha val="87000"/>
                </a:schemeClr>
              </a:gs>
              <a:gs pos="83000">
                <a:schemeClr val="accent1">
                  <a:lumMod val="45000"/>
                  <a:lumOff val="55000"/>
                  <a:alpha val="87000"/>
                </a:schemeClr>
              </a:gs>
              <a:gs pos="100000">
                <a:schemeClr val="accent1">
                  <a:lumMod val="30000"/>
                  <a:lumOff val="70000"/>
                  <a:alpha val="87000"/>
                </a:schemeClr>
              </a:gs>
            </a:gsLst>
            <a:lin ang="3600000" scaled="0"/>
          </a:gradFill>
          <a:ln>
            <a:noFill/>
          </a:ln>
          <a:effectLst>
            <a:outerShdw blurRad="165100" dist="165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D3EC0C-D973-4240-BF21-13D918BC7DA9}" type="datetimeFigureOut">
              <a:rPr lang="en-US" smtClean="0"/>
              <a:t>11/13/2025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329984-D937-41E6-9E9F-EFD2EFD29535}" type="slidenum">
              <a:rPr lang="en-US" smtClean="0"/>
              <a:t>‹#›</a:t>
            </a:fld>
            <a:endParaRPr lang="en-US"/>
          </a:p>
        </p:txBody>
      </p:sp>
    </p:spTree>
    <p:extLst>
      <p:ext uri="{BB962C8B-B14F-4D97-AF65-F5344CB8AC3E}">
        <p14:creationId xmlns:p14="http://schemas.microsoft.com/office/powerpoint/2010/main" val="21628799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tinyurl.com/59kfa6ue" TargetMode="External"/><Relationship Id="rId2" Type="http://schemas.openxmlformats.org/officeDocument/2006/relationships/image" Target="../media/image2.jp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 Id="rId4" Type="http://schemas.openxmlformats.org/officeDocument/2006/relationships/hyperlink" Target="https://tinyurl.com/2usab27c"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From Problem </a:t>
            </a:r>
            <a:br>
              <a:rPr lang="en-US" dirty="0"/>
            </a:br>
            <a:r>
              <a:rPr lang="en-US" dirty="0"/>
              <a:t>to Praise</a:t>
            </a:r>
          </a:p>
        </p:txBody>
      </p:sp>
      <p:sp>
        <p:nvSpPr>
          <p:cNvPr id="3" name="Subtitle 2"/>
          <p:cNvSpPr>
            <a:spLocks noGrp="1"/>
          </p:cNvSpPr>
          <p:nvPr>
            <p:ph type="subTitle" idx="1"/>
          </p:nvPr>
        </p:nvSpPr>
        <p:spPr>
          <a:xfrm>
            <a:off x="1524000" y="3871356"/>
            <a:ext cx="9144000" cy="1386444"/>
          </a:xfrm>
        </p:spPr>
        <p:txBody>
          <a:bodyPr/>
          <a:lstStyle/>
          <a:p>
            <a:r>
              <a:rPr lang="en-US" dirty="0"/>
              <a:t>November 30</a:t>
            </a:r>
          </a:p>
        </p:txBody>
      </p:sp>
    </p:spTree>
    <p:extLst>
      <p:ext uri="{BB962C8B-B14F-4D97-AF65-F5344CB8AC3E}">
        <p14:creationId xmlns:p14="http://schemas.microsoft.com/office/powerpoint/2010/main" val="27528424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C4AAE5-03C5-36D0-A7CF-DD964BFC89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CFDB7F-F11B-3AF5-AC6F-60BD61055837}"/>
              </a:ext>
            </a:extLst>
          </p:cNvPr>
          <p:cNvSpPr>
            <a:spLocks noGrp="1"/>
          </p:cNvSpPr>
          <p:nvPr>
            <p:ph type="title"/>
          </p:nvPr>
        </p:nvSpPr>
        <p:spPr/>
        <p:txBody>
          <a:bodyPr/>
          <a:lstStyle/>
          <a:p>
            <a:pPr algn="l"/>
            <a:r>
              <a:rPr lang="en-US" dirty="0"/>
              <a:t>Listen for Hezekiah’s praise.</a:t>
            </a:r>
          </a:p>
        </p:txBody>
      </p:sp>
      <p:sp>
        <p:nvSpPr>
          <p:cNvPr id="3" name="Content Placeholder 2">
            <a:extLst>
              <a:ext uri="{FF2B5EF4-FFF2-40B4-BE49-F238E27FC236}">
                <a16:creationId xmlns:a16="http://schemas.microsoft.com/office/drawing/2014/main" id="{C1E2433B-3F2D-905F-F066-6333DB0A9F0D}"/>
              </a:ext>
            </a:extLst>
          </p:cNvPr>
          <p:cNvSpPr>
            <a:spLocks noGrp="1"/>
          </p:cNvSpPr>
          <p:nvPr>
            <p:ph idx="1"/>
          </p:nvPr>
        </p:nvSpPr>
        <p:spPr>
          <a:xfrm>
            <a:off x="1761763" y="1918223"/>
            <a:ext cx="8668473" cy="4351338"/>
          </a:xfrm>
        </p:spPr>
        <p:txBody>
          <a:bodyPr/>
          <a:lstStyle/>
          <a:p>
            <a:pPr marL="0" indent="0" algn="ctr">
              <a:buNone/>
            </a:pPr>
            <a:r>
              <a:rPr lang="en-US" dirty="0"/>
              <a:t>in them too. You restored me to health and let me live. 17  Surely it was for my benefit that I suffered such anguish. In your love you kept me from the pit of destruction; you have put all my sins behind your back.</a:t>
            </a:r>
          </a:p>
          <a:p>
            <a:pPr marL="0" indent="0" algn="ctr">
              <a:buNone/>
            </a:pPr>
            <a:endParaRPr lang="en-US" dirty="0"/>
          </a:p>
        </p:txBody>
      </p:sp>
      <p:pic>
        <p:nvPicPr>
          <p:cNvPr id="4" name="Picture 3">
            <a:extLst>
              <a:ext uri="{FF2B5EF4-FFF2-40B4-BE49-F238E27FC236}">
                <a16:creationId xmlns:a16="http://schemas.microsoft.com/office/drawing/2014/main" id="{4F065B41-AB51-999C-BBAA-50102A8E5EEA}"/>
              </a:ext>
            </a:extLst>
          </p:cNvPr>
          <p:cNvPicPr>
            <a:picLocks noChangeAspect="1"/>
          </p:cNvPicPr>
          <p:nvPr/>
        </p:nvPicPr>
        <p:blipFill>
          <a:blip r:embed="rId2"/>
          <a:stretch>
            <a:fillRect/>
          </a:stretch>
        </p:blipFill>
        <p:spPr>
          <a:xfrm>
            <a:off x="5057904" y="5390024"/>
            <a:ext cx="2076190" cy="314286"/>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1890512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CD18E-4119-AF2F-DD89-69005823753E}"/>
              </a:ext>
            </a:extLst>
          </p:cNvPr>
          <p:cNvSpPr>
            <a:spLocks noGrp="1"/>
          </p:cNvSpPr>
          <p:nvPr>
            <p:ph type="title"/>
          </p:nvPr>
        </p:nvSpPr>
        <p:spPr/>
        <p:txBody>
          <a:bodyPr/>
          <a:lstStyle/>
          <a:p>
            <a:r>
              <a:rPr lang="en-US" dirty="0"/>
              <a:t>Acknowledge God’s Response of Love</a:t>
            </a:r>
          </a:p>
        </p:txBody>
      </p:sp>
      <p:sp>
        <p:nvSpPr>
          <p:cNvPr id="3" name="Content Placeholder 2">
            <a:extLst>
              <a:ext uri="{FF2B5EF4-FFF2-40B4-BE49-F238E27FC236}">
                <a16:creationId xmlns:a16="http://schemas.microsoft.com/office/drawing/2014/main" id="{8F209546-9600-4FB0-00F8-337ACC6410DF}"/>
              </a:ext>
            </a:extLst>
          </p:cNvPr>
          <p:cNvSpPr>
            <a:spLocks noGrp="1"/>
          </p:cNvSpPr>
          <p:nvPr>
            <p:ph idx="1"/>
          </p:nvPr>
        </p:nvSpPr>
        <p:spPr/>
        <p:txBody>
          <a:bodyPr/>
          <a:lstStyle/>
          <a:p>
            <a:r>
              <a:rPr lang="en-US" dirty="0"/>
              <a:t>How did Hezekiah acknowledge God as the source of his healing?  </a:t>
            </a:r>
          </a:p>
          <a:p>
            <a:r>
              <a:rPr lang="en-US" dirty="0"/>
              <a:t>How did Hezekiah view his physical and mental suffering after he was delivered? </a:t>
            </a:r>
          </a:p>
          <a:p>
            <a:r>
              <a:rPr lang="en-US" dirty="0"/>
              <a:t>What are some of the lessons Hezekiah seemed to have learned from his experience of facing death? </a:t>
            </a:r>
          </a:p>
          <a:p>
            <a:endParaRPr lang="en-US" dirty="0"/>
          </a:p>
        </p:txBody>
      </p:sp>
    </p:spTree>
    <p:extLst>
      <p:ext uri="{BB962C8B-B14F-4D97-AF65-F5344CB8AC3E}">
        <p14:creationId xmlns:p14="http://schemas.microsoft.com/office/powerpoint/2010/main" val="3675554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969696"/>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969696"/>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059A2-0351-0A69-E419-848A1E5CA3B7}"/>
              </a:ext>
            </a:extLst>
          </p:cNvPr>
          <p:cNvSpPr>
            <a:spLocks noGrp="1"/>
          </p:cNvSpPr>
          <p:nvPr>
            <p:ph type="title"/>
          </p:nvPr>
        </p:nvSpPr>
        <p:spPr/>
        <p:txBody>
          <a:bodyPr/>
          <a:lstStyle/>
          <a:p>
            <a:r>
              <a:rPr lang="en-US" dirty="0"/>
              <a:t>Acknowledge God’s Response of Love</a:t>
            </a:r>
          </a:p>
        </p:txBody>
      </p:sp>
      <p:sp>
        <p:nvSpPr>
          <p:cNvPr id="3" name="Content Placeholder 2">
            <a:extLst>
              <a:ext uri="{FF2B5EF4-FFF2-40B4-BE49-F238E27FC236}">
                <a16:creationId xmlns:a16="http://schemas.microsoft.com/office/drawing/2014/main" id="{63842840-891A-B243-4FB0-B272F781C914}"/>
              </a:ext>
            </a:extLst>
          </p:cNvPr>
          <p:cNvSpPr>
            <a:spLocks noGrp="1"/>
          </p:cNvSpPr>
          <p:nvPr>
            <p:ph idx="1"/>
          </p:nvPr>
        </p:nvSpPr>
        <p:spPr/>
        <p:txBody>
          <a:bodyPr/>
          <a:lstStyle/>
          <a:p>
            <a:r>
              <a:rPr lang="en-US" dirty="0"/>
              <a:t>How can answered prayer change your perspective toward life?</a:t>
            </a:r>
          </a:p>
          <a:p>
            <a:r>
              <a:rPr lang="en-US" dirty="0"/>
              <a:t>How does God use our prayer life to get us to where He wants us to be?</a:t>
            </a:r>
          </a:p>
          <a:p>
            <a:endParaRPr lang="en-US" dirty="0"/>
          </a:p>
        </p:txBody>
      </p:sp>
    </p:spTree>
    <p:extLst>
      <p:ext uri="{BB962C8B-B14F-4D97-AF65-F5344CB8AC3E}">
        <p14:creationId xmlns:p14="http://schemas.microsoft.com/office/powerpoint/2010/main" val="1236177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969696"/>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5BC4A-BC49-210E-461C-7D727A25B086}"/>
              </a:ext>
            </a:extLst>
          </p:cNvPr>
          <p:cNvSpPr>
            <a:spLocks noGrp="1"/>
          </p:cNvSpPr>
          <p:nvPr>
            <p:ph type="title"/>
          </p:nvPr>
        </p:nvSpPr>
        <p:spPr/>
        <p:txBody>
          <a:bodyPr/>
          <a:lstStyle/>
          <a:p>
            <a:pPr algn="l"/>
            <a:r>
              <a:rPr lang="en-US" dirty="0"/>
              <a:t>Listen for a contrast.</a:t>
            </a:r>
          </a:p>
        </p:txBody>
      </p:sp>
      <p:sp>
        <p:nvSpPr>
          <p:cNvPr id="3" name="Content Placeholder 2">
            <a:extLst>
              <a:ext uri="{FF2B5EF4-FFF2-40B4-BE49-F238E27FC236}">
                <a16:creationId xmlns:a16="http://schemas.microsoft.com/office/drawing/2014/main" id="{2C2B4057-D0CB-CEA2-37FE-E624F4CE114C}"/>
              </a:ext>
            </a:extLst>
          </p:cNvPr>
          <p:cNvSpPr>
            <a:spLocks noGrp="1"/>
          </p:cNvSpPr>
          <p:nvPr>
            <p:ph idx="1"/>
          </p:nvPr>
        </p:nvSpPr>
        <p:spPr>
          <a:xfrm>
            <a:off x="2022193" y="2141537"/>
            <a:ext cx="8147613" cy="4351338"/>
          </a:xfrm>
        </p:spPr>
        <p:txBody>
          <a:bodyPr/>
          <a:lstStyle/>
          <a:p>
            <a:pPr marL="0" indent="0" algn="ctr">
              <a:buNone/>
            </a:pPr>
            <a:r>
              <a:rPr lang="en-US" dirty="0"/>
              <a:t>Isaiah 38:18-20 (NIV)  For the grave cannot praise you, death cannot sing your praise; those who go down to the pit cannot hope for your faithfulness. 19  The living, the living--</a:t>
            </a:r>
          </a:p>
        </p:txBody>
      </p:sp>
    </p:spTree>
    <p:extLst>
      <p:ext uri="{BB962C8B-B14F-4D97-AF65-F5344CB8AC3E}">
        <p14:creationId xmlns:p14="http://schemas.microsoft.com/office/powerpoint/2010/main" val="288368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9B62FF-B8A1-C683-1253-5DA6480B96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B1A7E3-8EA9-EBB8-A288-BD59333E77CE}"/>
              </a:ext>
            </a:extLst>
          </p:cNvPr>
          <p:cNvSpPr>
            <a:spLocks noGrp="1"/>
          </p:cNvSpPr>
          <p:nvPr>
            <p:ph type="title"/>
          </p:nvPr>
        </p:nvSpPr>
        <p:spPr/>
        <p:txBody>
          <a:bodyPr/>
          <a:lstStyle/>
          <a:p>
            <a:pPr algn="l"/>
            <a:r>
              <a:rPr lang="en-US" dirty="0"/>
              <a:t>Listen for a contrast.</a:t>
            </a:r>
          </a:p>
        </p:txBody>
      </p:sp>
      <p:sp>
        <p:nvSpPr>
          <p:cNvPr id="3" name="Content Placeholder 2">
            <a:extLst>
              <a:ext uri="{FF2B5EF4-FFF2-40B4-BE49-F238E27FC236}">
                <a16:creationId xmlns:a16="http://schemas.microsoft.com/office/drawing/2014/main" id="{3AD3C2ED-79FC-7E00-C92A-8871B488E83C}"/>
              </a:ext>
            </a:extLst>
          </p:cNvPr>
          <p:cNvSpPr>
            <a:spLocks noGrp="1"/>
          </p:cNvSpPr>
          <p:nvPr>
            <p:ph idx="1"/>
          </p:nvPr>
        </p:nvSpPr>
        <p:spPr>
          <a:xfrm>
            <a:off x="2022193" y="1944767"/>
            <a:ext cx="8147613" cy="4351338"/>
          </a:xfrm>
        </p:spPr>
        <p:txBody>
          <a:bodyPr/>
          <a:lstStyle/>
          <a:p>
            <a:pPr marL="0" indent="0" algn="ctr">
              <a:buNone/>
            </a:pPr>
            <a:r>
              <a:rPr lang="en-US" dirty="0"/>
              <a:t>they praise you, as I am doing today; fathers tell their children about your faithfulness. 20  The LORD will save me, and we will sing with stringed instruments all the days of our lives in the temple of the LORD.</a:t>
            </a:r>
          </a:p>
        </p:txBody>
      </p:sp>
      <p:pic>
        <p:nvPicPr>
          <p:cNvPr id="4" name="Picture 3">
            <a:extLst>
              <a:ext uri="{FF2B5EF4-FFF2-40B4-BE49-F238E27FC236}">
                <a16:creationId xmlns:a16="http://schemas.microsoft.com/office/drawing/2014/main" id="{24B4A251-3339-0C23-9610-B038D9AC6D38}"/>
              </a:ext>
            </a:extLst>
          </p:cNvPr>
          <p:cNvPicPr>
            <a:picLocks noChangeAspect="1"/>
          </p:cNvPicPr>
          <p:nvPr/>
        </p:nvPicPr>
        <p:blipFill>
          <a:blip r:embed="rId2"/>
          <a:stretch>
            <a:fillRect/>
          </a:stretch>
        </p:blipFill>
        <p:spPr>
          <a:xfrm>
            <a:off x="5057904" y="5390024"/>
            <a:ext cx="2076190" cy="314286"/>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025203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6E5F3-8DFD-C9D4-BEC7-D80BD189708A}"/>
              </a:ext>
            </a:extLst>
          </p:cNvPr>
          <p:cNvSpPr>
            <a:spLocks noGrp="1"/>
          </p:cNvSpPr>
          <p:nvPr>
            <p:ph type="title"/>
          </p:nvPr>
        </p:nvSpPr>
        <p:spPr/>
        <p:txBody>
          <a:bodyPr/>
          <a:lstStyle/>
          <a:p>
            <a:r>
              <a:rPr lang="en-US" dirty="0"/>
              <a:t>Urge Others to Join in Praise</a:t>
            </a:r>
          </a:p>
        </p:txBody>
      </p:sp>
      <p:sp>
        <p:nvSpPr>
          <p:cNvPr id="3" name="Content Placeholder 2">
            <a:extLst>
              <a:ext uri="{FF2B5EF4-FFF2-40B4-BE49-F238E27FC236}">
                <a16:creationId xmlns:a16="http://schemas.microsoft.com/office/drawing/2014/main" id="{D02FAAE0-6266-8C92-CC0B-E9A5E7ECA29C}"/>
              </a:ext>
            </a:extLst>
          </p:cNvPr>
          <p:cNvSpPr>
            <a:spLocks noGrp="1"/>
          </p:cNvSpPr>
          <p:nvPr>
            <p:ph idx="1"/>
          </p:nvPr>
        </p:nvSpPr>
        <p:spPr/>
        <p:txBody>
          <a:bodyPr/>
          <a:lstStyle/>
          <a:p>
            <a:r>
              <a:rPr lang="en-US" dirty="0"/>
              <a:t>What contrast did Hezekiah offer to emphasize when praise is to be given to the Lord? </a:t>
            </a:r>
          </a:p>
          <a:p>
            <a:endParaRPr lang="en-US" dirty="0"/>
          </a:p>
        </p:txBody>
      </p:sp>
      <p:graphicFrame>
        <p:nvGraphicFramePr>
          <p:cNvPr id="4" name="Table 3">
            <a:extLst>
              <a:ext uri="{FF2B5EF4-FFF2-40B4-BE49-F238E27FC236}">
                <a16:creationId xmlns:a16="http://schemas.microsoft.com/office/drawing/2014/main" id="{B54947C8-A6A2-FD9E-7F87-8C18D8AC3117}"/>
              </a:ext>
            </a:extLst>
          </p:cNvPr>
          <p:cNvGraphicFramePr>
            <a:graphicFrameLocks noGrp="1"/>
          </p:cNvGraphicFramePr>
          <p:nvPr>
            <p:extLst>
              <p:ext uri="{D42A27DB-BD31-4B8C-83A1-F6EECF244321}">
                <p14:modId xmlns:p14="http://schemas.microsoft.com/office/powerpoint/2010/main" val="1085992339"/>
              </p:ext>
            </p:extLst>
          </p:nvPr>
        </p:nvGraphicFramePr>
        <p:xfrm>
          <a:off x="1220486" y="3259614"/>
          <a:ext cx="9751028" cy="1889760"/>
        </p:xfrm>
        <a:graphic>
          <a:graphicData uri="http://schemas.openxmlformats.org/drawingml/2006/table">
            <a:tbl>
              <a:tblPr firstRow="1" bandRow="1">
                <a:tableStyleId>{5C22544A-7EE6-4342-B048-85BDC9FD1C3A}</a:tableStyleId>
              </a:tblPr>
              <a:tblGrid>
                <a:gridCol w="4875514">
                  <a:extLst>
                    <a:ext uri="{9D8B030D-6E8A-4147-A177-3AD203B41FA5}">
                      <a16:colId xmlns:a16="http://schemas.microsoft.com/office/drawing/2014/main" val="369107558"/>
                    </a:ext>
                  </a:extLst>
                </a:gridCol>
                <a:gridCol w="4875514">
                  <a:extLst>
                    <a:ext uri="{9D8B030D-6E8A-4147-A177-3AD203B41FA5}">
                      <a16:colId xmlns:a16="http://schemas.microsoft.com/office/drawing/2014/main" val="2893672037"/>
                    </a:ext>
                  </a:extLst>
                </a:gridCol>
              </a:tblGrid>
              <a:tr h="370840">
                <a:tc>
                  <a:txBody>
                    <a:bodyPr/>
                    <a:lstStyle/>
                    <a:p>
                      <a:pPr algn="ctr"/>
                      <a:r>
                        <a:rPr lang="en-US" sz="2800" dirty="0"/>
                        <a:t>Death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dirty="0"/>
                        <a:t>Life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87557815"/>
                  </a:ext>
                </a:extLst>
              </a:tr>
              <a:tr h="370840">
                <a:tc>
                  <a:txBody>
                    <a:bodyPr/>
                    <a:lstStyle/>
                    <a:p>
                      <a:endParaRPr lang="en-US" sz="2800" dirty="0"/>
                    </a:p>
                    <a:p>
                      <a:endParaRPr lang="en-US" sz="2800" dirty="0"/>
                    </a:p>
                    <a:p>
                      <a:endParaRPr lang="en-US"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22026195"/>
                  </a:ext>
                </a:extLst>
              </a:tr>
            </a:tbl>
          </a:graphicData>
        </a:graphic>
      </p:graphicFrame>
    </p:spTree>
    <p:extLst>
      <p:ext uri="{BB962C8B-B14F-4D97-AF65-F5344CB8AC3E}">
        <p14:creationId xmlns:p14="http://schemas.microsoft.com/office/powerpoint/2010/main" val="33262997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11E1A-B401-7D6C-5BF3-1A125B19D0C2}"/>
              </a:ext>
            </a:extLst>
          </p:cNvPr>
          <p:cNvSpPr>
            <a:spLocks noGrp="1"/>
          </p:cNvSpPr>
          <p:nvPr>
            <p:ph type="title"/>
          </p:nvPr>
        </p:nvSpPr>
        <p:spPr/>
        <p:txBody>
          <a:bodyPr/>
          <a:lstStyle/>
          <a:p>
            <a:r>
              <a:rPr lang="en-US" dirty="0"/>
              <a:t>Urge Others to Join in Praise</a:t>
            </a:r>
          </a:p>
        </p:txBody>
      </p:sp>
      <p:sp>
        <p:nvSpPr>
          <p:cNvPr id="3" name="Content Placeholder 2">
            <a:extLst>
              <a:ext uri="{FF2B5EF4-FFF2-40B4-BE49-F238E27FC236}">
                <a16:creationId xmlns:a16="http://schemas.microsoft.com/office/drawing/2014/main" id="{798EB274-8F55-EE6A-7896-9DEE79EB13BF}"/>
              </a:ext>
            </a:extLst>
          </p:cNvPr>
          <p:cNvSpPr>
            <a:spLocks noGrp="1"/>
          </p:cNvSpPr>
          <p:nvPr>
            <p:ph idx="1"/>
          </p:nvPr>
        </p:nvSpPr>
        <p:spPr/>
        <p:txBody>
          <a:bodyPr/>
          <a:lstStyle/>
          <a:p>
            <a:r>
              <a:rPr lang="en-US" dirty="0"/>
              <a:t>What parental responsibility did Hezekiah define? </a:t>
            </a:r>
          </a:p>
          <a:p>
            <a:r>
              <a:rPr lang="en-US" dirty="0"/>
              <a:t>Why do you think it’s sometimes easier to cry out in desperation than to follow up with thanksgiving?</a:t>
            </a:r>
          </a:p>
          <a:p>
            <a:r>
              <a:rPr lang="en-US" dirty="0"/>
              <a:t>What habits can help us remember to thank God after He answers? </a:t>
            </a:r>
          </a:p>
          <a:p>
            <a:endParaRPr lang="en-US" dirty="0"/>
          </a:p>
        </p:txBody>
      </p:sp>
    </p:spTree>
    <p:extLst>
      <p:ext uri="{BB962C8B-B14F-4D97-AF65-F5344CB8AC3E}">
        <p14:creationId xmlns:p14="http://schemas.microsoft.com/office/powerpoint/2010/main" val="2090950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969696"/>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969696"/>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78298-B5EA-0659-6151-F33F63BF52C8}"/>
              </a:ext>
            </a:extLst>
          </p:cNvPr>
          <p:cNvSpPr>
            <a:spLocks noGrp="1"/>
          </p:cNvSpPr>
          <p:nvPr>
            <p:ph type="title"/>
          </p:nvPr>
        </p:nvSpPr>
        <p:spPr/>
        <p:txBody>
          <a:bodyPr/>
          <a:lstStyle/>
          <a:p>
            <a:r>
              <a:rPr lang="en-US" dirty="0"/>
              <a:t>Urge Others to Join in Praise</a:t>
            </a:r>
          </a:p>
        </p:txBody>
      </p:sp>
      <p:sp>
        <p:nvSpPr>
          <p:cNvPr id="3" name="Content Placeholder 2">
            <a:extLst>
              <a:ext uri="{FF2B5EF4-FFF2-40B4-BE49-F238E27FC236}">
                <a16:creationId xmlns:a16="http://schemas.microsoft.com/office/drawing/2014/main" id="{F79D4D6B-D31B-E58F-4B5B-018E1A3BC466}"/>
              </a:ext>
            </a:extLst>
          </p:cNvPr>
          <p:cNvSpPr>
            <a:spLocks noGrp="1"/>
          </p:cNvSpPr>
          <p:nvPr>
            <p:ph idx="1"/>
          </p:nvPr>
        </p:nvSpPr>
        <p:spPr/>
        <p:txBody>
          <a:bodyPr/>
          <a:lstStyle/>
          <a:p>
            <a:r>
              <a:rPr lang="en-US" dirty="0"/>
              <a:t>How can we make thanksgiving a more visible part of our lives?</a:t>
            </a:r>
          </a:p>
          <a:p>
            <a:r>
              <a:rPr lang="en-US" dirty="0"/>
              <a:t>How might our view of God change if we consistently responded to answered prayer with the kind of gratitude Hezekiah shows?</a:t>
            </a:r>
          </a:p>
          <a:p>
            <a:endParaRPr lang="en-US" dirty="0"/>
          </a:p>
        </p:txBody>
      </p:sp>
    </p:spTree>
    <p:extLst>
      <p:ext uri="{BB962C8B-B14F-4D97-AF65-F5344CB8AC3E}">
        <p14:creationId xmlns:p14="http://schemas.microsoft.com/office/powerpoint/2010/main" val="3647074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969696"/>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83BA7-FFF8-AF3F-9A44-6479889E7B73}"/>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743E6D39-7A59-017D-0A37-3D29899EC3DF}"/>
              </a:ext>
            </a:extLst>
          </p:cNvPr>
          <p:cNvSpPr>
            <a:spLocks noGrp="1"/>
          </p:cNvSpPr>
          <p:nvPr>
            <p:ph idx="1"/>
          </p:nvPr>
        </p:nvSpPr>
        <p:spPr/>
        <p:txBody>
          <a:bodyPr/>
          <a:lstStyle/>
          <a:p>
            <a:r>
              <a:rPr lang="en-US" dirty="0"/>
              <a:t>Pray alone. </a:t>
            </a:r>
          </a:p>
          <a:p>
            <a:pPr lvl="1"/>
            <a:r>
              <a:rPr lang="en-US" dirty="0"/>
              <a:t>Wherever you are in the discipline of prayer, take things up a notch. </a:t>
            </a:r>
          </a:p>
          <a:p>
            <a:pPr lvl="1"/>
            <a:r>
              <a:rPr lang="en-US" dirty="0"/>
              <a:t>Set aside time every day for uninterrupted conversation with God. </a:t>
            </a:r>
          </a:p>
          <a:p>
            <a:pPr lvl="1"/>
            <a:r>
              <a:rPr lang="en-US" dirty="0"/>
              <a:t>Present your desires and requests to Him and watch for His response.</a:t>
            </a:r>
          </a:p>
          <a:p>
            <a:endParaRPr lang="en-US" dirty="0"/>
          </a:p>
        </p:txBody>
      </p:sp>
    </p:spTree>
    <p:extLst>
      <p:ext uri="{BB962C8B-B14F-4D97-AF65-F5344CB8AC3E}">
        <p14:creationId xmlns:p14="http://schemas.microsoft.com/office/powerpoint/2010/main" val="6905788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9B3376-0DFE-717F-80DB-C0FDCFE40F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74BF08-ECB9-9E28-5B69-3F08E591248A}"/>
              </a:ext>
            </a:extLst>
          </p:cNvPr>
          <p:cNvSpPr>
            <a:spLocks noGrp="1"/>
          </p:cNvSpPr>
          <p:nvPr>
            <p:ph type="title"/>
          </p:nvPr>
        </p:nvSpPr>
        <p:spPr/>
        <p:txBody>
          <a:bodyPr/>
          <a:lstStyle/>
          <a:p>
            <a:r>
              <a:rPr lang="en-US"/>
              <a:t>Application</a:t>
            </a:r>
          </a:p>
        </p:txBody>
      </p:sp>
      <p:sp>
        <p:nvSpPr>
          <p:cNvPr id="3" name="Content Placeholder 2">
            <a:extLst>
              <a:ext uri="{FF2B5EF4-FFF2-40B4-BE49-F238E27FC236}">
                <a16:creationId xmlns:a16="http://schemas.microsoft.com/office/drawing/2014/main" id="{4B981EE8-9D16-AF70-5C8F-1C108BAE76DE}"/>
              </a:ext>
            </a:extLst>
          </p:cNvPr>
          <p:cNvSpPr>
            <a:spLocks noGrp="1"/>
          </p:cNvSpPr>
          <p:nvPr>
            <p:ph idx="1"/>
          </p:nvPr>
        </p:nvSpPr>
        <p:spPr/>
        <p:txBody>
          <a:bodyPr/>
          <a:lstStyle/>
          <a:p>
            <a:r>
              <a:rPr lang="en-US" dirty="0"/>
              <a:t>Pray together. </a:t>
            </a:r>
          </a:p>
          <a:p>
            <a:pPr lvl="1"/>
            <a:r>
              <a:rPr lang="en-US" dirty="0"/>
              <a:t>Invite others to pray for you and with you. </a:t>
            </a:r>
          </a:p>
          <a:p>
            <a:pPr lvl="1"/>
            <a:r>
              <a:rPr lang="en-US" dirty="0"/>
              <a:t>Most of the instructions in the New Testament are not only for the individual believer but for the entire faith community. </a:t>
            </a:r>
          </a:p>
          <a:p>
            <a:pPr lvl="1"/>
            <a:r>
              <a:rPr lang="en-US" dirty="0"/>
              <a:t>Prayer is a team sport; choose your teammates wisely.</a:t>
            </a:r>
          </a:p>
          <a:p>
            <a:endParaRPr lang="en-US" dirty="0"/>
          </a:p>
        </p:txBody>
      </p:sp>
    </p:spTree>
    <p:extLst>
      <p:ext uri="{BB962C8B-B14F-4D97-AF65-F5344CB8AC3E}">
        <p14:creationId xmlns:p14="http://schemas.microsoft.com/office/powerpoint/2010/main" val="524921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CBA66-EDD1-4EDA-51F6-44139B5799D9}"/>
              </a:ext>
            </a:extLst>
          </p:cNvPr>
          <p:cNvSpPr>
            <a:spLocks noGrp="1"/>
          </p:cNvSpPr>
          <p:nvPr>
            <p:ph type="title"/>
          </p:nvPr>
        </p:nvSpPr>
        <p:spPr/>
        <p:txBody>
          <a:bodyPr/>
          <a:lstStyle/>
          <a:p>
            <a:r>
              <a:rPr lang="en-US" dirty="0"/>
              <a:t>Video Introduction</a:t>
            </a:r>
          </a:p>
        </p:txBody>
      </p:sp>
      <p:grpSp>
        <p:nvGrpSpPr>
          <p:cNvPr id="7" name="Group 6">
            <a:extLst>
              <a:ext uri="{FF2B5EF4-FFF2-40B4-BE49-F238E27FC236}">
                <a16:creationId xmlns:a16="http://schemas.microsoft.com/office/drawing/2014/main" id="{B1E45580-A781-A13E-3729-A87742692112}"/>
              </a:ext>
            </a:extLst>
          </p:cNvPr>
          <p:cNvGrpSpPr/>
          <p:nvPr/>
        </p:nvGrpSpPr>
        <p:grpSpPr>
          <a:xfrm>
            <a:off x="2849598" y="1603168"/>
            <a:ext cx="6492803" cy="4249201"/>
            <a:chOff x="2849598" y="1603168"/>
            <a:chExt cx="6492803" cy="4249201"/>
          </a:xfrm>
        </p:grpSpPr>
        <p:pic>
          <p:nvPicPr>
            <p:cNvPr id="4" name="Picture 3" descr="A blue and white background with a blue circle and text&#10;&#10;AI-generated content may be incorrect.">
              <a:extLst>
                <a:ext uri="{FF2B5EF4-FFF2-40B4-BE49-F238E27FC236}">
                  <a16:creationId xmlns:a16="http://schemas.microsoft.com/office/drawing/2014/main" id="{044E7960-8F88-D460-8216-613E861E53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8500" y="1838325"/>
              <a:ext cx="5715000" cy="3181350"/>
            </a:xfrm>
            <a:prstGeom prst="rect">
              <a:avLst/>
            </a:prstGeom>
          </p:spPr>
        </p:pic>
        <p:pic>
          <p:nvPicPr>
            <p:cNvPr id="6" name="Picture 5" descr="A black background with a black square&#10;&#10;AI-generated content may be incorrect.">
              <a:hlinkClick r:id="rId3"/>
              <a:extLst>
                <a:ext uri="{FF2B5EF4-FFF2-40B4-BE49-F238E27FC236}">
                  <a16:creationId xmlns:a16="http://schemas.microsoft.com/office/drawing/2014/main" id="{E6689D7F-F394-0823-16EB-922C7DBC75C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49598" y="1603168"/>
              <a:ext cx="6492803" cy="4249201"/>
            </a:xfrm>
            <a:prstGeom prst="rect">
              <a:avLst/>
            </a:prstGeom>
          </p:spPr>
        </p:pic>
      </p:grpSp>
      <p:sp>
        <p:nvSpPr>
          <p:cNvPr id="8" name="TextBox 7">
            <a:extLst>
              <a:ext uri="{FF2B5EF4-FFF2-40B4-BE49-F238E27FC236}">
                <a16:creationId xmlns:a16="http://schemas.microsoft.com/office/drawing/2014/main" id="{86E35BF8-5E49-FC94-AB24-ED7087B99D3E}"/>
              </a:ext>
            </a:extLst>
          </p:cNvPr>
          <p:cNvSpPr txBox="1"/>
          <p:nvPr/>
        </p:nvSpPr>
        <p:spPr>
          <a:xfrm>
            <a:off x="4643252" y="5852369"/>
            <a:ext cx="2933205" cy="523220"/>
          </a:xfrm>
          <a:prstGeom prst="rect">
            <a:avLst/>
          </a:prstGeom>
          <a:noFill/>
        </p:spPr>
        <p:txBody>
          <a:bodyPr wrap="square" rtlCol="0">
            <a:spAutoFit/>
          </a:bodyPr>
          <a:lstStyle/>
          <a:p>
            <a:pPr algn="ctr"/>
            <a:r>
              <a:rPr lang="en-US" sz="2800" dirty="0">
                <a:hlinkClick r:id="rId3"/>
              </a:rPr>
              <a:t>View Video</a:t>
            </a:r>
            <a:endParaRPr lang="en-US" sz="2800" dirty="0"/>
          </a:p>
        </p:txBody>
      </p:sp>
    </p:spTree>
    <p:extLst>
      <p:ext uri="{BB962C8B-B14F-4D97-AF65-F5344CB8AC3E}">
        <p14:creationId xmlns:p14="http://schemas.microsoft.com/office/powerpoint/2010/main" val="4653267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DC7EB1-56B4-1A41-7473-C9E57B106F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44F2E1-96C0-EED0-DDE1-8D9098C9680E}"/>
              </a:ext>
            </a:extLst>
          </p:cNvPr>
          <p:cNvSpPr>
            <a:spLocks noGrp="1"/>
          </p:cNvSpPr>
          <p:nvPr>
            <p:ph type="title"/>
          </p:nvPr>
        </p:nvSpPr>
        <p:spPr/>
        <p:txBody>
          <a:bodyPr/>
          <a:lstStyle/>
          <a:p>
            <a:r>
              <a:rPr lang="en-US"/>
              <a:t>Application</a:t>
            </a:r>
          </a:p>
        </p:txBody>
      </p:sp>
      <p:sp>
        <p:nvSpPr>
          <p:cNvPr id="3" name="Content Placeholder 2">
            <a:extLst>
              <a:ext uri="{FF2B5EF4-FFF2-40B4-BE49-F238E27FC236}">
                <a16:creationId xmlns:a16="http://schemas.microsoft.com/office/drawing/2014/main" id="{697F90EA-C3C2-BBA0-C025-C584B8CAD556}"/>
              </a:ext>
            </a:extLst>
          </p:cNvPr>
          <p:cNvSpPr>
            <a:spLocks noGrp="1"/>
          </p:cNvSpPr>
          <p:nvPr>
            <p:ph idx="1"/>
          </p:nvPr>
        </p:nvSpPr>
        <p:spPr/>
        <p:txBody>
          <a:bodyPr/>
          <a:lstStyle/>
          <a:p>
            <a:r>
              <a:rPr lang="en-US" dirty="0"/>
              <a:t>Proclaim. </a:t>
            </a:r>
          </a:p>
          <a:p>
            <a:pPr lvl="0"/>
            <a:r>
              <a:rPr lang="en-US" dirty="0"/>
              <a:t>When God responds to your prayers, share it with other people, especially unbelievers. </a:t>
            </a:r>
          </a:p>
          <a:p>
            <a:r>
              <a:rPr lang="en-US" dirty="0"/>
              <a:t>This will encourage believers to pray and unbelievers to consider the work of God in their own lives</a:t>
            </a:r>
          </a:p>
        </p:txBody>
      </p:sp>
    </p:spTree>
    <p:extLst>
      <p:ext uri="{BB962C8B-B14F-4D97-AF65-F5344CB8AC3E}">
        <p14:creationId xmlns:p14="http://schemas.microsoft.com/office/powerpoint/2010/main" val="17080229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9D235-701C-C05B-D33C-A4661978D17F}"/>
              </a:ext>
            </a:extLst>
          </p:cNvPr>
          <p:cNvSpPr>
            <a:spLocks noGrp="1"/>
          </p:cNvSpPr>
          <p:nvPr>
            <p:ph type="title"/>
          </p:nvPr>
        </p:nvSpPr>
        <p:spPr/>
        <p:txBody>
          <a:bodyPr/>
          <a:lstStyle/>
          <a:p>
            <a:r>
              <a:rPr lang="en-US" dirty="0"/>
              <a:t>Family Activities</a:t>
            </a:r>
          </a:p>
        </p:txBody>
      </p:sp>
      <p:pic>
        <p:nvPicPr>
          <p:cNvPr id="6" name="Picture 5">
            <a:extLst>
              <a:ext uri="{FF2B5EF4-FFF2-40B4-BE49-F238E27FC236}">
                <a16:creationId xmlns:a16="http://schemas.microsoft.com/office/drawing/2014/main" id="{A71A1571-AF67-CA04-40AC-AE4CF7B69A5D}"/>
              </a:ext>
            </a:extLst>
          </p:cNvPr>
          <p:cNvPicPr>
            <a:picLocks noChangeAspect="1"/>
          </p:cNvPicPr>
          <p:nvPr/>
        </p:nvPicPr>
        <p:blipFill>
          <a:blip r:embed="rId2">
            <a:clrChange>
              <a:clrFrom>
                <a:srgbClr val="FF0000"/>
              </a:clrFrom>
              <a:clrTo>
                <a:srgbClr val="FF0000">
                  <a:alpha val="0"/>
                </a:srgbClr>
              </a:clrTo>
            </a:clrChange>
          </a:blip>
          <a:stretch>
            <a:fillRect/>
          </a:stretch>
        </p:blipFill>
        <p:spPr>
          <a:xfrm>
            <a:off x="-377141" y="1727693"/>
            <a:ext cx="4497729" cy="3402614"/>
          </a:xfrm>
          <a:prstGeom prst="rect">
            <a:avLst/>
          </a:prstGeom>
          <a:ln>
            <a:noFill/>
          </a:ln>
          <a:effectLst>
            <a:outerShdw blurRad="292100" dist="139700" dir="2700000" algn="tl" rotWithShape="0">
              <a:srgbClr val="333333">
                <a:alpha val="65000"/>
              </a:srgbClr>
            </a:outerShdw>
          </a:effectLst>
          <a:scene3d>
            <a:camera prst="perspectiveContrastingRightFacing"/>
            <a:lightRig rig="threePt" dir="t"/>
          </a:scene3d>
        </p:spPr>
      </p:pic>
      <p:pic>
        <p:nvPicPr>
          <p:cNvPr id="7" name="Picture 6" descr="A person in a suit with his arms crossed&#10;&#10;AI-generated content may be incorrect.">
            <a:extLst>
              <a:ext uri="{FF2B5EF4-FFF2-40B4-BE49-F238E27FC236}">
                <a16:creationId xmlns:a16="http://schemas.microsoft.com/office/drawing/2014/main" id="{4E43AB27-E630-E0C6-992C-CA9311A7FEA2}"/>
              </a:ext>
            </a:extLst>
          </p:cNvPr>
          <p:cNvPicPr>
            <a:picLocks noChangeAspect="1"/>
          </p:cNvPicPr>
          <p:nvPr/>
        </p:nvPicPr>
        <p:blipFill>
          <a:blip r:embed="rId3" cstate="print">
            <a:duotone>
              <a:prstClr val="black"/>
              <a:srgbClr val="D9C3A5">
                <a:tint val="50000"/>
                <a:satMod val="180000"/>
              </a:srgbClr>
            </a:duotone>
            <a:extLst>
              <a:ext uri="{28A0092B-C50C-407E-A947-70E740481C1C}">
                <a14:useLocalDpi xmlns:a14="http://schemas.microsoft.com/office/drawing/2010/main" val="0"/>
              </a:ext>
            </a:extLst>
          </a:blip>
          <a:srcRect/>
          <a:stretch>
            <a:fillRect/>
          </a:stretch>
        </p:blipFill>
        <p:spPr bwMode="auto">
          <a:xfrm>
            <a:off x="8468646" y="2245153"/>
            <a:ext cx="2885154" cy="2885154"/>
          </a:xfrm>
          <a:prstGeom prst="ellipse">
            <a:avLst/>
          </a:prstGeom>
          <a:ln>
            <a:noFill/>
          </a:ln>
          <a:effectLst>
            <a:softEdge rad="114300"/>
          </a:effectLst>
        </p:spPr>
      </p:pic>
      <p:sp>
        <p:nvSpPr>
          <p:cNvPr id="8" name="Speech Bubble: Rectangle with Corners Rounded 7">
            <a:extLst>
              <a:ext uri="{FF2B5EF4-FFF2-40B4-BE49-F238E27FC236}">
                <a16:creationId xmlns:a16="http://schemas.microsoft.com/office/drawing/2014/main" id="{2737A69B-FCEB-4A84-299E-E0BDD32F37A1}"/>
              </a:ext>
            </a:extLst>
          </p:cNvPr>
          <p:cNvSpPr/>
          <p:nvPr/>
        </p:nvSpPr>
        <p:spPr>
          <a:xfrm>
            <a:off x="3576577" y="2048719"/>
            <a:ext cx="4097438" cy="3081588"/>
          </a:xfrm>
          <a:prstGeom prst="wedgeRoundRectCallout">
            <a:avLst>
              <a:gd name="adj1" fmla="val 75646"/>
              <a:gd name="adj2" fmla="val -21755"/>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latin typeface="Comic Sans MS" panose="030F0702030302020204" pitchFamily="66" charset="0"/>
              </a:rPr>
              <a:t>We’ve got breaking news out of Itan Ladesh — and it’s not your typical headline.  You see the scrambled word key here.  Fix the words, use the numbers to decrypt the message from the underground church printed on your handout.  Tech help and more is available at </a:t>
            </a:r>
            <a:br>
              <a:rPr lang="en-US" dirty="0">
                <a:latin typeface="Comic Sans MS" panose="030F0702030302020204" pitchFamily="66" charset="0"/>
              </a:rPr>
            </a:br>
            <a:r>
              <a:rPr lang="en-US" dirty="0">
                <a:latin typeface="Comic Sans MS" panose="030F0702030302020204" pitchFamily="66" charset="0"/>
                <a:hlinkClick r:id="rId4"/>
              </a:rPr>
              <a:t>https://tinyurl.com/2usab27c</a:t>
            </a:r>
            <a:r>
              <a:rPr lang="en-US" dirty="0">
                <a:latin typeface="Comic Sans MS" panose="030F0702030302020204" pitchFamily="66" charset="0"/>
              </a:rPr>
              <a:t> </a:t>
            </a:r>
          </a:p>
        </p:txBody>
      </p:sp>
    </p:spTree>
    <p:extLst>
      <p:ext uri="{BB962C8B-B14F-4D97-AF65-F5344CB8AC3E}">
        <p14:creationId xmlns:p14="http://schemas.microsoft.com/office/powerpoint/2010/main" val="7954369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B9FFC-A2A3-416A-C946-A4D878D8BB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E0BCB9-E88E-F3CA-C395-C24449C20066}"/>
              </a:ext>
            </a:extLst>
          </p:cNvPr>
          <p:cNvSpPr>
            <a:spLocks noGrp="1"/>
          </p:cNvSpPr>
          <p:nvPr>
            <p:ph type="ctrTitle"/>
          </p:nvPr>
        </p:nvSpPr>
        <p:spPr/>
        <p:txBody>
          <a:bodyPr/>
          <a:lstStyle/>
          <a:p>
            <a:r>
              <a:rPr lang="en-US" dirty="0"/>
              <a:t>From Problem </a:t>
            </a:r>
            <a:br>
              <a:rPr lang="en-US" dirty="0"/>
            </a:br>
            <a:r>
              <a:rPr lang="en-US" dirty="0"/>
              <a:t>to Praise</a:t>
            </a:r>
          </a:p>
        </p:txBody>
      </p:sp>
      <p:sp>
        <p:nvSpPr>
          <p:cNvPr id="3" name="Subtitle 2">
            <a:extLst>
              <a:ext uri="{FF2B5EF4-FFF2-40B4-BE49-F238E27FC236}">
                <a16:creationId xmlns:a16="http://schemas.microsoft.com/office/drawing/2014/main" id="{59A78447-D3E8-787E-E8B0-FAA0BB356C9A}"/>
              </a:ext>
            </a:extLst>
          </p:cNvPr>
          <p:cNvSpPr>
            <a:spLocks noGrp="1"/>
          </p:cNvSpPr>
          <p:nvPr>
            <p:ph type="subTitle" idx="1"/>
          </p:nvPr>
        </p:nvSpPr>
        <p:spPr>
          <a:xfrm>
            <a:off x="1524000" y="3871356"/>
            <a:ext cx="9144000" cy="1386444"/>
          </a:xfrm>
        </p:spPr>
        <p:txBody>
          <a:bodyPr/>
          <a:lstStyle/>
          <a:p>
            <a:r>
              <a:rPr lang="en-US" dirty="0"/>
              <a:t>November 30</a:t>
            </a:r>
          </a:p>
        </p:txBody>
      </p:sp>
    </p:spTree>
    <p:extLst>
      <p:ext uri="{BB962C8B-B14F-4D97-AF65-F5344CB8AC3E}">
        <p14:creationId xmlns:p14="http://schemas.microsoft.com/office/powerpoint/2010/main" val="337859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3E7A6-2C5E-0F35-EC95-E289499040B2}"/>
              </a:ext>
            </a:extLst>
          </p:cNvPr>
          <p:cNvSpPr>
            <a:spLocks noGrp="1"/>
          </p:cNvSpPr>
          <p:nvPr>
            <p:ph type="title"/>
          </p:nvPr>
        </p:nvSpPr>
        <p:spPr/>
        <p:txBody>
          <a:bodyPr/>
          <a:lstStyle/>
          <a:p>
            <a:r>
              <a:rPr lang="en-US" dirty="0"/>
              <a:t>What if …</a:t>
            </a:r>
          </a:p>
        </p:txBody>
      </p:sp>
      <p:sp>
        <p:nvSpPr>
          <p:cNvPr id="3" name="Content Placeholder 2">
            <a:extLst>
              <a:ext uri="{FF2B5EF4-FFF2-40B4-BE49-F238E27FC236}">
                <a16:creationId xmlns:a16="http://schemas.microsoft.com/office/drawing/2014/main" id="{D68EBC1E-08A6-4DFD-DB90-41247D744241}"/>
              </a:ext>
            </a:extLst>
          </p:cNvPr>
          <p:cNvSpPr>
            <a:spLocks noGrp="1"/>
          </p:cNvSpPr>
          <p:nvPr>
            <p:ph idx="1"/>
          </p:nvPr>
        </p:nvSpPr>
        <p:spPr/>
        <p:txBody>
          <a:bodyPr/>
          <a:lstStyle/>
          <a:p>
            <a:r>
              <a:rPr lang="en-US" dirty="0"/>
              <a:t>If you only had a few years to live, what would be on your bucket list to do?</a:t>
            </a:r>
            <a:br>
              <a:rPr lang="en-US" dirty="0"/>
            </a:br>
            <a:endParaRPr lang="en-US" dirty="0"/>
          </a:p>
          <a:p>
            <a:r>
              <a:rPr lang="en-US" dirty="0">
                <a:solidFill>
                  <a:srgbClr val="C00000"/>
                </a:solidFill>
              </a:rPr>
              <a:t>Today we look at Hezekiah facing an imminent death.</a:t>
            </a:r>
          </a:p>
          <a:p>
            <a:pPr lvl="1"/>
            <a:r>
              <a:rPr lang="en-US" dirty="0">
                <a:solidFill>
                  <a:srgbClr val="C00000"/>
                </a:solidFill>
              </a:rPr>
              <a:t>He took His problem to God</a:t>
            </a:r>
          </a:p>
          <a:p>
            <a:pPr lvl="1"/>
            <a:r>
              <a:rPr lang="en-US" dirty="0">
                <a:solidFill>
                  <a:srgbClr val="C00000"/>
                </a:solidFill>
              </a:rPr>
              <a:t>God brought him from a problem to a time of praise.</a:t>
            </a:r>
          </a:p>
          <a:p>
            <a:endParaRPr lang="en-US" dirty="0"/>
          </a:p>
        </p:txBody>
      </p:sp>
      <p:pic>
        <p:nvPicPr>
          <p:cNvPr id="1026" name="Picture 2" descr="Parachute">
            <a:extLst>
              <a:ext uri="{FF2B5EF4-FFF2-40B4-BE49-F238E27FC236}">
                <a16:creationId xmlns:a16="http://schemas.microsoft.com/office/drawing/2014/main" id="{616BD821-3127-5BFC-21C9-B8D5B22A023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25542" y="3246941"/>
            <a:ext cx="2656389" cy="265638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ruise ship">
            <a:extLst>
              <a:ext uri="{FF2B5EF4-FFF2-40B4-BE49-F238E27FC236}">
                <a16:creationId xmlns:a16="http://schemas.microsoft.com/office/drawing/2014/main" id="{9D535A07-BA87-EF83-64F0-8C409856B01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7924" y="4575136"/>
            <a:ext cx="6030410" cy="16018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8679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1028"/>
                                        </p:tgtEl>
                                        <p:attrNameLst>
                                          <p:attrName>style.visibility</p:attrName>
                                        </p:attrNameLst>
                                      </p:cBhvr>
                                      <p:to>
                                        <p:strVal val="visible"/>
                                      </p:to>
                                    </p:set>
                                    <p:anim calcmode="lin" valueType="num">
                                      <p:cBhvr additive="base">
                                        <p:cTn id="7" dur="3000" fill="hold"/>
                                        <p:tgtEl>
                                          <p:spTgt spid="1028"/>
                                        </p:tgtEl>
                                        <p:attrNameLst>
                                          <p:attrName>ppt_x</p:attrName>
                                        </p:attrNameLst>
                                      </p:cBhvr>
                                      <p:tavLst>
                                        <p:tav tm="0">
                                          <p:val>
                                            <p:strVal val="0-#ppt_w/2"/>
                                          </p:val>
                                        </p:tav>
                                        <p:tav tm="100000">
                                          <p:val>
                                            <p:strVal val="#ppt_x"/>
                                          </p:val>
                                        </p:tav>
                                      </p:tavLst>
                                    </p:anim>
                                    <p:anim calcmode="lin" valueType="num">
                                      <p:cBhvr additive="base">
                                        <p:cTn id="8" dur="3000" fill="hold"/>
                                        <p:tgtEl>
                                          <p:spTgt spid="1028"/>
                                        </p:tgtEl>
                                        <p:attrNameLst>
                                          <p:attrName>ppt_y</p:attrName>
                                        </p:attrNameLst>
                                      </p:cBhvr>
                                      <p:tavLst>
                                        <p:tav tm="0">
                                          <p:val>
                                            <p:strVal val="#ppt_y"/>
                                          </p:val>
                                        </p:tav>
                                        <p:tav tm="100000">
                                          <p:val>
                                            <p:strVal val="#ppt_y"/>
                                          </p:val>
                                        </p:tav>
                                      </p:tavLst>
                                    </p:anim>
                                  </p:childTnLst>
                                </p:cTn>
                              </p:par>
                            </p:childTnLst>
                          </p:cTn>
                        </p:par>
                        <p:par>
                          <p:cTn id="9" fill="hold">
                            <p:stCondLst>
                              <p:cond delay="3000"/>
                            </p:stCondLst>
                            <p:childTnLst>
                              <p:par>
                                <p:cTn id="10" presetID="2" presetClass="entr" presetSubtype="9" decel="33333" fill="hold" nodeType="afterEffect">
                                  <p:stCondLst>
                                    <p:cond delay="0"/>
                                  </p:stCondLst>
                                  <p:childTnLst>
                                    <p:set>
                                      <p:cBhvr>
                                        <p:cTn id="11" dur="1" fill="hold">
                                          <p:stCondLst>
                                            <p:cond delay="0"/>
                                          </p:stCondLst>
                                        </p:cTn>
                                        <p:tgtEl>
                                          <p:spTgt spid="1026"/>
                                        </p:tgtEl>
                                        <p:attrNameLst>
                                          <p:attrName>style.visibility</p:attrName>
                                        </p:attrNameLst>
                                      </p:cBhvr>
                                      <p:to>
                                        <p:strVal val="visible"/>
                                      </p:to>
                                    </p:set>
                                    <p:anim calcmode="lin" valueType="num">
                                      <p:cBhvr additive="base">
                                        <p:cTn id="12" dur="3000" fill="hold"/>
                                        <p:tgtEl>
                                          <p:spTgt spid="1026"/>
                                        </p:tgtEl>
                                        <p:attrNameLst>
                                          <p:attrName>ppt_x</p:attrName>
                                        </p:attrNameLst>
                                      </p:cBhvr>
                                      <p:tavLst>
                                        <p:tav tm="0">
                                          <p:val>
                                            <p:strVal val="0-#ppt_w/2"/>
                                          </p:val>
                                        </p:tav>
                                        <p:tav tm="100000">
                                          <p:val>
                                            <p:strVal val="#ppt_x"/>
                                          </p:val>
                                        </p:tav>
                                      </p:tavLst>
                                    </p:anim>
                                    <p:anim calcmode="lin" valueType="num">
                                      <p:cBhvr additive="base">
                                        <p:cTn id="13" dur="3000" fill="hold"/>
                                        <p:tgtEl>
                                          <p:spTgt spid="1026"/>
                                        </p:tgtEl>
                                        <p:attrNameLst>
                                          <p:attrName>ppt_y</p:attrName>
                                        </p:attrNameLst>
                                      </p:cBhvr>
                                      <p:tavLst>
                                        <p:tav tm="0">
                                          <p:val>
                                            <p:strVal val="0-#ppt_h/2"/>
                                          </p:val>
                                        </p:tav>
                                        <p:tav tm="100000">
                                          <p:val>
                                            <p:strVal val="#ppt_y"/>
                                          </p:val>
                                        </p:tav>
                                      </p:tavLst>
                                    </p:anim>
                                  </p:childTnLst>
                                </p:cTn>
                              </p:par>
                            </p:childTnLst>
                          </p:cTn>
                        </p:par>
                        <p:par>
                          <p:cTn id="14" fill="hold">
                            <p:stCondLst>
                              <p:cond delay="6000"/>
                            </p:stCondLst>
                            <p:childTnLst>
                              <p:par>
                                <p:cTn id="15" presetID="1" presetClass="exit" presetSubtype="0" fill="hold" nodeType="afterEffect">
                                  <p:stCondLst>
                                    <p:cond delay="0"/>
                                  </p:stCondLst>
                                  <p:childTnLst>
                                    <p:set>
                                      <p:cBhvr>
                                        <p:cTn id="16" dur="1" fill="hold">
                                          <p:stCondLst>
                                            <p:cond delay="0"/>
                                          </p:stCondLst>
                                        </p:cTn>
                                        <p:tgtEl>
                                          <p:spTgt spid="1026"/>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par>
                                <p:cTn id="25" presetID="1" presetClass="exit" presetSubtype="0" fill="hold" nodeType="withEffect">
                                  <p:stCondLst>
                                    <p:cond delay="0"/>
                                  </p:stCondLst>
                                  <p:childTnLst>
                                    <p:set>
                                      <p:cBhvr>
                                        <p:cTn id="26" dur="1" fill="hold">
                                          <p:stCondLst>
                                            <p:cond delay="0"/>
                                          </p:stCondLst>
                                        </p:cTn>
                                        <p:tgtEl>
                                          <p:spTgt spid="102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B5E15-4CB8-7670-B1E6-003AA0A5B0E2}"/>
              </a:ext>
            </a:extLst>
          </p:cNvPr>
          <p:cNvSpPr>
            <a:spLocks noGrp="1"/>
          </p:cNvSpPr>
          <p:nvPr>
            <p:ph type="title"/>
          </p:nvPr>
        </p:nvSpPr>
        <p:spPr/>
        <p:txBody>
          <a:bodyPr/>
          <a:lstStyle/>
          <a:p>
            <a:pPr algn="l"/>
            <a:r>
              <a:rPr lang="en-US" dirty="0"/>
              <a:t>Listen for tragedy diverted.</a:t>
            </a:r>
          </a:p>
        </p:txBody>
      </p:sp>
      <p:sp>
        <p:nvSpPr>
          <p:cNvPr id="3" name="Content Placeholder 2">
            <a:extLst>
              <a:ext uri="{FF2B5EF4-FFF2-40B4-BE49-F238E27FC236}">
                <a16:creationId xmlns:a16="http://schemas.microsoft.com/office/drawing/2014/main" id="{53F32B86-C0A0-9907-5F5E-F473F5F343F5}"/>
              </a:ext>
            </a:extLst>
          </p:cNvPr>
          <p:cNvSpPr>
            <a:spLocks noGrp="1"/>
          </p:cNvSpPr>
          <p:nvPr>
            <p:ph idx="1"/>
          </p:nvPr>
        </p:nvSpPr>
        <p:spPr>
          <a:xfrm>
            <a:off x="1307939" y="1964521"/>
            <a:ext cx="9791218" cy="4351338"/>
          </a:xfrm>
        </p:spPr>
        <p:txBody>
          <a:bodyPr/>
          <a:lstStyle/>
          <a:p>
            <a:pPr marL="0" indent="0" algn="ctr">
              <a:buNone/>
            </a:pPr>
            <a:r>
              <a:rPr lang="en-US" dirty="0"/>
              <a:t>Isaiah 38:9-14 (NIV)  A writing of Hezekiah king of Judah after his illness and recovery: 10  I said, "In the prime of my life must I go through the gates of death and be robbed of the rest of my years?" 11  I said, "I will not again see the LORD, the LORD, in the land of the</a:t>
            </a:r>
          </a:p>
        </p:txBody>
      </p:sp>
    </p:spTree>
    <p:extLst>
      <p:ext uri="{BB962C8B-B14F-4D97-AF65-F5344CB8AC3E}">
        <p14:creationId xmlns:p14="http://schemas.microsoft.com/office/powerpoint/2010/main" val="3387761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FB92E7-3FBD-2F3B-ADDD-305B3E4CFE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471F48-5E06-0F4B-6903-7FE8CA6ABC91}"/>
              </a:ext>
            </a:extLst>
          </p:cNvPr>
          <p:cNvSpPr>
            <a:spLocks noGrp="1"/>
          </p:cNvSpPr>
          <p:nvPr>
            <p:ph type="title"/>
          </p:nvPr>
        </p:nvSpPr>
        <p:spPr/>
        <p:txBody>
          <a:bodyPr/>
          <a:lstStyle/>
          <a:p>
            <a:pPr algn="l"/>
            <a:r>
              <a:rPr lang="en-US" dirty="0"/>
              <a:t>Listen for tragedy diverted.</a:t>
            </a:r>
          </a:p>
        </p:txBody>
      </p:sp>
      <p:sp>
        <p:nvSpPr>
          <p:cNvPr id="3" name="Content Placeholder 2">
            <a:extLst>
              <a:ext uri="{FF2B5EF4-FFF2-40B4-BE49-F238E27FC236}">
                <a16:creationId xmlns:a16="http://schemas.microsoft.com/office/drawing/2014/main" id="{D81560DE-EB2C-D7A6-DCAE-6B0290777E0F}"/>
              </a:ext>
            </a:extLst>
          </p:cNvPr>
          <p:cNvSpPr>
            <a:spLocks noGrp="1"/>
          </p:cNvSpPr>
          <p:nvPr>
            <p:ph idx="1"/>
          </p:nvPr>
        </p:nvSpPr>
        <p:spPr>
          <a:xfrm>
            <a:off x="1307939" y="1964521"/>
            <a:ext cx="9791218" cy="4351338"/>
          </a:xfrm>
        </p:spPr>
        <p:txBody>
          <a:bodyPr/>
          <a:lstStyle/>
          <a:p>
            <a:pPr marL="0" indent="0" algn="ctr">
              <a:buNone/>
            </a:pPr>
            <a:r>
              <a:rPr lang="en-US" dirty="0"/>
              <a:t>living; no longer will I look on mankind, or be with those who now dwell in this world. 12  Like a shepherd's tent my house has been pulled down and taken from me. Like a weaver I have rolled up my life, and he has cut me off from the loom; day and night you made an </a:t>
            </a:r>
          </a:p>
        </p:txBody>
      </p:sp>
    </p:spTree>
    <p:extLst>
      <p:ext uri="{BB962C8B-B14F-4D97-AF65-F5344CB8AC3E}">
        <p14:creationId xmlns:p14="http://schemas.microsoft.com/office/powerpoint/2010/main" val="2590588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27822-4937-85FB-3D54-8D08D45A55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B33D44-84C1-AF37-94C2-8A65B95DD1AA}"/>
              </a:ext>
            </a:extLst>
          </p:cNvPr>
          <p:cNvSpPr>
            <a:spLocks noGrp="1"/>
          </p:cNvSpPr>
          <p:nvPr>
            <p:ph type="title"/>
          </p:nvPr>
        </p:nvSpPr>
        <p:spPr/>
        <p:txBody>
          <a:bodyPr/>
          <a:lstStyle/>
          <a:p>
            <a:pPr algn="l"/>
            <a:r>
              <a:rPr lang="en-US" dirty="0"/>
              <a:t>Listen for tragedy diverted.</a:t>
            </a:r>
          </a:p>
        </p:txBody>
      </p:sp>
      <p:sp>
        <p:nvSpPr>
          <p:cNvPr id="3" name="Content Placeholder 2">
            <a:extLst>
              <a:ext uri="{FF2B5EF4-FFF2-40B4-BE49-F238E27FC236}">
                <a16:creationId xmlns:a16="http://schemas.microsoft.com/office/drawing/2014/main" id="{50BF64C2-2153-9D80-036C-A9B32460FC14}"/>
              </a:ext>
            </a:extLst>
          </p:cNvPr>
          <p:cNvSpPr>
            <a:spLocks noGrp="1"/>
          </p:cNvSpPr>
          <p:nvPr>
            <p:ph idx="1"/>
          </p:nvPr>
        </p:nvSpPr>
        <p:spPr>
          <a:xfrm>
            <a:off x="1307939" y="1964521"/>
            <a:ext cx="9791218" cy="4351338"/>
          </a:xfrm>
        </p:spPr>
        <p:txBody>
          <a:bodyPr/>
          <a:lstStyle/>
          <a:p>
            <a:pPr marL="0" indent="0" algn="ctr">
              <a:buNone/>
            </a:pPr>
            <a:r>
              <a:rPr lang="en-US" dirty="0"/>
              <a:t>end of me. 13  I waited patiently till dawn, but like a lion he broke all my bones; day and night you made an end of me. 14  I cried like a swift or thrush, I moaned like a mourning dove. My eyes grew weak as I looked to the heavens. I am troubled; O Lord, come to my aid!”</a:t>
            </a:r>
          </a:p>
        </p:txBody>
      </p:sp>
      <p:pic>
        <p:nvPicPr>
          <p:cNvPr id="5" name="Picture 4">
            <a:extLst>
              <a:ext uri="{FF2B5EF4-FFF2-40B4-BE49-F238E27FC236}">
                <a16:creationId xmlns:a16="http://schemas.microsoft.com/office/drawing/2014/main" id="{016BDE2E-0ADE-B0B2-562D-ACD765544AD5}"/>
              </a:ext>
            </a:extLst>
          </p:cNvPr>
          <p:cNvPicPr>
            <a:picLocks noChangeAspect="1"/>
          </p:cNvPicPr>
          <p:nvPr/>
        </p:nvPicPr>
        <p:blipFill>
          <a:blip r:embed="rId2"/>
          <a:stretch>
            <a:fillRect/>
          </a:stretch>
        </p:blipFill>
        <p:spPr>
          <a:xfrm>
            <a:off x="5057905" y="5494196"/>
            <a:ext cx="2076190" cy="314286"/>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919757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2A802-03B7-C8BE-1179-930C3D3CBC7D}"/>
              </a:ext>
            </a:extLst>
          </p:cNvPr>
          <p:cNvSpPr>
            <a:spLocks noGrp="1"/>
          </p:cNvSpPr>
          <p:nvPr>
            <p:ph type="title"/>
          </p:nvPr>
        </p:nvSpPr>
        <p:spPr/>
        <p:txBody>
          <a:bodyPr/>
          <a:lstStyle/>
          <a:p>
            <a:r>
              <a:rPr lang="en-US" dirty="0"/>
              <a:t>When Despondent, Look to God</a:t>
            </a:r>
          </a:p>
        </p:txBody>
      </p:sp>
      <p:sp>
        <p:nvSpPr>
          <p:cNvPr id="3" name="Content Placeholder 2">
            <a:extLst>
              <a:ext uri="{FF2B5EF4-FFF2-40B4-BE49-F238E27FC236}">
                <a16:creationId xmlns:a16="http://schemas.microsoft.com/office/drawing/2014/main" id="{736DB2C8-322E-F012-7FFB-6BF06C42E051}"/>
              </a:ext>
            </a:extLst>
          </p:cNvPr>
          <p:cNvSpPr>
            <a:spLocks noGrp="1"/>
          </p:cNvSpPr>
          <p:nvPr>
            <p:ph idx="1"/>
          </p:nvPr>
        </p:nvSpPr>
        <p:spPr/>
        <p:txBody>
          <a:bodyPr/>
          <a:lstStyle/>
          <a:p>
            <a:r>
              <a:rPr lang="en-US" dirty="0"/>
              <a:t>What prompted Hezekiah’s cry for God’s aid? </a:t>
            </a:r>
          </a:p>
          <a:p>
            <a:r>
              <a:rPr lang="en-US" dirty="0"/>
              <a:t>From what time perspective is Hezekiah writing: past, present, future?</a:t>
            </a:r>
          </a:p>
          <a:p>
            <a:r>
              <a:rPr lang="en-US" dirty="0"/>
              <a:t>What are some of the images Hezekiah used to describe his view of death and dying? </a:t>
            </a:r>
          </a:p>
          <a:p>
            <a:r>
              <a:rPr lang="en-US" dirty="0"/>
              <a:t>Why do you think Hezekiah chose to write this reflection after his recovery?</a:t>
            </a:r>
          </a:p>
          <a:p>
            <a:endParaRPr lang="en-US" dirty="0"/>
          </a:p>
        </p:txBody>
      </p:sp>
    </p:spTree>
    <p:extLst>
      <p:ext uri="{BB962C8B-B14F-4D97-AF65-F5344CB8AC3E}">
        <p14:creationId xmlns:p14="http://schemas.microsoft.com/office/powerpoint/2010/main" val="1415195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969696"/>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969696"/>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rgbClr val="969696"/>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05BDB-E2A4-1897-2E8B-E98C5870139F}"/>
              </a:ext>
            </a:extLst>
          </p:cNvPr>
          <p:cNvSpPr>
            <a:spLocks noGrp="1"/>
          </p:cNvSpPr>
          <p:nvPr>
            <p:ph type="title"/>
          </p:nvPr>
        </p:nvSpPr>
        <p:spPr/>
        <p:txBody>
          <a:bodyPr/>
          <a:lstStyle/>
          <a:p>
            <a:r>
              <a:rPr lang="en-US" dirty="0"/>
              <a:t>When Despondent, Look to God</a:t>
            </a:r>
          </a:p>
        </p:txBody>
      </p:sp>
      <p:sp>
        <p:nvSpPr>
          <p:cNvPr id="3" name="Content Placeholder 2">
            <a:extLst>
              <a:ext uri="{FF2B5EF4-FFF2-40B4-BE49-F238E27FC236}">
                <a16:creationId xmlns:a16="http://schemas.microsoft.com/office/drawing/2014/main" id="{9E25FABB-F257-6410-C167-1A9217E357CC}"/>
              </a:ext>
            </a:extLst>
          </p:cNvPr>
          <p:cNvSpPr>
            <a:spLocks noGrp="1"/>
          </p:cNvSpPr>
          <p:nvPr>
            <p:ph idx="1"/>
          </p:nvPr>
        </p:nvSpPr>
        <p:spPr/>
        <p:txBody>
          <a:bodyPr/>
          <a:lstStyle/>
          <a:p>
            <a:r>
              <a:rPr lang="en-US" dirty="0"/>
              <a:t>Why do challenges in life cause some people to question God rather than seek Him?  How do these reflect the way we often feel in moments of deep distress?</a:t>
            </a:r>
          </a:p>
          <a:p>
            <a:r>
              <a:rPr lang="en-US" dirty="0"/>
              <a:t>What’s a situation in your life when you’ve come close to being able to relate to Hezekiah?</a:t>
            </a:r>
          </a:p>
          <a:p>
            <a:endParaRPr lang="en-US" dirty="0"/>
          </a:p>
        </p:txBody>
      </p:sp>
    </p:spTree>
    <p:extLst>
      <p:ext uri="{BB962C8B-B14F-4D97-AF65-F5344CB8AC3E}">
        <p14:creationId xmlns:p14="http://schemas.microsoft.com/office/powerpoint/2010/main" val="4186638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969696"/>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E3716-2121-3748-8727-FB84EC0D788A}"/>
              </a:ext>
            </a:extLst>
          </p:cNvPr>
          <p:cNvSpPr>
            <a:spLocks noGrp="1"/>
          </p:cNvSpPr>
          <p:nvPr>
            <p:ph type="title"/>
          </p:nvPr>
        </p:nvSpPr>
        <p:spPr/>
        <p:txBody>
          <a:bodyPr/>
          <a:lstStyle/>
          <a:p>
            <a:pPr algn="l"/>
            <a:r>
              <a:rPr lang="en-US" dirty="0"/>
              <a:t>Listen for Hezekiah’s praise.</a:t>
            </a:r>
          </a:p>
        </p:txBody>
      </p:sp>
      <p:sp>
        <p:nvSpPr>
          <p:cNvPr id="3" name="Content Placeholder 2">
            <a:extLst>
              <a:ext uri="{FF2B5EF4-FFF2-40B4-BE49-F238E27FC236}">
                <a16:creationId xmlns:a16="http://schemas.microsoft.com/office/drawing/2014/main" id="{2327DEC6-B2F5-7583-B05C-56CA4BB586B7}"/>
              </a:ext>
            </a:extLst>
          </p:cNvPr>
          <p:cNvSpPr>
            <a:spLocks noGrp="1"/>
          </p:cNvSpPr>
          <p:nvPr>
            <p:ph idx="1"/>
          </p:nvPr>
        </p:nvSpPr>
        <p:spPr>
          <a:xfrm>
            <a:off x="1761763" y="1918223"/>
            <a:ext cx="8668473" cy="4351338"/>
          </a:xfrm>
        </p:spPr>
        <p:txBody>
          <a:bodyPr/>
          <a:lstStyle/>
          <a:p>
            <a:pPr marL="0" indent="0" algn="ctr">
              <a:buNone/>
            </a:pPr>
            <a:r>
              <a:rPr lang="en-US" dirty="0"/>
              <a:t>Isaiah 38:15-17 (NIV)   But what can I say? He has spoken to me, and he himself has done this. I will walk humbly all my years because of this anguish of my soul. 16  Lord, by such things men live; and my spirit finds</a:t>
            </a:r>
          </a:p>
        </p:txBody>
      </p:sp>
    </p:spTree>
    <p:extLst>
      <p:ext uri="{BB962C8B-B14F-4D97-AF65-F5344CB8AC3E}">
        <p14:creationId xmlns:p14="http://schemas.microsoft.com/office/powerpoint/2010/main" val="1882204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8E5AA1F7-6FBE-4C82-8877-B892F7286642}" vid="{58E30FAA-7D03-45B4-AB81-753AF28EFCA9}"/>
    </a:ext>
  </a:extLst>
</a:theme>
</file>

<file path=docProps/app.xml><?xml version="1.0" encoding="utf-8"?>
<Properties xmlns="http://schemas.openxmlformats.org/officeDocument/2006/extended-properties" xmlns:vt="http://schemas.openxmlformats.org/officeDocument/2006/docPropsVTypes">
  <Template>ss4</Template>
  <TotalTime>39</TotalTime>
  <Words>985</Words>
  <Application>Microsoft Office PowerPoint</Application>
  <PresentationFormat>Widescreen</PresentationFormat>
  <Paragraphs>68</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Comic Sans MS</vt:lpstr>
      <vt:lpstr>Office Theme</vt:lpstr>
      <vt:lpstr>From Problem  to Praise</vt:lpstr>
      <vt:lpstr>Video Introduction</vt:lpstr>
      <vt:lpstr>What if …</vt:lpstr>
      <vt:lpstr>Listen for tragedy diverted.</vt:lpstr>
      <vt:lpstr>Listen for tragedy diverted.</vt:lpstr>
      <vt:lpstr>Listen for tragedy diverted.</vt:lpstr>
      <vt:lpstr>When Despondent, Look to God</vt:lpstr>
      <vt:lpstr>When Despondent, Look to God</vt:lpstr>
      <vt:lpstr>Listen for Hezekiah’s praise.</vt:lpstr>
      <vt:lpstr>Listen for Hezekiah’s praise.</vt:lpstr>
      <vt:lpstr>Acknowledge God’s Response of Love</vt:lpstr>
      <vt:lpstr>Acknowledge God’s Response of Love</vt:lpstr>
      <vt:lpstr>Listen for a contrast.</vt:lpstr>
      <vt:lpstr>Listen for a contrast.</vt:lpstr>
      <vt:lpstr>Urge Others to Join in Praise</vt:lpstr>
      <vt:lpstr>Urge Others to Join in Praise</vt:lpstr>
      <vt:lpstr>Urge Others to Join in Praise</vt:lpstr>
      <vt:lpstr>Application</vt:lpstr>
      <vt:lpstr>Application</vt:lpstr>
      <vt:lpstr>Application</vt:lpstr>
      <vt:lpstr>Family Activities</vt:lpstr>
      <vt:lpstr>From Problem  to Praise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Steve Armstrong</dc:creator>
  <cp:lastModifiedBy>Steve Armstrong</cp:lastModifiedBy>
  <cp:revision>3</cp:revision>
  <dcterms:created xsi:type="dcterms:W3CDTF">2025-11-13T17:11:20Z</dcterms:created>
  <dcterms:modified xsi:type="dcterms:W3CDTF">2025-11-13T17:50:29Z</dcterms:modified>
</cp:coreProperties>
</file>