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7" d="100"/>
          <a:sy n="77" d="100"/>
        </p:scale>
        <p:origin x="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4/24/2020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4/24/2020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4/24/2020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4/24/2020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atch.liberty.edu/media/t/0_p0ip1ght"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hyperlink" Target="https://tinyurl.com/yaob45o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Forgive</a:t>
            </a:r>
          </a:p>
        </p:txBody>
      </p:sp>
      <p:sp>
        <p:nvSpPr>
          <p:cNvPr id="3" name="Subtitle 2"/>
          <p:cNvSpPr>
            <a:spLocks noGrp="1"/>
          </p:cNvSpPr>
          <p:nvPr>
            <p:ph type="subTitle" idx="1"/>
          </p:nvPr>
        </p:nvSpPr>
        <p:spPr>
          <a:xfrm>
            <a:off x="1524000" y="3902926"/>
            <a:ext cx="9144000" cy="1354873"/>
          </a:xfrm>
        </p:spPr>
        <p:txBody>
          <a:bodyPr/>
          <a:lstStyle/>
          <a:p>
            <a:r>
              <a:rPr lang="en-US" dirty="0"/>
              <a:t>May 10</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88F-E9EF-45F5-8C07-C4C31D754BC6}"/>
              </a:ext>
            </a:extLst>
          </p:cNvPr>
          <p:cNvSpPr>
            <a:spLocks noGrp="1"/>
          </p:cNvSpPr>
          <p:nvPr>
            <p:ph type="title"/>
          </p:nvPr>
        </p:nvSpPr>
        <p:spPr/>
        <p:txBody>
          <a:bodyPr/>
          <a:lstStyle/>
          <a:p>
            <a:pPr algn="l"/>
            <a:r>
              <a:rPr lang="en-US" dirty="0"/>
              <a:t>Listen for how much was forgiven.</a:t>
            </a:r>
          </a:p>
        </p:txBody>
      </p:sp>
      <p:sp>
        <p:nvSpPr>
          <p:cNvPr id="3" name="Content Placeholder 2">
            <a:extLst>
              <a:ext uri="{FF2B5EF4-FFF2-40B4-BE49-F238E27FC236}">
                <a16:creationId xmlns:a16="http://schemas.microsoft.com/office/drawing/2014/main" id="{360D48DF-4E60-4C55-8569-17B07B4A971F}"/>
              </a:ext>
            </a:extLst>
          </p:cNvPr>
          <p:cNvSpPr>
            <a:spLocks noGrp="1"/>
          </p:cNvSpPr>
          <p:nvPr>
            <p:ph idx="1"/>
          </p:nvPr>
        </p:nvSpPr>
        <p:spPr>
          <a:xfrm>
            <a:off x="1202499" y="1966585"/>
            <a:ext cx="9462370" cy="4185325"/>
          </a:xfrm>
        </p:spPr>
        <p:txBody>
          <a:bodyPr/>
          <a:lstStyle/>
          <a:p>
            <a:pPr marL="0" indent="0" algn="ctr">
              <a:buNone/>
            </a:pPr>
            <a:r>
              <a:rPr lang="en-US" dirty="0"/>
              <a:t>wife and his children and all that he had be sold to repay the debt. 26  "The servant fell on his knees before him. 'Be patient with me,' he begged, 'and I will pay back everything.' 27  The servant's master took pity on him, canceled the debt and let him go.</a:t>
            </a:r>
          </a:p>
        </p:txBody>
      </p:sp>
      <p:pic>
        <p:nvPicPr>
          <p:cNvPr id="4" name="Picture 3">
            <a:extLst>
              <a:ext uri="{FF2B5EF4-FFF2-40B4-BE49-F238E27FC236}">
                <a16:creationId xmlns:a16="http://schemas.microsoft.com/office/drawing/2014/main" id="{9B462DC6-06E9-44C6-9245-DBD265048ECA}"/>
              </a:ext>
            </a:extLst>
          </p:cNvPr>
          <p:cNvPicPr>
            <a:picLocks noChangeAspect="1"/>
          </p:cNvPicPr>
          <p:nvPr/>
        </p:nvPicPr>
        <p:blipFill>
          <a:blip r:embed="rId2"/>
          <a:stretch>
            <a:fillRect/>
          </a:stretch>
        </p:blipFill>
        <p:spPr>
          <a:xfrm>
            <a:off x="4865824" y="5458836"/>
            <a:ext cx="2255338" cy="3149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5421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E375-8D4D-4FFA-A71B-DBDC54D3587E}"/>
              </a:ext>
            </a:extLst>
          </p:cNvPr>
          <p:cNvSpPr>
            <a:spLocks noGrp="1"/>
          </p:cNvSpPr>
          <p:nvPr>
            <p:ph type="title"/>
          </p:nvPr>
        </p:nvSpPr>
        <p:spPr/>
        <p:txBody>
          <a:bodyPr/>
          <a:lstStyle/>
          <a:p>
            <a:r>
              <a:rPr lang="en-US" dirty="0"/>
              <a:t>Remember God Forgave You</a:t>
            </a:r>
          </a:p>
        </p:txBody>
      </p:sp>
      <p:sp>
        <p:nvSpPr>
          <p:cNvPr id="3" name="Content Placeholder 2">
            <a:extLst>
              <a:ext uri="{FF2B5EF4-FFF2-40B4-BE49-F238E27FC236}">
                <a16:creationId xmlns:a16="http://schemas.microsoft.com/office/drawing/2014/main" id="{02001761-43AB-46EC-B107-1622B3A34008}"/>
              </a:ext>
            </a:extLst>
          </p:cNvPr>
          <p:cNvSpPr>
            <a:spLocks noGrp="1"/>
          </p:cNvSpPr>
          <p:nvPr>
            <p:ph idx="1"/>
          </p:nvPr>
        </p:nvSpPr>
        <p:spPr/>
        <p:txBody>
          <a:bodyPr/>
          <a:lstStyle/>
          <a:p>
            <a:r>
              <a:rPr lang="en-US" dirty="0">
                <a:solidFill>
                  <a:srgbClr val="C00000"/>
                </a:solidFill>
              </a:rPr>
              <a:t>Note how large is the indebtedness described  in this parable. </a:t>
            </a:r>
          </a:p>
          <a:p>
            <a:pPr lvl="1"/>
            <a:r>
              <a:rPr lang="en-US" dirty="0"/>
              <a:t>One talent = 6000 denarii</a:t>
            </a:r>
          </a:p>
          <a:p>
            <a:pPr lvl="1"/>
            <a:r>
              <a:rPr lang="en-US" dirty="0"/>
              <a:t>10,000 talents = 60,000,000 denarii</a:t>
            </a:r>
          </a:p>
          <a:p>
            <a:pPr lvl="1"/>
            <a:r>
              <a:rPr lang="en-US" dirty="0"/>
              <a:t>Daily wage = 1 denarii</a:t>
            </a:r>
          </a:p>
          <a:p>
            <a:pPr lvl="1"/>
            <a:r>
              <a:rPr lang="en-US" dirty="0"/>
              <a:t>Money owed = </a:t>
            </a:r>
            <a:r>
              <a:rPr lang="en-US" b="1" dirty="0"/>
              <a:t>60 million days of work</a:t>
            </a:r>
          </a:p>
        </p:txBody>
      </p:sp>
      <p:pic>
        <p:nvPicPr>
          <p:cNvPr id="2050" name="Picture 2" descr="Bitmoji Image">
            <a:extLst>
              <a:ext uri="{FF2B5EF4-FFF2-40B4-BE49-F238E27FC236}">
                <a16:creationId xmlns:a16="http://schemas.microsoft.com/office/drawing/2014/main" id="{EDEAE41F-C395-4F07-B50E-04774D511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052" y="3888286"/>
            <a:ext cx="1899650" cy="1899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3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701B-110E-491A-BCA3-122A26CE6676}"/>
              </a:ext>
            </a:extLst>
          </p:cNvPr>
          <p:cNvSpPr>
            <a:spLocks noGrp="1"/>
          </p:cNvSpPr>
          <p:nvPr>
            <p:ph type="title"/>
          </p:nvPr>
        </p:nvSpPr>
        <p:spPr/>
        <p:txBody>
          <a:bodyPr/>
          <a:lstStyle/>
          <a:p>
            <a:r>
              <a:rPr lang="en-US" dirty="0"/>
              <a:t>Remember God Forgave You</a:t>
            </a:r>
          </a:p>
        </p:txBody>
      </p:sp>
      <p:sp>
        <p:nvSpPr>
          <p:cNvPr id="3" name="Content Placeholder 2">
            <a:extLst>
              <a:ext uri="{FF2B5EF4-FFF2-40B4-BE49-F238E27FC236}">
                <a16:creationId xmlns:a16="http://schemas.microsoft.com/office/drawing/2014/main" id="{17CB3310-60F6-42DA-8F2D-4F9B91639BDF}"/>
              </a:ext>
            </a:extLst>
          </p:cNvPr>
          <p:cNvSpPr>
            <a:spLocks noGrp="1"/>
          </p:cNvSpPr>
          <p:nvPr>
            <p:ph idx="1"/>
          </p:nvPr>
        </p:nvSpPr>
        <p:spPr/>
        <p:txBody>
          <a:bodyPr/>
          <a:lstStyle/>
          <a:p>
            <a:r>
              <a:rPr lang="en-US" dirty="0"/>
              <a:t>How was the king prepared to get the large amount of money owed him by a particular servant?</a:t>
            </a:r>
          </a:p>
          <a:p>
            <a:r>
              <a:rPr lang="en-US" dirty="0"/>
              <a:t>What did the indebted servant do?  </a:t>
            </a:r>
          </a:p>
          <a:p>
            <a:r>
              <a:rPr lang="en-US" dirty="0"/>
              <a:t>Why is this request for mercy so unreasonable?</a:t>
            </a:r>
          </a:p>
          <a:p>
            <a:r>
              <a:rPr lang="en-US" dirty="0"/>
              <a:t>How did the king graciously respond to the indebted servant’s desperate plea? </a:t>
            </a:r>
          </a:p>
          <a:p>
            <a:endParaRPr lang="en-US" dirty="0"/>
          </a:p>
        </p:txBody>
      </p:sp>
    </p:spTree>
    <p:extLst>
      <p:ext uri="{BB962C8B-B14F-4D97-AF65-F5344CB8AC3E}">
        <p14:creationId xmlns:p14="http://schemas.microsoft.com/office/powerpoint/2010/main" val="210286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7D61-C5B5-47D0-A175-B41AAFE95926}"/>
              </a:ext>
            </a:extLst>
          </p:cNvPr>
          <p:cNvSpPr>
            <a:spLocks noGrp="1"/>
          </p:cNvSpPr>
          <p:nvPr>
            <p:ph type="title"/>
          </p:nvPr>
        </p:nvSpPr>
        <p:spPr/>
        <p:txBody>
          <a:bodyPr/>
          <a:lstStyle/>
          <a:p>
            <a:r>
              <a:rPr lang="en-US" dirty="0"/>
              <a:t>Remember God Forgave You</a:t>
            </a:r>
          </a:p>
        </p:txBody>
      </p:sp>
      <p:sp>
        <p:nvSpPr>
          <p:cNvPr id="3" name="Content Placeholder 2">
            <a:extLst>
              <a:ext uri="{FF2B5EF4-FFF2-40B4-BE49-F238E27FC236}">
                <a16:creationId xmlns:a16="http://schemas.microsoft.com/office/drawing/2014/main" id="{5E7CF6E0-171C-4E6D-8C1A-CA13AC1D0FFB}"/>
              </a:ext>
            </a:extLst>
          </p:cNvPr>
          <p:cNvSpPr>
            <a:spLocks noGrp="1"/>
          </p:cNvSpPr>
          <p:nvPr>
            <p:ph idx="1"/>
          </p:nvPr>
        </p:nvSpPr>
        <p:spPr>
          <a:xfrm>
            <a:off x="838200" y="1640910"/>
            <a:ext cx="10515600" cy="4536053"/>
          </a:xfrm>
        </p:spPr>
        <p:txBody>
          <a:bodyPr/>
          <a:lstStyle/>
          <a:p>
            <a:r>
              <a:rPr lang="en-US" dirty="0"/>
              <a:t>Jesus is speaking to an issue that is more than our interpersonal squabbles.  What is the implication for us of the huge amount owed by the king’s slave?</a:t>
            </a:r>
          </a:p>
          <a:p>
            <a:r>
              <a:rPr lang="en-US" dirty="0"/>
              <a:t>Jesus began this parable stating “The Kingdom of Heaven is like …”  What is the significance of this parable being a parable of the kingdom?</a:t>
            </a:r>
          </a:p>
          <a:p>
            <a:r>
              <a:rPr lang="en-US" dirty="0"/>
              <a:t>How does this illustrate God’s attitude towards our sin debt?</a:t>
            </a:r>
          </a:p>
          <a:p>
            <a:endParaRPr lang="en-US" dirty="0"/>
          </a:p>
        </p:txBody>
      </p:sp>
    </p:spTree>
    <p:extLst>
      <p:ext uri="{BB962C8B-B14F-4D97-AF65-F5344CB8AC3E}">
        <p14:creationId xmlns:p14="http://schemas.microsoft.com/office/powerpoint/2010/main" val="335163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EBAD-87E1-494C-A4D7-B31B7FB290F4}"/>
              </a:ext>
            </a:extLst>
          </p:cNvPr>
          <p:cNvSpPr>
            <a:spLocks noGrp="1"/>
          </p:cNvSpPr>
          <p:nvPr>
            <p:ph type="title"/>
          </p:nvPr>
        </p:nvSpPr>
        <p:spPr/>
        <p:txBody>
          <a:bodyPr/>
          <a:lstStyle/>
          <a:p>
            <a:pPr algn="l"/>
            <a:r>
              <a:rPr lang="en-US" dirty="0"/>
              <a:t>Listen for lack of forgiveness.</a:t>
            </a:r>
          </a:p>
        </p:txBody>
      </p:sp>
      <p:sp>
        <p:nvSpPr>
          <p:cNvPr id="3" name="Content Placeholder 2">
            <a:extLst>
              <a:ext uri="{FF2B5EF4-FFF2-40B4-BE49-F238E27FC236}">
                <a16:creationId xmlns:a16="http://schemas.microsoft.com/office/drawing/2014/main" id="{E0A63148-5C05-40CD-AE21-D2E294C78796}"/>
              </a:ext>
            </a:extLst>
          </p:cNvPr>
          <p:cNvSpPr>
            <a:spLocks noGrp="1"/>
          </p:cNvSpPr>
          <p:nvPr>
            <p:ph idx="1"/>
          </p:nvPr>
        </p:nvSpPr>
        <p:spPr/>
        <p:txBody>
          <a:bodyPr/>
          <a:lstStyle/>
          <a:p>
            <a:pPr marL="0" indent="0" algn="ctr">
              <a:buNone/>
            </a:pPr>
            <a:r>
              <a:rPr lang="en-US" dirty="0"/>
              <a:t>Matthew 18:28; 32 – 35  (NIV)  "But when that servant went out, he found one of his fellow servants who owed him a hundred denarii. He grabbed him and began to choke him. 'Pay back what you owe me!' he demanded.  …  32  "Then the master called the servant in. 'You wicked servant,' he said, 'I canceled all that debt of yours </a:t>
            </a:r>
          </a:p>
        </p:txBody>
      </p:sp>
    </p:spTree>
    <p:extLst>
      <p:ext uri="{BB962C8B-B14F-4D97-AF65-F5344CB8AC3E}">
        <p14:creationId xmlns:p14="http://schemas.microsoft.com/office/powerpoint/2010/main" val="28987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EBAD-87E1-494C-A4D7-B31B7FB290F4}"/>
              </a:ext>
            </a:extLst>
          </p:cNvPr>
          <p:cNvSpPr>
            <a:spLocks noGrp="1"/>
          </p:cNvSpPr>
          <p:nvPr>
            <p:ph type="title"/>
          </p:nvPr>
        </p:nvSpPr>
        <p:spPr/>
        <p:txBody>
          <a:bodyPr/>
          <a:lstStyle/>
          <a:p>
            <a:pPr algn="l"/>
            <a:r>
              <a:rPr lang="en-US" dirty="0"/>
              <a:t>Listen for lack of forgiveness.</a:t>
            </a:r>
          </a:p>
        </p:txBody>
      </p:sp>
      <p:sp>
        <p:nvSpPr>
          <p:cNvPr id="3" name="Content Placeholder 2">
            <a:extLst>
              <a:ext uri="{FF2B5EF4-FFF2-40B4-BE49-F238E27FC236}">
                <a16:creationId xmlns:a16="http://schemas.microsoft.com/office/drawing/2014/main" id="{E0A63148-5C05-40CD-AE21-D2E294C78796}"/>
              </a:ext>
            </a:extLst>
          </p:cNvPr>
          <p:cNvSpPr>
            <a:spLocks noGrp="1"/>
          </p:cNvSpPr>
          <p:nvPr>
            <p:ph idx="1"/>
          </p:nvPr>
        </p:nvSpPr>
        <p:spPr/>
        <p:txBody>
          <a:bodyPr/>
          <a:lstStyle/>
          <a:p>
            <a:pPr marL="0" indent="0" algn="ctr">
              <a:buNone/>
            </a:pPr>
            <a:r>
              <a:rPr lang="en-US" dirty="0"/>
              <a:t>because you begged me to. 33  Shouldn't you have had mercy on your fellow servant just as I had on you?' 34  In anger his master turned him over to the jailers to be tortured, until he should pay back all he owed.  35  "This is how my heavenly Father will treat each of you unless you forgive your brother from your heart."</a:t>
            </a:r>
          </a:p>
        </p:txBody>
      </p:sp>
      <p:pic>
        <p:nvPicPr>
          <p:cNvPr id="5" name="Picture 4">
            <a:extLst>
              <a:ext uri="{FF2B5EF4-FFF2-40B4-BE49-F238E27FC236}">
                <a16:creationId xmlns:a16="http://schemas.microsoft.com/office/drawing/2014/main" id="{28EB76EF-AACA-4BC4-844A-5C13AF63D20B}"/>
              </a:ext>
            </a:extLst>
          </p:cNvPr>
          <p:cNvPicPr>
            <a:picLocks noChangeAspect="1"/>
          </p:cNvPicPr>
          <p:nvPr/>
        </p:nvPicPr>
        <p:blipFill>
          <a:blip r:embed="rId2"/>
          <a:stretch>
            <a:fillRect/>
          </a:stretch>
        </p:blipFill>
        <p:spPr>
          <a:xfrm>
            <a:off x="4853298" y="5696831"/>
            <a:ext cx="2255338" cy="3149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357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0831-56FB-431C-88BB-9D0808003EC7}"/>
              </a:ext>
            </a:extLst>
          </p:cNvPr>
          <p:cNvSpPr>
            <a:spLocks noGrp="1"/>
          </p:cNvSpPr>
          <p:nvPr>
            <p:ph type="title"/>
          </p:nvPr>
        </p:nvSpPr>
        <p:spPr/>
        <p:txBody>
          <a:bodyPr/>
          <a:lstStyle/>
          <a:p>
            <a:r>
              <a:rPr lang="en-US" dirty="0"/>
              <a:t>Forgive Because God Forgave You</a:t>
            </a:r>
          </a:p>
        </p:txBody>
      </p:sp>
      <p:sp>
        <p:nvSpPr>
          <p:cNvPr id="3" name="Content Placeholder 2">
            <a:extLst>
              <a:ext uri="{FF2B5EF4-FFF2-40B4-BE49-F238E27FC236}">
                <a16:creationId xmlns:a16="http://schemas.microsoft.com/office/drawing/2014/main" id="{D851E7BD-9C47-4C6D-956B-08D3E4F82AD0}"/>
              </a:ext>
            </a:extLst>
          </p:cNvPr>
          <p:cNvSpPr>
            <a:spLocks noGrp="1"/>
          </p:cNvSpPr>
          <p:nvPr>
            <p:ph idx="1"/>
          </p:nvPr>
        </p:nvSpPr>
        <p:spPr/>
        <p:txBody>
          <a:bodyPr/>
          <a:lstStyle/>
          <a:p>
            <a:r>
              <a:rPr lang="en-US" dirty="0"/>
              <a:t>What surprising actions does the recently forgiven servant do?</a:t>
            </a:r>
          </a:p>
          <a:p>
            <a:r>
              <a:rPr lang="en-US" dirty="0"/>
              <a:t>What parallels exist in this second scene?</a:t>
            </a:r>
          </a:p>
          <a:p>
            <a:r>
              <a:rPr lang="en-US" dirty="0"/>
              <a:t>How did the behavior by the servant contrast with his experience with the king?</a:t>
            </a:r>
          </a:p>
          <a:p>
            <a:endParaRPr lang="en-US" dirty="0"/>
          </a:p>
        </p:txBody>
      </p:sp>
    </p:spTree>
    <p:extLst>
      <p:ext uri="{BB962C8B-B14F-4D97-AF65-F5344CB8AC3E}">
        <p14:creationId xmlns:p14="http://schemas.microsoft.com/office/powerpoint/2010/main" val="26792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2A71-5B9E-4774-82C9-A0DABFEF9552}"/>
              </a:ext>
            </a:extLst>
          </p:cNvPr>
          <p:cNvSpPr>
            <a:spLocks noGrp="1"/>
          </p:cNvSpPr>
          <p:nvPr>
            <p:ph type="title"/>
          </p:nvPr>
        </p:nvSpPr>
        <p:spPr/>
        <p:txBody>
          <a:bodyPr/>
          <a:lstStyle/>
          <a:p>
            <a:r>
              <a:rPr lang="en-US" dirty="0"/>
              <a:t>Forgive Because God Forgave You</a:t>
            </a:r>
          </a:p>
        </p:txBody>
      </p:sp>
      <p:sp>
        <p:nvSpPr>
          <p:cNvPr id="3" name="Content Placeholder 2">
            <a:extLst>
              <a:ext uri="{FF2B5EF4-FFF2-40B4-BE49-F238E27FC236}">
                <a16:creationId xmlns:a16="http://schemas.microsoft.com/office/drawing/2014/main" id="{556515D4-B1EA-4C1B-98AC-B2970D1E8C21}"/>
              </a:ext>
            </a:extLst>
          </p:cNvPr>
          <p:cNvSpPr>
            <a:spLocks noGrp="1"/>
          </p:cNvSpPr>
          <p:nvPr>
            <p:ph idx="1"/>
          </p:nvPr>
        </p:nvSpPr>
        <p:spPr/>
        <p:txBody>
          <a:bodyPr/>
          <a:lstStyle/>
          <a:p>
            <a:r>
              <a:rPr lang="en-US" dirty="0"/>
              <a:t>What point does Jesus make with the parable?  How did Jesus apply this parable to us as believers today?</a:t>
            </a:r>
          </a:p>
          <a:p>
            <a:r>
              <a:rPr lang="en-US" dirty="0"/>
              <a:t>If </a:t>
            </a:r>
            <a:r>
              <a:rPr lang="en-US" i="1" dirty="0"/>
              <a:t>we</a:t>
            </a:r>
            <a:r>
              <a:rPr lang="en-US" dirty="0"/>
              <a:t> have been forgiven so much, why are </a:t>
            </a:r>
            <a:r>
              <a:rPr lang="en-US" i="1" dirty="0"/>
              <a:t>we</a:t>
            </a:r>
            <a:r>
              <a:rPr lang="en-US" dirty="0"/>
              <a:t> often unwilling to forgive?</a:t>
            </a:r>
          </a:p>
          <a:p>
            <a:r>
              <a:rPr lang="en-US" dirty="0"/>
              <a:t>Why is forgiving others actually an act of worship?</a:t>
            </a:r>
          </a:p>
          <a:p>
            <a:endParaRPr lang="en-US" dirty="0"/>
          </a:p>
        </p:txBody>
      </p:sp>
    </p:spTree>
    <p:extLst>
      <p:ext uri="{BB962C8B-B14F-4D97-AF65-F5344CB8AC3E}">
        <p14:creationId xmlns:p14="http://schemas.microsoft.com/office/powerpoint/2010/main" val="145624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8D3E-01BD-4126-954B-DBE88ED1038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DBC4BE31-3D44-44E9-A85A-F59502702100}"/>
              </a:ext>
            </a:extLst>
          </p:cNvPr>
          <p:cNvSpPr>
            <a:spLocks noGrp="1"/>
          </p:cNvSpPr>
          <p:nvPr>
            <p:ph idx="1"/>
          </p:nvPr>
        </p:nvSpPr>
        <p:spPr>
          <a:xfrm>
            <a:off x="838200" y="2292263"/>
            <a:ext cx="10515600" cy="3884700"/>
          </a:xfrm>
        </p:spPr>
        <p:txBody>
          <a:bodyPr/>
          <a:lstStyle/>
          <a:p>
            <a:r>
              <a:rPr lang="en-US" dirty="0"/>
              <a:t>Evaluate. </a:t>
            </a:r>
          </a:p>
          <a:p>
            <a:pPr lvl="1"/>
            <a:r>
              <a:rPr lang="en-US" dirty="0"/>
              <a:t>Consider your current relationships. </a:t>
            </a:r>
          </a:p>
          <a:p>
            <a:pPr lvl="1"/>
            <a:r>
              <a:rPr lang="en-US" dirty="0"/>
              <a:t>Spend time identifying areas of unforgiveness in your heart.</a:t>
            </a:r>
          </a:p>
          <a:p>
            <a:endParaRPr lang="en-US" dirty="0"/>
          </a:p>
        </p:txBody>
      </p:sp>
    </p:spTree>
    <p:extLst>
      <p:ext uri="{BB962C8B-B14F-4D97-AF65-F5344CB8AC3E}">
        <p14:creationId xmlns:p14="http://schemas.microsoft.com/office/powerpoint/2010/main" val="1554733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8D3E-01BD-4126-954B-DBE88ED10389}"/>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BC4BE31-3D44-44E9-A85A-F59502702100}"/>
              </a:ext>
            </a:extLst>
          </p:cNvPr>
          <p:cNvSpPr>
            <a:spLocks noGrp="1"/>
          </p:cNvSpPr>
          <p:nvPr>
            <p:ph idx="1"/>
          </p:nvPr>
        </p:nvSpPr>
        <p:spPr>
          <a:xfrm>
            <a:off x="838200" y="2179529"/>
            <a:ext cx="10515600" cy="3997434"/>
          </a:xfrm>
        </p:spPr>
        <p:txBody>
          <a:bodyPr/>
          <a:lstStyle/>
          <a:p>
            <a:r>
              <a:rPr lang="en-US" dirty="0"/>
              <a:t>Take a small step.</a:t>
            </a:r>
          </a:p>
          <a:p>
            <a:pPr lvl="1"/>
            <a:r>
              <a:rPr lang="en-US" dirty="0"/>
              <a:t>Make an effort to extend forgiveness in a relationship where you’ve been wronged or slighted. </a:t>
            </a:r>
          </a:p>
          <a:p>
            <a:pPr lvl="1"/>
            <a:r>
              <a:rPr lang="en-US" dirty="0"/>
              <a:t>Take the first step even if you’ve done nothing wrong.</a:t>
            </a:r>
          </a:p>
          <a:p>
            <a:endParaRPr lang="en-US" dirty="0"/>
          </a:p>
        </p:txBody>
      </p:sp>
    </p:spTree>
    <p:extLst>
      <p:ext uri="{BB962C8B-B14F-4D97-AF65-F5344CB8AC3E}">
        <p14:creationId xmlns:p14="http://schemas.microsoft.com/office/powerpoint/2010/main" val="89719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F569-08EB-4E38-95F4-E1431339D13C}"/>
              </a:ext>
            </a:extLst>
          </p:cNvPr>
          <p:cNvSpPr>
            <a:spLocks noGrp="1"/>
          </p:cNvSpPr>
          <p:nvPr>
            <p:ph type="title"/>
          </p:nvPr>
        </p:nvSpPr>
        <p:spPr/>
        <p:txBody>
          <a:bodyPr/>
          <a:lstStyle/>
          <a:p>
            <a:r>
              <a:rPr lang="en-US" dirty="0"/>
              <a:t>Video Lesson Introduction</a:t>
            </a:r>
          </a:p>
        </p:txBody>
      </p:sp>
      <p:pic>
        <p:nvPicPr>
          <p:cNvPr id="5" name="Picture 4" descr="A screen shot of a computer&#10;&#10;Description automatically generated">
            <a:hlinkClick r:id="rId2"/>
            <a:extLst>
              <a:ext uri="{FF2B5EF4-FFF2-40B4-BE49-F238E27FC236}">
                <a16:creationId xmlns:a16="http://schemas.microsoft.com/office/drawing/2014/main" id="{D0FD8DA2-DA60-4866-8494-FA096A678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009" y="1362456"/>
            <a:ext cx="5833111" cy="4514015"/>
          </a:xfrm>
          <a:prstGeom prst="rect">
            <a:avLst/>
          </a:prstGeom>
        </p:spPr>
      </p:pic>
      <p:sp>
        <p:nvSpPr>
          <p:cNvPr id="6" name="TextBox 5">
            <a:extLst>
              <a:ext uri="{FF2B5EF4-FFF2-40B4-BE49-F238E27FC236}">
                <a16:creationId xmlns:a16="http://schemas.microsoft.com/office/drawing/2014/main" id="{FA7BB2C2-7D77-4FE4-8AD3-9EA567380AEE}"/>
              </a:ext>
            </a:extLst>
          </p:cNvPr>
          <p:cNvSpPr txBox="1"/>
          <p:nvPr/>
        </p:nvSpPr>
        <p:spPr>
          <a:xfrm>
            <a:off x="4108862" y="5913912"/>
            <a:ext cx="3610099" cy="461665"/>
          </a:xfrm>
          <a:prstGeom prst="rect">
            <a:avLst/>
          </a:prstGeom>
          <a:noFill/>
        </p:spPr>
        <p:txBody>
          <a:bodyPr wrap="square" rtlCol="0">
            <a:spAutoFit/>
          </a:bodyPr>
          <a:lstStyle/>
          <a:p>
            <a:pPr algn="ctr"/>
            <a:r>
              <a:rPr lang="en-US" sz="2400" dirty="0">
                <a:hlinkClick r:id="rId2"/>
              </a:rPr>
              <a:t>View Video</a:t>
            </a:r>
            <a:endParaRPr lang="en-US" sz="2400" dirty="0"/>
          </a:p>
        </p:txBody>
      </p:sp>
    </p:spTree>
    <p:extLst>
      <p:ext uri="{BB962C8B-B14F-4D97-AF65-F5344CB8AC3E}">
        <p14:creationId xmlns:p14="http://schemas.microsoft.com/office/powerpoint/2010/main" val="333074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8D3E-01BD-4126-954B-DBE88ED10389}"/>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BC4BE31-3D44-44E9-A85A-F59502702100}"/>
              </a:ext>
            </a:extLst>
          </p:cNvPr>
          <p:cNvSpPr>
            <a:spLocks noGrp="1"/>
          </p:cNvSpPr>
          <p:nvPr>
            <p:ph idx="1"/>
          </p:nvPr>
        </p:nvSpPr>
        <p:spPr>
          <a:xfrm>
            <a:off x="838200" y="2041741"/>
            <a:ext cx="10515600" cy="4135221"/>
          </a:xfrm>
        </p:spPr>
        <p:txBody>
          <a:bodyPr/>
          <a:lstStyle/>
          <a:p>
            <a:r>
              <a:rPr lang="en-US" dirty="0"/>
              <a:t>Take a large step. </a:t>
            </a:r>
          </a:p>
          <a:p>
            <a:pPr lvl="1"/>
            <a:r>
              <a:rPr lang="en-US" dirty="0"/>
              <a:t>Identify a relationship in which you need to be forgiven—one where you’ve contributed to bad feelings, or even where you’re completely in the wrong. </a:t>
            </a:r>
          </a:p>
          <a:p>
            <a:pPr lvl="1"/>
            <a:r>
              <a:rPr lang="en-US" dirty="0"/>
              <a:t>With humility, make an effort to bridge the gap.</a:t>
            </a:r>
          </a:p>
          <a:p>
            <a:endParaRPr lang="en-US" dirty="0"/>
          </a:p>
        </p:txBody>
      </p:sp>
    </p:spTree>
    <p:extLst>
      <p:ext uri="{BB962C8B-B14F-4D97-AF65-F5344CB8AC3E}">
        <p14:creationId xmlns:p14="http://schemas.microsoft.com/office/powerpoint/2010/main" val="2798634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94E7-5C99-48ED-9C3D-A73B3975D587}"/>
              </a:ext>
            </a:extLst>
          </p:cNvPr>
          <p:cNvSpPr>
            <a:spLocks noGrp="1"/>
          </p:cNvSpPr>
          <p:nvPr>
            <p:ph type="title"/>
          </p:nvPr>
        </p:nvSpPr>
        <p:spPr/>
        <p:txBody>
          <a:bodyPr/>
          <a:lstStyle/>
          <a:p>
            <a:r>
              <a:rPr lang="en-US" dirty="0"/>
              <a:t>Family Activities</a:t>
            </a:r>
          </a:p>
        </p:txBody>
      </p:sp>
      <p:pic>
        <p:nvPicPr>
          <p:cNvPr id="6" name="Picture 5">
            <a:extLst>
              <a:ext uri="{FF2B5EF4-FFF2-40B4-BE49-F238E27FC236}">
                <a16:creationId xmlns:a16="http://schemas.microsoft.com/office/drawing/2014/main" id="{66D79497-01C3-43D7-984A-A71023607E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13046" y="3631399"/>
            <a:ext cx="3428571" cy="2476190"/>
          </a:xfrm>
          <a:prstGeom prst="rect">
            <a:avLst/>
          </a:prstGeom>
          <a:ln>
            <a:noFill/>
          </a:ln>
          <a:effectLst>
            <a:outerShdw blurRad="292100" dist="139700" dir="2700000" algn="tl" rotWithShape="0">
              <a:srgbClr val="333333">
                <a:alpha val="65000"/>
              </a:srgbClr>
            </a:outerShdw>
          </a:effectLst>
        </p:spPr>
      </p:pic>
      <p:sp>
        <p:nvSpPr>
          <p:cNvPr id="7" name="Speech Bubble: Rectangle with Corners Rounded 6">
            <a:extLst>
              <a:ext uri="{FF2B5EF4-FFF2-40B4-BE49-F238E27FC236}">
                <a16:creationId xmlns:a16="http://schemas.microsoft.com/office/drawing/2014/main" id="{7DD85B91-99B6-4ACD-B046-C9097152816B}"/>
              </a:ext>
            </a:extLst>
          </p:cNvPr>
          <p:cNvSpPr/>
          <p:nvPr/>
        </p:nvSpPr>
        <p:spPr>
          <a:xfrm>
            <a:off x="1027134" y="1828800"/>
            <a:ext cx="5223354" cy="1691014"/>
          </a:xfrm>
          <a:prstGeom prst="wedgeRoundRectCallout">
            <a:avLst>
              <a:gd name="adj1" fmla="val -15317"/>
              <a:gd name="adj2" fmla="val 676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It’s happened again … letters falling off the signs.  Please </a:t>
            </a:r>
            <a:r>
              <a:rPr lang="en-US" b="1" dirty="0">
                <a:latin typeface="Comic Sans MS" panose="030F0702030302020204" pitchFamily="66" charset="0"/>
              </a:rPr>
              <a:t>forgive</a:t>
            </a:r>
            <a:r>
              <a:rPr lang="en-US" dirty="0">
                <a:latin typeface="Comic Sans MS" panose="030F0702030302020204" pitchFamily="66" charset="0"/>
              </a:rPr>
              <a:t> the mess.  The author of the quote will </a:t>
            </a:r>
            <a:r>
              <a:rPr lang="en-US" b="1" dirty="0">
                <a:latin typeface="Comic Sans MS" panose="030F0702030302020204" pitchFamily="66" charset="0"/>
              </a:rPr>
              <a:t>forgive</a:t>
            </a:r>
            <a:r>
              <a:rPr lang="en-US" dirty="0">
                <a:latin typeface="Comic Sans MS" panose="030F0702030302020204" pitchFamily="66" charset="0"/>
              </a:rPr>
              <a:t> us if we can fix the quote.   Help and more </a:t>
            </a:r>
            <a:r>
              <a:rPr lang="en-US" b="1" dirty="0">
                <a:latin typeface="Comic Sans MS" panose="030F0702030302020204" pitchFamily="66" charset="0"/>
              </a:rPr>
              <a:t>forgiving</a:t>
            </a:r>
            <a:r>
              <a:rPr lang="en-US" dirty="0">
                <a:latin typeface="Comic Sans MS" panose="030F0702030302020204" pitchFamily="66" charset="0"/>
              </a:rPr>
              <a:t> activities can be found at </a:t>
            </a:r>
            <a:r>
              <a:rPr lang="en-US" u="sng" dirty="0">
                <a:latin typeface="Comic Sans MS" panose="030F0702030302020204" pitchFamily="66" charset="0"/>
                <a:hlinkClick r:id="rId4"/>
              </a:rPr>
              <a:t>https://tinyurl.com/yaob45of</a:t>
            </a:r>
            <a:r>
              <a:rPr lang="en-US" u="sng" dirty="0">
                <a:latin typeface="Comic Sans MS" panose="030F0702030302020204" pitchFamily="66" charset="0"/>
              </a:rPr>
              <a:t> </a:t>
            </a:r>
            <a:endParaRPr lang="en-US" dirty="0">
              <a:latin typeface="Comic Sans MS" panose="030F0702030302020204" pitchFamily="66" charset="0"/>
            </a:endParaRPr>
          </a:p>
        </p:txBody>
      </p:sp>
      <p:grpSp>
        <p:nvGrpSpPr>
          <p:cNvPr id="8" name="Group 7">
            <a:extLst>
              <a:ext uri="{FF2B5EF4-FFF2-40B4-BE49-F238E27FC236}">
                <a16:creationId xmlns:a16="http://schemas.microsoft.com/office/drawing/2014/main" id="{9AF51B55-E689-43C0-B4D1-0579AE27FDCB}"/>
              </a:ext>
            </a:extLst>
          </p:cNvPr>
          <p:cNvGrpSpPr/>
          <p:nvPr/>
        </p:nvGrpSpPr>
        <p:grpSpPr>
          <a:xfrm>
            <a:off x="7259615" y="1954060"/>
            <a:ext cx="3135848" cy="3417516"/>
            <a:chOff x="7259615" y="1954060"/>
            <a:chExt cx="3135848" cy="3417516"/>
          </a:xfrm>
        </p:grpSpPr>
        <p:pic>
          <p:nvPicPr>
            <p:cNvPr id="3074" name="Picture 2">
              <a:extLst>
                <a:ext uri="{FF2B5EF4-FFF2-40B4-BE49-F238E27FC236}">
                  <a16:creationId xmlns:a16="http://schemas.microsoft.com/office/drawing/2014/main" id="{8F8295A6-2B79-4CC1-9B99-7DB7F67ABA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59615" y="2872007"/>
              <a:ext cx="3124461" cy="2499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1">
              <a:extLst>
                <a:ext uri="{FF2B5EF4-FFF2-40B4-BE49-F238E27FC236}">
                  <a16:creationId xmlns:a16="http://schemas.microsoft.com/office/drawing/2014/main" id="{F2BED155-BB81-4ECD-AABD-EE7FE456FB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42" t="4688" r="2348" b="47063"/>
            <a:stretch/>
          </p:blipFill>
          <p:spPr bwMode="auto">
            <a:xfrm>
              <a:off x="7277622" y="1954060"/>
              <a:ext cx="3117841" cy="9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8309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Forgive</a:t>
            </a:r>
          </a:p>
        </p:txBody>
      </p:sp>
      <p:sp>
        <p:nvSpPr>
          <p:cNvPr id="3" name="Subtitle 2"/>
          <p:cNvSpPr>
            <a:spLocks noGrp="1"/>
          </p:cNvSpPr>
          <p:nvPr>
            <p:ph type="subTitle" idx="1"/>
          </p:nvPr>
        </p:nvSpPr>
        <p:spPr>
          <a:xfrm>
            <a:off x="1524000" y="3902926"/>
            <a:ext cx="9144000" cy="1354873"/>
          </a:xfrm>
        </p:spPr>
        <p:txBody>
          <a:bodyPr/>
          <a:lstStyle/>
          <a:p>
            <a:r>
              <a:rPr lang="en-US" dirty="0"/>
              <a:t>May 10</a:t>
            </a:r>
          </a:p>
        </p:txBody>
      </p:sp>
    </p:spTree>
    <p:extLst>
      <p:ext uri="{BB962C8B-B14F-4D97-AF65-F5344CB8AC3E}">
        <p14:creationId xmlns:p14="http://schemas.microsoft.com/office/powerpoint/2010/main" val="141325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4C40A-3727-4FED-9BBD-35B4AAA719C2}"/>
              </a:ext>
            </a:extLst>
          </p:cNvPr>
          <p:cNvSpPr>
            <a:spLocks noGrp="1"/>
          </p:cNvSpPr>
          <p:nvPr>
            <p:ph type="title"/>
          </p:nvPr>
        </p:nvSpPr>
        <p:spPr/>
        <p:txBody>
          <a:bodyPr/>
          <a:lstStyle/>
          <a:p>
            <a:r>
              <a:rPr lang="en-US" dirty="0"/>
              <a:t>Admit it, now …</a:t>
            </a:r>
          </a:p>
        </p:txBody>
      </p:sp>
      <p:sp>
        <p:nvSpPr>
          <p:cNvPr id="4" name="Content Placeholder 3">
            <a:extLst>
              <a:ext uri="{FF2B5EF4-FFF2-40B4-BE49-F238E27FC236}">
                <a16:creationId xmlns:a16="http://schemas.microsoft.com/office/drawing/2014/main" id="{E16AB41E-51DC-48FF-B77F-93F8AF601B60}"/>
              </a:ext>
            </a:extLst>
          </p:cNvPr>
          <p:cNvSpPr>
            <a:spLocks noGrp="1"/>
          </p:cNvSpPr>
          <p:nvPr>
            <p:ph idx="1"/>
          </p:nvPr>
        </p:nvSpPr>
        <p:spPr/>
        <p:txBody>
          <a:bodyPr/>
          <a:lstStyle/>
          <a:p>
            <a:r>
              <a:rPr lang="en-US" dirty="0"/>
              <a:t>What makes forgiveness difficult?</a:t>
            </a:r>
          </a:p>
          <a:p>
            <a:r>
              <a:rPr lang="en-US" dirty="0">
                <a:solidFill>
                  <a:srgbClr val="C00000"/>
                </a:solidFill>
              </a:rPr>
              <a:t>Forgiveness restores and strengthens relationships.</a:t>
            </a:r>
          </a:p>
          <a:p>
            <a:pPr lvl="1"/>
            <a:r>
              <a:rPr lang="en-US" dirty="0">
                <a:solidFill>
                  <a:srgbClr val="C00000"/>
                </a:solidFill>
              </a:rPr>
              <a:t>Peter wanted to know more about forgiveness</a:t>
            </a:r>
          </a:p>
          <a:p>
            <a:pPr lvl="1"/>
            <a:r>
              <a:rPr lang="en-US" dirty="0">
                <a:solidFill>
                  <a:srgbClr val="C00000"/>
                </a:solidFill>
              </a:rPr>
              <a:t>Today we look at Jesus’ answer and His further teaching on the subject</a:t>
            </a:r>
          </a:p>
          <a:p>
            <a:pPr marL="0" indent="0">
              <a:buNone/>
            </a:pPr>
            <a:endParaRPr lang="en-US" dirty="0"/>
          </a:p>
          <a:p>
            <a:endParaRPr lang="en-US" dirty="0"/>
          </a:p>
        </p:txBody>
      </p:sp>
      <p:grpSp>
        <p:nvGrpSpPr>
          <p:cNvPr id="9" name="Group 8">
            <a:extLst>
              <a:ext uri="{FF2B5EF4-FFF2-40B4-BE49-F238E27FC236}">
                <a16:creationId xmlns:a16="http://schemas.microsoft.com/office/drawing/2014/main" id="{1A819C7E-D813-4DDA-B9CA-382106549B05}"/>
              </a:ext>
            </a:extLst>
          </p:cNvPr>
          <p:cNvGrpSpPr/>
          <p:nvPr/>
        </p:nvGrpSpPr>
        <p:grpSpPr>
          <a:xfrm>
            <a:off x="1297256" y="1372222"/>
            <a:ext cx="10361344" cy="4672009"/>
            <a:chOff x="1297256" y="1372222"/>
            <a:chExt cx="10361344" cy="4672009"/>
          </a:xfrm>
        </p:grpSpPr>
        <p:pic>
          <p:nvPicPr>
            <p:cNvPr id="1026" name="Picture 2">
              <a:extLst>
                <a:ext uri="{FF2B5EF4-FFF2-40B4-BE49-F238E27FC236}">
                  <a16:creationId xmlns:a16="http://schemas.microsoft.com/office/drawing/2014/main" id="{29E64CF0-229A-4467-90D0-2BB0A2AEC5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7256" y="3823855"/>
              <a:ext cx="2468732" cy="2220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0D262BF9-334D-438A-A537-15C4E3586BF5}"/>
                </a:ext>
              </a:extLst>
            </p:cNvPr>
            <p:cNvSpPr/>
            <p:nvPr/>
          </p:nvSpPr>
          <p:spPr>
            <a:xfrm>
              <a:off x="1485900" y="2481943"/>
              <a:ext cx="2254827" cy="1080654"/>
            </a:xfrm>
            <a:prstGeom prst="wedgeEllipseCallout">
              <a:avLst>
                <a:gd name="adj1" fmla="val -16488"/>
                <a:gd name="adj2" fmla="val 6401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Oh, she done me wrong …</a:t>
              </a:r>
            </a:p>
          </p:txBody>
        </p:sp>
        <p:pic>
          <p:nvPicPr>
            <p:cNvPr id="1028" name="Picture 4" descr="Vector illustration of a musical note | Free SVG">
              <a:extLst>
                <a:ext uri="{FF2B5EF4-FFF2-40B4-BE49-F238E27FC236}">
                  <a16:creationId xmlns:a16="http://schemas.microsoft.com/office/drawing/2014/main" id="{4D78E495-FF96-417A-B59C-DBA3E24418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6614" y="3408219"/>
              <a:ext cx="691024" cy="965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bird&#10;&#10;Description automatically generated">
              <a:extLst>
                <a:ext uri="{FF2B5EF4-FFF2-40B4-BE49-F238E27FC236}">
                  <a16:creationId xmlns:a16="http://schemas.microsoft.com/office/drawing/2014/main" id="{F90A925C-E5D8-4B00-BE6C-B2D129D4D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1726">
              <a:off x="8375692" y="3097586"/>
              <a:ext cx="1944570" cy="2842938"/>
            </a:xfrm>
            <a:prstGeom prst="rect">
              <a:avLst/>
            </a:prstGeom>
            <a:ln>
              <a:noFill/>
            </a:ln>
            <a:effectLst>
              <a:outerShdw blurRad="292100" dist="139700" dir="2700000" algn="tl" rotWithShape="0">
                <a:srgbClr val="333333">
                  <a:alpha val="65000"/>
                </a:srgbClr>
              </a:outerShdw>
            </a:effectLst>
          </p:spPr>
        </p:pic>
        <p:sp>
          <p:nvSpPr>
            <p:cNvPr id="8" name="Thought Bubble: Cloud 7">
              <a:extLst>
                <a:ext uri="{FF2B5EF4-FFF2-40B4-BE49-F238E27FC236}">
                  <a16:creationId xmlns:a16="http://schemas.microsoft.com/office/drawing/2014/main" id="{108AD370-FD45-4E50-AF47-A8A422250579}"/>
                </a:ext>
              </a:extLst>
            </p:cNvPr>
            <p:cNvSpPr/>
            <p:nvPr/>
          </p:nvSpPr>
          <p:spPr>
            <a:xfrm>
              <a:off x="9111343" y="1372222"/>
              <a:ext cx="2547257" cy="1419964"/>
            </a:xfrm>
            <a:prstGeom prst="cloudCallout">
              <a:avLst>
                <a:gd name="adj1" fmla="val -15648"/>
                <a:gd name="adj2" fmla="val 7554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 just don’t </a:t>
              </a:r>
              <a:r>
                <a:rPr lang="en-US" b="1" dirty="0"/>
                <a:t>FEEL </a:t>
              </a:r>
              <a:r>
                <a:rPr lang="en-US" dirty="0"/>
                <a:t>like forgiving !</a:t>
              </a:r>
            </a:p>
          </p:txBody>
        </p:sp>
        <p:pic>
          <p:nvPicPr>
            <p:cNvPr id="1030" name="Picture 6" descr="Broken,cartoon,cast,comic characters,crutch - free image from ...">
              <a:extLst>
                <a:ext uri="{FF2B5EF4-FFF2-40B4-BE49-F238E27FC236}">
                  <a16:creationId xmlns:a16="http://schemas.microsoft.com/office/drawing/2014/main" id="{93210EBC-7EDE-4BF0-A2D5-5E02110159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5514" y="2525486"/>
              <a:ext cx="1709057" cy="3418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63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E474-9E26-467D-8DB9-2FAF7ACC88B0}"/>
              </a:ext>
            </a:extLst>
          </p:cNvPr>
          <p:cNvSpPr>
            <a:spLocks noGrp="1"/>
          </p:cNvSpPr>
          <p:nvPr>
            <p:ph type="title"/>
          </p:nvPr>
        </p:nvSpPr>
        <p:spPr/>
        <p:txBody>
          <a:bodyPr/>
          <a:lstStyle/>
          <a:p>
            <a:pPr algn="l"/>
            <a:r>
              <a:rPr lang="en-US" dirty="0"/>
              <a:t>Listen for Peter’s question.</a:t>
            </a:r>
          </a:p>
        </p:txBody>
      </p:sp>
      <p:sp>
        <p:nvSpPr>
          <p:cNvPr id="3" name="Content Placeholder 2">
            <a:extLst>
              <a:ext uri="{FF2B5EF4-FFF2-40B4-BE49-F238E27FC236}">
                <a16:creationId xmlns:a16="http://schemas.microsoft.com/office/drawing/2014/main" id="{D62213DE-A656-4083-A4A4-59A330D44862}"/>
              </a:ext>
            </a:extLst>
          </p:cNvPr>
          <p:cNvSpPr>
            <a:spLocks noGrp="1"/>
          </p:cNvSpPr>
          <p:nvPr>
            <p:ph idx="1"/>
          </p:nvPr>
        </p:nvSpPr>
        <p:spPr>
          <a:xfrm>
            <a:off x="1420585" y="1890940"/>
            <a:ext cx="9176658" cy="4351338"/>
          </a:xfrm>
        </p:spPr>
        <p:txBody>
          <a:bodyPr/>
          <a:lstStyle/>
          <a:p>
            <a:pPr marL="0" indent="0" algn="ctr">
              <a:buNone/>
            </a:pPr>
            <a:r>
              <a:rPr lang="en-US" dirty="0"/>
              <a:t>Matthew 18:21-22 (NIV)  Then Peter came to Jesus and asked, "Lord, how many times shall I forgive my brother when he sins against me? Up to seven times?" 22  Jesus answered, "I tell you, not seven times, but seventy-seven times.</a:t>
            </a:r>
          </a:p>
          <a:p>
            <a:pPr marL="0" indent="0" algn="ctr">
              <a:buNone/>
            </a:pPr>
            <a:endParaRPr lang="en-US" dirty="0"/>
          </a:p>
        </p:txBody>
      </p:sp>
      <p:pic>
        <p:nvPicPr>
          <p:cNvPr id="4" name="Picture 3">
            <a:extLst>
              <a:ext uri="{FF2B5EF4-FFF2-40B4-BE49-F238E27FC236}">
                <a16:creationId xmlns:a16="http://schemas.microsoft.com/office/drawing/2014/main" id="{8D675815-19F8-46BE-931D-535BE44A6ED0}"/>
              </a:ext>
            </a:extLst>
          </p:cNvPr>
          <p:cNvPicPr>
            <a:picLocks noChangeAspect="1"/>
          </p:cNvPicPr>
          <p:nvPr/>
        </p:nvPicPr>
        <p:blipFill>
          <a:blip r:embed="rId2"/>
          <a:stretch>
            <a:fillRect/>
          </a:stretch>
        </p:blipFill>
        <p:spPr>
          <a:xfrm>
            <a:off x="4966033" y="5383680"/>
            <a:ext cx="2255338" cy="3149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6006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CD61-E09C-4DDD-998B-511BEBD19738}"/>
              </a:ext>
            </a:extLst>
          </p:cNvPr>
          <p:cNvSpPr>
            <a:spLocks noGrp="1"/>
          </p:cNvSpPr>
          <p:nvPr>
            <p:ph type="title"/>
          </p:nvPr>
        </p:nvSpPr>
        <p:spPr/>
        <p:txBody>
          <a:bodyPr/>
          <a:lstStyle/>
          <a:p>
            <a:r>
              <a:rPr lang="en-US" dirty="0"/>
              <a:t>Keep On Forgiving</a:t>
            </a:r>
          </a:p>
        </p:txBody>
      </p:sp>
      <p:sp>
        <p:nvSpPr>
          <p:cNvPr id="3" name="Content Placeholder 2">
            <a:extLst>
              <a:ext uri="{FF2B5EF4-FFF2-40B4-BE49-F238E27FC236}">
                <a16:creationId xmlns:a16="http://schemas.microsoft.com/office/drawing/2014/main" id="{41826306-09FF-4B70-AFA8-B6F924FE4C35}"/>
              </a:ext>
            </a:extLst>
          </p:cNvPr>
          <p:cNvSpPr>
            <a:spLocks noGrp="1"/>
          </p:cNvSpPr>
          <p:nvPr>
            <p:ph idx="1"/>
          </p:nvPr>
        </p:nvSpPr>
        <p:spPr/>
        <p:txBody>
          <a:bodyPr/>
          <a:lstStyle/>
          <a:p>
            <a:r>
              <a:rPr lang="en-US" dirty="0"/>
              <a:t>What question did Peter ask Jesus? What appears to be the attitude behind his question?</a:t>
            </a:r>
          </a:p>
          <a:p>
            <a:r>
              <a:rPr lang="en-US" dirty="0"/>
              <a:t>What does the question imply that can occur even  in the best of relationships? </a:t>
            </a:r>
          </a:p>
          <a:p>
            <a:r>
              <a:rPr lang="en-US" dirty="0"/>
              <a:t>What surprising answer did Jesus give Peter? </a:t>
            </a:r>
          </a:p>
          <a:p>
            <a:r>
              <a:rPr lang="en-US" dirty="0"/>
              <a:t>Whichever number Jesus used, why do you think he was not intending an exact number?</a:t>
            </a:r>
          </a:p>
          <a:p>
            <a:endParaRPr lang="en-US" dirty="0"/>
          </a:p>
        </p:txBody>
      </p:sp>
    </p:spTree>
    <p:extLst>
      <p:ext uri="{BB962C8B-B14F-4D97-AF65-F5344CB8AC3E}">
        <p14:creationId xmlns:p14="http://schemas.microsoft.com/office/powerpoint/2010/main" val="122380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0C61-ACBA-45FF-B812-5CA1568FF50C}"/>
              </a:ext>
            </a:extLst>
          </p:cNvPr>
          <p:cNvSpPr>
            <a:spLocks noGrp="1"/>
          </p:cNvSpPr>
          <p:nvPr>
            <p:ph type="title"/>
          </p:nvPr>
        </p:nvSpPr>
        <p:spPr/>
        <p:txBody>
          <a:bodyPr/>
          <a:lstStyle/>
          <a:p>
            <a:r>
              <a:rPr lang="en-US" dirty="0"/>
              <a:t>Keep On Forgiving</a:t>
            </a:r>
          </a:p>
        </p:txBody>
      </p:sp>
      <p:sp>
        <p:nvSpPr>
          <p:cNvPr id="3" name="Content Placeholder 2">
            <a:extLst>
              <a:ext uri="{FF2B5EF4-FFF2-40B4-BE49-F238E27FC236}">
                <a16:creationId xmlns:a16="http://schemas.microsoft.com/office/drawing/2014/main" id="{079A29BA-BFD3-4FF2-B979-44EA0F24D7D9}"/>
              </a:ext>
            </a:extLst>
          </p:cNvPr>
          <p:cNvSpPr>
            <a:spLocks noGrp="1"/>
          </p:cNvSpPr>
          <p:nvPr>
            <p:ph idx="1"/>
          </p:nvPr>
        </p:nvSpPr>
        <p:spPr/>
        <p:txBody>
          <a:bodyPr/>
          <a:lstStyle/>
          <a:p>
            <a:r>
              <a:rPr lang="en-US" dirty="0"/>
              <a:t>Why do many people want to know the limits of forgiveness?</a:t>
            </a:r>
          </a:p>
          <a:p>
            <a:r>
              <a:rPr lang="en-US" dirty="0"/>
              <a:t>How does Jesus’ reply challenge  Peter’s apparent attitude toward forgiveness?</a:t>
            </a:r>
          </a:p>
          <a:p>
            <a:r>
              <a:rPr lang="en-US" dirty="0"/>
              <a:t>What are some different opinions on how dependent your forgiveness is on the other person’s  apology?</a:t>
            </a:r>
          </a:p>
          <a:p>
            <a:endParaRPr lang="en-US" dirty="0"/>
          </a:p>
        </p:txBody>
      </p:sp>
    </p:spTree>
    <p:extLst>
      <p:ext uri="{BB962C8B-B14F-4D97-AF65-F5344CB8AC3E}">
        <p14:creationId xmlns:p14="http://schemas.microsoft.com/office/powerpoint/2010/main" val="2334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A458-2092-4F96-B80F-5B352864A18B}"/>
              </a:ext>
            </a:extLst>
          </p:cNvPr>
          <p:cNvSpPr>
            <a:spLocks noGrp="1"/>
          </p:cNvSpPr>
          <p:nvPr>
            <p:ph type="title"/>
          </p:nvPr>
        </p:nvSpPr>
        <p:spPr/>
        <p:txBody>
          <a:bodyPr/>
          <a:lstStyle/>
          <a:p>
            <a:r>
              <a:rPr lang="en-US" dirty="0"/>
              <a:t>Keep On Forgiving</a:t>
            </a:r>
          </a:p>
        </p:txBody>
      </p:sp>
      <p:sp>
        <p:nvSpPr>
          <p:cNvPr id="3" name="Content Placeholder 2">
            <a:extLst>
              <a:ext uri="{FF2B5EF4-FFF2-40B4-BE49-F238E27FC236}">
                <a16:creationId xmlns:a16="http://schemas.microsoft.com/office/drawing/2014/main" id="{76786496-A1F5-429C-A222-A0B1AE532C02}"/>
              </a:ext>
            </a:extLst>
          </p:cNvPr>
          <p:cNvSpPr>
            <a:spLocks noGrp="1"/>
          </p:cNvSpPr>
          <p:nvPr>
            <p:ph idx="1"/>
          </p:nvPr>
        </p:nvSpPr>
        <p:spPr/>
        <p:txBody>
          <a:bodyPr/>
          <a:lstStyle/>
          <a:p>
            <a:r>
              <a:rPr lang="en-US" dirty="0"/>
              <a:t>What might be wrong with going to someone and saying “I forgive you for offending me”?</a:t>
            </a:r>
          </a:p>
          <a:p>
            <a:r>
              <a:rPr lang="en-US" dirty="0"/>
              <a:t>So how do you handle an offense by the other person that they don’t even realize?</a:t>
            </a:r>
          </a:p>
          <a:p>
            <a:endParaRPr lang="en-US" dirty="0"/>
          </a:p>
        </p:txBody>
      </p:sp>
    </p:spTree>
    <p:extLst>
      <p:ext uri="{BB962C8B-B14F-4D97-AF65-F5344CB8AC3E}">
        <p14:creationId xmlns:p14="http://schemas.microsoft.com/office/powerpoint/2010/main" val="28703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F4C2-4186-401A-90A4-71301DD265CA}"/>
              </a:ext>
            </a:extLst>
          </p:cNvPr>
          <p:cNvSpPr>
            <a:spLocks noGrp="1"/>
          </p:cNvSpPr>
          <p:nvPr>
            <p:ph type="title"/>
          </p:nvPr>
        </p:nvSpPr>
        <p:spPr/>
        <p:txBody>
          <a:bodyPr/>
          <a:lstStyle/>
          <a:p>
            <a:r>
              <a:rPr lang="en-US" dirty="0"/>
              <a:t>Keep On Forgiving</a:t>
            </a:r>
          </a:p>
        </p:txBody>
      </p:sp>
      <p:sp>
        <p:nvSpPr>
          <p:cNvPr id="3" name="Content Placeholder 2">
            <a:extLst>
              <a:ext uri="{FF2B5EF4-FFF2-40B4-BE49-F238E27FC236}">
                <a16:creationId xmlns:a16="http://schemas.microsoft.com/office/drawing/2014/main" id="{4F9196C8-BAA2-4F5C-91E7-A8384A5CA4B7}"/>
              </a:ext>
            </a:extLst>
          </p:cNvPr>
          <p:cNvSpPr>
            <a:spLocks noGrp="1"/>
          </p:cNvSpPr>
          <p:nvPr>
            <p:ph idx="1"/>
          </p:nvPr>
        </p:nvSpPr>
        <p:spPr/>
        <p:txBody>
          <a:bodyPr/>
          <a:lstStyle/>
          <a:p>
            <a:r>
              <a:rPr lang="en-US" dirty="0"/>
              <a:t>Note there are some things that unlimited forgiveness does </a:t>
            </a:r>
            <a:r>
              <a:rPr lang="en-US" b="1" i="1" dirty="0"/>
              <a:t>not</a:t>
            </a:r>
            <a:r>
              <a:rPr lang="en-US" dirty="0"/>
              <a:t> mean …</a:t>
            </a:r>
          </a:p>
          <a:p>
            <a:pPr lvl="1"/>
            <a:r>
              <a:rPr lang="en-US" sz="3600" dirty="0">
                <a:solidFill>
                  <a:srgbClr val="C00000"/>
                </a:solidFill>
              </a:rPr>
              <a:t>We don’t bless wrongdoing</a:t>
            </a:r>
          </a:p>
          <a:p>
            <a:pPr lvl="1"/>
            <a:r>
              <a:rPr lang="en-US" sz="3600" dirty="0">
                <a:solidFill>
                  <a:srgbClr val="C00000"/>
                </a:solidFill>
              </a:rPr>
              <a:t>We don’t allow cruel people to hurt others without end</a:t>
            </a:r>
          </a:p>
          <a:p>
            <a:pPr lvl="1"/>
            <a:r>
              <a:rPr lang="en-US" sz="3600" dirty="0">
                <a:solidFill>
                  <a:srgbClr val="C00000"/>
                </a:solidFill>
              </a:rPr>
              <a:t>Neither should someone feel forced to endure an abusive relationship</a:t>
            </a:r>
          </a:p>
          <a:p>
            <a:endParaRPr lang="en-US" dirty="0"/>
          </a:p>
        </p:txBody>
      </p:sp>
    </p:spTree>
    <p:extLst>
      <p:ext uri="{BB962C8B-B14F-4D97-AF65-F5344CB8AC3E}">
        <p14:creationId xmlns:p14="http://schemas.microsoft.com/office/powerpoint/2010/main" val="66810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88F-E9EF-45F5-8C07-C4C31D754BC6}"/>
              </a:ext>
            </a:extLst>
          </p:cNvPr>
          <p:cNvSpPr>
            <a:spLocks noGrp="1"/>
          </p:cNvSpPr>
          <p:nvPr>
            <p:ph type="title"/>
          </p:nvPr>
        </p:nvSpPr>
        <p:spPr/>
        <p:txBody>
          <a:bodyPr/>
          <a:lstStyle/>
          <a:p>
            <a:pPr algn="l"/>
            <a:r>
              <a:rPr lang="en-US" dirty="0"/>
              <a:t>Listen for how much was forgiven.</a:t>
            </a:r>
          </a:p>
        </p:txBody>
      </p:sp>
      <p:sp>
        <p:nvSpPr>
          <p:cNvPr id="3" name="Content Placeholder 2">
            <a:extLst>
              <a:ext uri="{FF2B5EF4-FFF2-40B4-BE49-F238E27FC236}">
                <a16:creationId xmlns:a16="http://schemas.microsoft.com/office/drawing/2014/main" id="{360D48DF-4E60-4C55-8569-17B07B4A971F}"/>
              </a:ext>
            </a:extLst>
          </p:cNvPr>
          <p:cNvSpPr>
            <a:spLocks noGrp="1"/>
          </p:cNvSpPr>
          <p:nvPr>
            <p:ph idx="1"/>
          </p:nvPr>
        </p:nvSpPr>
        <p:spPr>
          <a:xfrm>
            <a:off x="838200" y="1991637"/>
            <a:ext cx="10515600" cy="4185325"/>
          </a:xfrm>
        </p:spPr>
        <p:txBody>
          <a:bodyPr/>
          <a:lstStyle/>
          <a:p>
            <a:pPr marL="0" indent="0" algn="ctr">
              <a:buNone/>
            </a:pPr>
            <a:r>
              <a:rPr lang="en-US" dirty="0"/>
              <a:t>Matthew 18:23-27 (NIV)  "Therefore, the kingdom of heaven is like a king who wanted to settle accounts with his servants. 24  As he began the settlement, a man who owed him ten thousand talents was brought to him. 25  Since he was not able to pay, the master ordered that he and his </a:t>
            </a:r>
          </a:p>
        </p:txBody>
      </p:sp>
    </p:spTree>
    <p:extLst>
      <p:ext uri="{BB962C8B-B14F-4D97-AF65-F5344CB8AC3E}">
        <p14:creationId xmlns:p14="http://schemas.microsoft.com/office/powerpoint/2010/main" val="23977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65</TotalTime>
  <Words>986</Words>
  <Application>Microsoft Office PowerPoint</Application>
  <PresentationFormat>Widescreen</PresentationFormat>
  <Paragraphs>77</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Comic Sans MS</vt:lpstr>
      <vt:lpstr>Office Theme</vt:lpstr>
      <vt:lpstr>Forgive</vt:lpstr>
      <vt:lpstr>Video Lesson Introduction</vt:lpstr>
      <vt:lpstr>Admit it, now …</vt:lpstr>
      <vt:lpstr>Listen for Peter’s question.</vt:lpstr>
      <vt:lpstr>Keep On Forgiving</vt:lpstr>
      <vt:lpstr>Keep On Forgiving</vt:lpstr>
      <vt:lpstr>Keep On Forgiving</vt:lpstr>
      <vt:lpstr>Keep On Forgiving</vt:lpstr>
      <vt:lpstr>Listen for how much was forgiven.</vt:lpstr>
      <vt:lpstr>Listen for how much was forgiven.</vt:lpstr>
      <vt:lpstr>Remember God Forgave You</vt:lpstr>
      <vt:lpstr>Remember God Forgave You</vt:lpstr>
      <vt:lpstr>Remember God Forgave You</vt:lpstr>
      <vt:lpstr>Listen for lack of forgiveness.</vt:lpstr>
      <vt:lpstr>Listen for lack of forgiveness.</vt:lpstr>
      <vt:lpstr>Forgive Because God Forgave You</vt:lpstr>
      <vt:lpstr>Forgive Because God Forgave You</vt:lpstr>
      <vt:lpstr>Application</vt:lpstr>
      <vt:lpstr>Application</vt:lpstr>
      <vt:lpstr>Application</vt:lpstr>
      <vt:lpstr>Family Activities</vt:lpstr>
      <vt:lpstr>Forgive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Forgive</dc:title>
  <dc:creator>Steve Armstrong</dc:creator>
  <cp:lastModifiedBy>Steve Armstrong</cp:lastModifiedBy>
  <cp:revision>7</cp:revision>
  <dcterms:created xsi:type="dcterms:W3CDTF">2020-04-24T18:27:24Z</dcterms:created>
  <dcterms:modified xsi:type="dcterms:W3CDTF">2020-04-24T19:33:11Z</dcterms:modified>
</cp:coreProperties>
</file>