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pc5ycnq8"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3mzba6c2" TargetMode="External"/><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Forgive Your Neighbor</a:t>
            </a:r>
          </a:p>
        </p:txBody>
      </p:sp>
      <p:sp>
        <p:nvSpPr>
          <p:cNvPr id="3" name="Subtitle 2"/>
          <p:cNvSpPr>
            <a:spLocks noGrp="1"/>
          </p:cNvSpPr>
          <p:nvPr>
            <p:ph type="subTitle" idx="1"/>
          </p:nvPr>
        </p:nvSpPr>
        <p:spPr>
          <a:xfrm>
            <a:off x="1524000" y="3918856"/>
            <a:ext cx="9144000" cy="1338943"/>
          </a:xfrm>
        </p:spPr>
        <p:txBody>
          <a:bodyPr/>
          <a:lstStyle/>
          <a:p>
            <a:r>
              <a:rPr lang="en-US" dirty="0"/>
              <a:t>August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E57C-41A0-AEF9-1558-B69123992588}"/>
              </a:ext>
            </a:extLst>
          </p:cNvPr>
          <p:cNvSpPr>
            <a:spLocks noGrp="1"/>
          </p:cNvSpPr>
          <p:nvPr>
            <p:ph type="title"/>
          </p:nvPr>
        </p:nvSpPr>
        <p:spPr/>
        <p:txBody>
          <a:bodyPr/>
          <a:lstStyle/>
          <a:p>
            <a:r>
              <a:rPr lang="en-US" dirty="0"/>
              <a:t>God Extends Forgiveness to Us</a:t>
            </a:r>
          </a:p>
        </p:txBody>
      </p:sp>
      <p:sp>
        <p:nvSpPr>
          <p:cNvPr id="3" name="Content Placeholder 2">
            <a:extLst>
              <a:ext uri="{FF2B5EF4-FFF2-40B4-BE49-F238E27FC236}">
                <a16:creationId xmlns:a16="http://schemas.microsoft.com/office/drawing/2014/main" id="{E41ECFFE-0F95-9323-E9B6-F5A701A92BB0}"/>
              </a:ext>
            </a:extLst>
          </p:cNvPr>
          <p:cNvSpPr>
            <a:spLocks noGrp="1"/>
          </p:cNvSpPr>
          <p:nvPr>
            <p:ph idx="1"/>
          </p:nvPr>
        </p:nvSpPr>
        <p:spPr/>
        <p:txBody>
          <a:bodyPr>
            <a:normAutofit/>
          </a:bodyPr>
          <a:lstStyle/>
          <a:p>
            <a:r>
              <a:rPr lang="en-US" dirty="0">
                <a:solidFill>
                  <a:srgbClr val="C00000"/>
                </a:solidFill>
              </a:rPr>
              <a:t>Look ahead to the next passage and note the contrast of how much was owed by each slave.</a:t>
            </a:r>
          </a:p>
          <a:p>
            <a:pPr lvl="1"/>
            <a:r>
              <a:rPr lang="en-US" dirty="0">
                <a:solidFill>
                  <a:srgbClr val="C00000"/>
                </a:solidFill>
              </a:rPr>
              <a:t>10,000 talents </a:t>
            </a:r>
            <a:r>
              <a:rPr lang="en-US" dirty="0">
                <a:solidFill>
                  <a:srgbClr val="C00000"/>
                </a:solidFill>
                <a:sym typeface="Wingdings" panose="05000000000000000000" pitchFamily="2" charset="2"/>
              </a:rPr>
              <a:t></a:t>
            </a:r>
            <a:r>
              <a:rPr lang="en-US" dirty="0">
                <a:solidFill>
                  <a:srgbClr val="C00000"/>
                </a:solidFill>
              </a:rPr>
              <a:t> more than 100,000 </a:t>
            </a:r>
            <a:r>
              <a:rPr lang="en-US" i="1" dirty="0">
                <a:solidFill>
                  <a:srgbClr val="C00000"/>
                </a:solidFill>
              </a:rPr>
              <a:t>years</a:t>
            </a:r>
            <a:r>
              <a:rPr lang="en-US" dirty="0">
                <a:solidFill>
                  <a:srgbClr val="C00000"/>
                </a:solidFill>
              </a:rPr>
              <a:t> of wages</a:t>
            </a:r>
          </a:p>
          <a:p>
            <a:pPr lvl="1"/>
            <a:r>
              <a:rPr lang="en-US" dirty="0">
                <a:solidFill>
                  <a:srgbClr val="C00000"/>
                </a:solidFill>
              </a:rPr>
              <a:t>100 denarii </a:t>
            </a:r>
            <a:r>
              <a:rPr lang="en-US" dirty="0">
                <a:solidFill>
                  <a:srgbClr val="C00000"/>
                </a:solidFill>
                <a:sym typeface="Wingdings" panose="05000000000000000000" pitchFamily="2" charset="2"/>
              </a:rPr>
              <a:t> </a:t>
            </a:r>
            <a:r>
              <a:rPr lang="en-US" i="1" dirty="0">
                <a:solidFill>
                  <a:srgbClr val="C00000"/>
                </a:solidFill>
              </a:rPr>
              <a:t>three months </a:t>
            </a:r>
            <a:r>
              <a:rPr lang="en-US" dirty="0">
                <a:solidFill>
                  <a:srgbClr val="C00000"/>
                </a:solidFill>
              </a:rPr>
              <a:t>of wages</a:t>
            </a:r>
          </a:p>
          <a:p>
            <a:pPr lvl="1"/>
            <a:r>
              <a:rPr lang="en-US" dirty="0">
                <a:solidFill>
                  <a:srgbClr val="C00000"/>
                </a:solidFill>
              </a:rPr>
              <a:t>Note that selling the whole family into slavery would not come close to paying off the debt</a:t>
            </a:r>
          </a:p>
          <a:p>
            <a:pPr lvl="1"/>
            <a:r>
              <a:rPr lang="en-US" dirty="0">
                <a:solidFill>
                  <a:srgbClr val="C00000"/>
                </a:solidFill>
              </a:rPr>
              <a:t>At the very least, it would punish the servant for acquiring such debt</a:t>
            </a:r>
          </a:p>
          <a:p>
            <a:endParaRPr lang="en-US" dirty="0"/>
          </a:p>
        </p:txBody>
      </p:sp>
    </p:spTree>
    <p:extLst>
      <p:ext uri="{BB962C8B-B14F-4D97-AF65-F5344CB8AC3E}">
        <p14:creationId xmlns:p14="http://schemas.microsoft.com/office/powerpoint/2010/main" val="402767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531C-60BB-8E44-884F-2D8CBD1EFA3E}"/>
              </a:ext>
            </a:extLst>
          </p:cNvPr>
          <p:cNvSpPr>
            <a:spLocks noGrp="1"/>
          </p:cNvSpPr>
          <p:nvPr>
            <p:ph type="title"/>
          </p:nvPr>
        </p:nvSpPr>
        <p:spPr/>
        <p:txBody>
          <a:bodyPr/>
          <a:lstStyle/>
          <a:p>
            <a:r>
              <a:rPr lang="en-US" dirty="0"/>
              <a:t>God Extends Forgiveness to Us</a:t>
            </a:r>
          </a:p>
        </p:txBody>
      </p:sp>
      <p:sp>
        <p:nvSpPr>
          <p:cNvPr id="3" name="Content Placeholder 2">
            <a:extLst>
              <a:ext uri="{FF2B5EF4-FFF2-40B4-BE49-F238E27FC236}">
                <a16:creationId xmlns:a16="http://schemas.microsoft.com/office/drawing/2014/main" id="{5AC5D2DC-54B6-94AD-1D38-BB282DF91DBC}"/>
              </a:ext>
            </a:extLst>
          </p:cNvPr>
          <p:cNvSpPr>
            <a:spLocks noGrp="1"/>
          </p:cNvSpPr>
          <p:nvPr>
            <p:ph idx="1"/>
          </p:nvPr>
        </p:nvSpPr>
        <p:spPr/>
        <p:txBody>
          <a:bodyPr/>
          <a:lstStyle/>
          <a:p>
            <a:r>
              <a:rPr lang="en-US" dirty="0"/>
              <a:t>Why is this request for mercy so unreasonable?</a:t>
            </a:r>
          </a:p>
          <a:p>
            <a:r>
              <a:rPr lang="en-US" dirty="0"/>
              <a:t>Jesus is speaking to an issue that is more than our interpersonal squabbles.  What is the implication for us of the huge amount owed by the king’s slave?</a:t>
            </a:r>
          </a:p>
          <a:p>
            <a:r>
              <a:rPr lang="en-US" dirty="0"/>
              <a:t>Why do you think the master was willing to forgive such a huge debt?</a:t>
            </a:r>
          </a:p>
        </p:txBody>
      </p:sp>
    </p:spTree>
    <p:extLst>
      <p:ext uri="{BB962C8B-B14F-4D97-AF65-F5344CB8AC3E}">
        <p14:creationId xmlns:p14="http://schemas.microsoft.com/office/powerpoint/2010/main" val="120771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DD8E-5DF4-A4D6-5FB7-460C531D134A}"/>
              </a:ext>
            </a:extLst>
          </p:cNvPr>
          <p:cNvSpPr>
            <a:spLocks noGrp="1"/>
          </p:cNvSpPr>
          <p:nvPr>
            <p:ph type="title"/>
          </p:nvPr>
        </p:nvSpPr>
        <p:spPr/>
        <p:txBody>
          <a:bodyPr/>
          <a:lstStyle/>
          <a:p>
            <a:r>
              <a:rPr lang="en-US" dirty="0"/>
              <a:t>God Extends Forgiveness to Us</a:t>
            </a:r>
          </a:p>
        </p:txBody>
      </p:sp>
      <p:sp>
        <p:nvSpPr>
          <p:cNvPr id="3" name="Content Placeholder 2">
            <a:extLst>
              <a:ext uri="{FF2B5EF4-FFF2-40B4-BE49-F238E27FC236}">
                <a16:creationId xmlns:a16="http://schemas.microsoft.com/office/drawing/2014/main" id="{0EEC8DC6-D693-6437-713E-8F2F7ADD31FA}"/>
              </a:ext>
            </a:extLst>
          </p:cNvPr>
          <p:cNvSpPr>
            <a:spLocks noGrp="1"/>
          </p:cNvSpPr>
          <p:nvPr>
            <p:ph idx="1"/>
          </p:nvPr>
        </p:nvSpPr>
        <p:spPr/>
        <p:txBody>
          <a:bodyPr/>
          <a:lstStyle/>
          <a:p>
            <a:r>
              <a:rPr lang="en-US" dirty="0"/>
              <a:t>How does this illustrate God’s attitude towards our sin debt?</a:t>
            </a:r>
          </a:p>
          <a:p>
            <a:r>
              <a:rPr lang="en-US" dirty="0"/>
              <a:t>How dependent should your forgiveness be on someone else’s apology?</a:t>
            </a:r>
          </a:p>
          <a:p>
            <a:r>
              <a:rPr lang="en-US" dirty="0"/>
              <a:t>What actually happens when you forgive someone?</a:t>
            </a:r>
          </a:p>
          <a:p>
            <a:endParaRPr lang="en-US" dirty="0"/>
          </a:p>
        </p:txBody>
      </p:sp>
    </p:spTree>
    <p:extLst>
      <p:ext uri="{BB962C8B-B14F-4D97-AF65-F5344CB8AC3E}">
        <p14:creationId xmlns:p14="http://schemas.microsoft.com/office/powerpoint/2010/main" val="36727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2016-EA27-02CA-5BCA-A68B7A4939C5}"/>
              </a:ext>
            </a:extLst>
          </p:cNvPr>
          <p:cNvSpPr>
            <a:spLocks noGrp="1"/>
          </p:cNvSpPr>
          <p:nvPr>
            <p:ph type="title"/>
          </p:nvPr>
        </p:nvSpPr>
        <p:spPr/>
        <p:txBody>
          <a:bodyPr/>
          <a:lstStyle/>
          <a:p>
            <a:r>
              <a:rPr lang="en-US" dirty="0"/>
              <a:t>God Extends Forgiveness to Us</a:t>
            </a:r>
          </a:p>
        </p:txBody>
      </p:sp>
      <p:sp>
        <p:nvSpPr>
          <p:cNvPr id="3" name="Content Placeholder 2">
            <a:extLst>
              <a:ext uri="{FF2B5EF4-FFF2-40B4-BE49-F238E27FC236}">
                <a16:creationId xmlns:a16="http://schemas.microsoft.com/office/drawing/2014/main" id="{C1BEAE04-D22F-6404-FC27-EB594E334CE2}"/>
              </a:ext>
            </a:extLst>
          </p:cNvPr>
          <p:cNvSpPr>
            <a:spLocks noGrp="1"/>
          </p:cNvSpPr>
          <p:nvPr>
            <p:ph idx="1"/>
          </p:nvPr>
        </p:nvSpPr>
        <p:spPr/>
        <p:txBody>
          <a:bodyPr/>
          <a:lstStyle/>
          <a:p>
            <a:r>
              <a:rPr lang="en-US" dirty="0"/>
              <a:t>Jesus began this parable stating “The Kingdom of Heaven is like …”  What is the significance of this parable being a parable of “the Kingdom”?</a:t>
            </a:r>
          </a:p>
        </p:txBody>
      </p:sp>
      <p:pic>
        <p:nvPicPr>
          <p:cNvPr id="1026" name="Picture 2" descr="Free vector graphics of Crown">
            <a:extLst>
              <a:ext uri="{FF2B5EF4-FFF2-40B4-BE49-F238E27FC236}">
                <a16:creationId xmlns:a16="http://schemas.microsoft.com/office/drawing/2014/main" id="{BD75CB02-4ADA-B14D-5AE8-992D57F8F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486" y="3477681"/>
            <a:ext cx="3429783" cy="3015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3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0B31-77CE-C3D2-F213-3F6C4C95F982}"/>
              </a:ext>
            </a:extLst>
          </p:cNvPr>
          <p:cNvSpPr>
            <a:spLocks noGrp="1"/>
          </p:cNvSpPr>
          <p:nvPr>
            <p:ph type="title"/>
          </p:nvPr>
        </p:nvSpPr>
        <p:spPr/>
        <p:txBody>
          <a:bodyPr/>
          <a:lstStyle/>
          <a:p>
            <a:pPr algn="l"/>
            <a:r>
              <a:rPr lang="en-US" dirty="0"/>
              <a:t>Listen for a lack of forgiveness.</a:t>
            </a:r>
          </a:p>
        </p:txBody>
      </p:sp>
      <p:sp>
        <p:nvSpPr>
          <p:cNvPr id="3" name="Content Placeholder 2">
            <a:extLst>
              <a:ext uri="{FF2B5EF4-FFF2-40B4-BE49-F238E27FC236}">
                <a16:creationId xmlns:a16="http://schemas.microsoft.com/office/drawing/2014/main" id="{40B12879-9E3F-9B53-84EC-6680EF57BC45}"/>
              </a:ext>
            </a:extLst>
          </p:cNvPr>
          <p:cNvSpPr>
            <a:spLocks noGrp="1"/>
          </p:cNvSpPr>
          <p:nvPr>
            <p:ph idx="1"/>
          </p:nvPr>
        </p:nvSpPr>
        <p:spPr>
          <a:xfrm>
            <a:off x="1055707" y="1802475"/>
            <a:ext cx="10080585" cy="4351338"/>
          </a:xfrm>
        </p:spPr>
        <p:txBody>
          <a:bodyPr/>
          <a:lstStyle/>
          <a:p>
            <a:pPr marL="0" indent="0" algn="ctr">
              <a:buNone/>
            </a:pPr>
            <a:r>
              <a:rPr lang="en-US" dirty="0"/>
              <a:t>Matthew 18:28-35 (NIV)   "But when that servant went out, he found one of his fellow servants who owed him a hundred denarii. He grabbed him and began to choke him. 'Pay back what you owe me!' he demanded. 29  "His fellow servant fell to his knees and begged him,</a:t>
            </a:r>
          </a:p>
        </p:txBody>
      </p:sp>
    </p:spTree>
    <p:extLst>
      <p:ext uri="{BB962C8B-B14F-4D97-AF65-F5344CB8AC3E}">
        <p14:creationId xmlns:p14="http://schemas.microsoft.com/office/powerpoint/2010/main" val="27099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0B31-77CE-C3D2-F213-3F6C4C95F982}"/>
              </a:ext>
            </a:extLst>
          </p:cNvPr>
          <p:cNvSpPr>
            <a:spLocks noGrp="1"/>
          </p:cNvSpPr>
          <p:nvPr>
            <p:ph type="title"/>
          </p:nvPr>
        </p:nvSpPr>
        <p:spPr/>
        <p:txBody>
          <a:bodyPr/>
          <a:lstStyle/>
          <a:p>
            <a:pPr algn="l"/>
            <a:r>
              <a:rPr lang="en-US" dirty="0"/>
              <a:t>Listen for a lack of forgiveness.</a:t>
            </a:r>
          </a:p>
        </p:txBody>
      </p:sp>
      <p:sp>
        <p:nvSpPr>
          <p:cNvPr id="3" name="Content Placeholder 2">
            <a:extLst>
              <a:ext uri="{FF2B5EF4-FFF2-40B4-BE49-F238E27FC236}">
                <a16:creationId xmlns:a16="http://schemas.microsoft.com/office/drawing/2014/main" id="{40B12879-9E3F-9B53-84EC-6680EF57BC45}"/>
              </a:ext>
            </a:extLst>
          </p:cNvPr>
          <p:cNvSpPr>
            <a:spLocks noGrp="1"/>
          </p:cNvSpPr>
          <p:nvPr>
            <p:ph idx="1"/>
          </p:nvPr>
        </p:nvSpPr>
        <p:spPr>
          <a:xfrm>
            <a:off x="838200" y="1802475"/>
            <a:ext cx="10733107" cy="4351338"/>
          </a:xfrm>
        </p:spPr>
        <p:txBody>
          <a:bodyPr/>
          <a:lstStyle/>
          <a:p>
            <a:pPr marL="0" indent="0" algn="ctr">
              <a:buNone/>
            </a:pPr>
            <a:r>
              <a:rPr lang="en-US" dirty="0"/>
              <a:t>'Be patient with me, and I will pay you back.' 30  "But he refused. Instead, he went off and had the man thrown into prison until he could pay the debt. 31  When the other servants saw what had happened, they were greatly distressed and went and told their master everything that had happened. 32  "Then the master called the servant in.</a:t>
            </a:r>
          </a:p>
        </p:txBody>
      </p:sp>
    </p:spTree>
    <p:extLst>
      <p:ext uri="{BB962C8B-B14F-4D97-AF65-F5344CB8AC3E}">
        <p14:creationId xmlns:p14="http://schemas.microsoft.com/office/powerpoint/2010/main" val="331612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0B31-77CE-C3D2-F213-3F6C4C95F982}"/>
              </a:ext>
            </a:extLst>
          </p:cNvPr>
          <p:cNvSpPr>
            <a:spLocks noGrp="1"/>
          </p:cNvSpPr>
          <p:nvPr>
            <p:ph type="title"/>
          </p:nvPr>
        </p:nvSpPr>
        <p:spPr/>
        <p:txBody>
          <a:bodyPr/>
          <a:lstStyle/>
          <a:p>
            <a:pPr algn="l"/>
            <a:r>
              <a:rPr lang="en-US" dirty="0"/>
              <a:t>Listen for a lack of forgiveness.</a:t>
            </a:r>
          </a:p>
        </p:txBody>
      </p:sp>
      <p:sp>
        <p:nvSpPr>
          <p:cNvPr id="3" name="Content Placeholder 2">
            <a:extLst>
              <a:ext uri="{FF2B5EF4-FFF2-40B4-BE49-F238E27FC236}">
                <a16:creationId xmlns:a16="http://schemas.microsoft.com/office/drawing/2014/main" id="{40B12879-9E3F-9B53-84EC-6680EF57BC45}"/>
              </a:ext>
            </a:extLst>
          </p:cNvPr>
          <p:cNvSpPr>
            <a:spLocks noGrp="1"/>
          </p:cNvSpPr>
          <p:nvPr>
            <p:ph idx="1"/>
          </p:nvPr>
        </p:nvSpPr>
        <p:spPr>
          <a:xfrm>
            <a:off x="1481559" y="1802475"/>
            <a:ext cx="9534163" cy="4351338"/>
          </a:xfrm>
        </p:spPr>
        <p:txBody>
          <a:bodyPr/>
          <a:lstStyle/>
          <a:p>
            <a:pPr marL="0" indent="0" algn="ctr">
              <a:buNone/>
            </a:pPr>
            <a:r>
              <a:rPr lang="en-US" dirty="0"/>
              <a:t>'You wicked servant,' he said, 'I canceled all that debt of yours because you begged me to. 33  Shouldn't you have had mercy on your fellow servant just as I had on you?' 34  In anger his master turned him over to the jailers to be tortured,</a:t>
            </a:r>
          </a:p>
        </p:txBody>
      </p:sp>
    </p:spTree>
    <p:extLst>
      <p:ext uri="{BB962C8B-B14F-4D97-AF65-F5344CB8AC3E}">
        <p14:creationId xmlns:p14="http://schemas.microsoft.com/office/powerpoint/2010/main" val="181987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0B31-77CE-C3D2-F213-3F6C4C95F982}"/>
              </a:ext>
            </a:extLst>
          </p:cNvPr>
          <p:cNvSpPr>
            <a:spLocks noGrp="1"/>
          </p:cNvSpPr>
          <p:nvPr>
            <p:ph type="title"/>
          </p:nvPr>
        </p:nvSpPr>
        <p:spPr/>
        <p:txBody>
          <a:bodyPr/>
          <a:lstStyle/>
          <a:p>
            <a:pPr algn="l"/>
            <a:r>
              <a:rPr lang="en-US" dirty="0"/>
              <a:t>Listen for a lack of forgiveness.</a:t>
            </a:r>
          </a:p>
        </p:txBody>
      </p:sp>
      <p:sp>
        <p:nvSpPr>
          <p:cNvPr id="3" name="Content Placeholder 2">
            <a:extLst>
              <a:ext uri="{FF2B5EF4-FFF2-40B4-BE49-F238E27FC236}">
                <a16:creationId xmlns:a16="http://schemas.microsoft.com/office/drawing/2014/main" id="{40B12879-9E3F-9B53-84EC-6680EF57BC45}"/>
              </a:ext>
            </a:extLst>
          </p:cNvPr>
          <p:cNvSpPr>
            <a:spLocks noGrp="1"/>
          </p:cNvSpPr>
          <p:nvPr>
            <p:ph idx="1"/>
          </p:nvPr>
        </p:nvSpPr>
        <p:spPr>
          <a:xfrm>
            <a:off x="1481559" y="2095017"/>
            <a:ext cx="9534163" cy="4058795"/>
          </a:xfrm>
        </p:spPr>
        <p:txBody>
          <a:bodyPr/>
          <a:lstStyle/>
          <a:p>
            <a:pPr marL="0" indent="0" algn="ctr">
              <a:buNone/>
            </a:pPr>
            <a:r>
              <a:rPr lang="en-US" dirty="0"/>
              <a:t>until he should pay back all he owed. 35  "This is how my heavenly Father will treat each of you unless you forgive your brother from your heart."</a:t>
            </a:r>
          </a:p>
        </p:txBody>
      </p:sp>
      <p:pic>
        <p:nvPicPr>
          <p:cNvPr id="4" name="Picture 3">
            <a:extLst>
              <a:ext uri="{FF2B5EF4-FFF2-40B4-BE49-F238E27FC236}">
                <a16:creationId xmlns:a16="http://schemas.microsoft.com/office/drawing/2014/main" id="{327C0F4E-A0BD-28CD-1FC3-360B879623A1}"/>
              </a:ext>
            </a:extLst>
          </p:cNvPr>
          <p:cNvPicPr>
            <a:picLocks noChangeAspect="1"/>
          </p:cNvPicPr>
          <p:nvPr/>
        </p:nvPicPr>
        <p:blipFill>
          <a:blip r:embed="rId2"/>
          <a:stretch>
            <a:fillRect/>
          </a:stretch>
        </p:blipFill>
        <p:spPr>
          <a:xfrm>
            <a:off x="5078599" y="4822864"/>
            <a:ext cx="2340082"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378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453B-F168-54C6-FE0A-2777C2435CBB}"/>
              </a:ext>
            </a:extLst>
          </p:cNvPr>
          <p:cNvSpPr>
            <a:spLocks noGrp="1"/>
          </p:cNvSpPr>
          <p:nvPr>
            <p:ph type="title"/>
          </p:nvPr>
        </p:nvSpPr>
        <p:spPr/>
        <p:txBody>
          <a:bodyPr/>
          <a:lstStyle/>
          <a:p>
            <a:r>
              <a:rPr lang="en-US" dirty="0"/>
              <a:t>Forgiven by God, We Also Forgive</a:t>
            </a:r>
          </a:p>
        </p:txBody>
      </p:sp>
      <p:sp>
        <p:nvSpPr>
          <p:cNvPr id="3" name="Content Placeholder 2">
            <a:extLst>
              <a:ext uri="{FF2B5EF4-FFF2-40B4-BE49-F238E27FC236}">
                <a16:creationId xmlns:a16="http://schemas.microsoft.com/office/drawing/2014/main" id="{BF12E1E9-DFF5-0CBF-E4C4-7C8EDED8047C}"/>
              </a:ext>
            </a:extLst>
          </p:cNvPr>
          <p:cNvSpPr>
            <a:spLocks noGrp="1"/>
          </p:cNvSpPr>
          <p:nvPr>
            <p:ph idx="1"/>
          </p:nvPr>
        </p:nvSpPr>
        <p:spPr/>
        <p:txBody>
          <a:bodyPr/>
          <a:lstStyle/>
          <a:p>
            <a:r>
              <a:rPr lang="en-US" dirty="0"/>
              <a:t>How was the behavior of the first servant so incongruent with his own experience before the king? </a:t>
            </a:r>
          </a:p>
          <a:p>
            <a:r>
              <a:rPr lang="en-US" dirty="0"/>
              <a:t>The glaring difference is that now the one owed the money is unwilling to forgive.  Why do you think he took this attitude when </a:t>
            </a:r>
            <a:r>
              <a:rPr lang="en-US" i="1" dirty="0"/>
              <a:t>he</a:t>
            </a:r>
            <a:r>
              <a:rPr lang="en-US" dirty="0"/>
              <a:t> had just been forgiven so much?</a:t>
            </a:r>
          </a:p>
        </p:txBody>
      </p:sp>
    </p:spTree>
    <p:extLst>
      <p:ext uri="{BB962C8B-B14F-4D97-AF65-F5344CB8AC3E}">
        <p14:creationId xmlns:p14="http://schemas.microsoft.com/office/powerpoint/2010/main" val="38122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F5FB-47CE-8FED-6DF8-101C0EFA8E85}"/>
              </a:ext>
            </a:extLst>
          </p:cNvPr>
          <p:cNvSpPr>
            <a:spLocks noGrp="1"/>
          </p:cNvSpPr>
          <p:nvPr>
            <p:ph type="title"/>
          </p:nvPr>
        </p:nvSpPr>
        <p:spPr/>
        <p:txBody>
          <a:bodyPr/>
          <a:lstStyle/>
          <a:p>
            <a:r>
              <a:rPr lang="en-US" dirty="0"/>
              <a:t>Forgiven by God, We Also Forgive</a:t>
            </a:r>
          </a:p>
        </p:txBody>
      </p:sp>
      <p:sp>
        <p:nvSpPr>
          <p:cNvPr id="3" name="Content Placeholder 2">
            <a:extLst>
              <a:ext uri="{FF2B5EF4-FFF2-40B4-BE49-F238E27FC236}">
                <a16:creationId xmlns:a16="http://schemas.microsoft.com/office/drawing/2014/main" id="{3971D7B7-DE59-41FF-1649-B922715AF8A0}"/>
              </a:ext>
            </a:extLst>
          </p:cNvPr>
          <p:cNvSpPr>
            <a:spLocks noGrp="1"/>
          </p:cNvSpPr>
          <p:nvPr>
            <p:ph idx="1"/>
          </p:nvPr>
        </p:nvSpPr>
        <p:spPr/>
        <p:txBody>
          <a:bodyPr/>
          <a:lstStyle/>
          <a:p>
            <a:r>
              <a:rPr lang="en-US" dirty="0"/>
              <a:t>If </a:t>
            </a:r>
            <a:r>
              <a:rPr lang="en-US" i="1" dirty="0"/>
              <a:t>we</a:t>
            </a:r>
            <a:r>
              <a:rPr lang="en-US" dirty="0"/>
              <a:t> have been forgiven so much, why are we often unwilling to forgive someone else?</a:t>
            </a:r>
          </a:p>
          <a:p>
            <a:r>
              <a:rPr lang="en-US" dirty="0"/>
              <a:t>How does forgiving someone release us from a type of “prison”?</a:t>
            </a:r>
          </a:p>
        </p:txBody>
      </p:sp>
    </p:spTree>
    <p:extLst>
      <p:ext uri="{BB962C8B-B14F-4D97-AF65-F5344CB8AC3E}">
        <p14:creationId xmlns:p14="http://schemas.microsoft.com/office/powerpoint/2010/main" val="50469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D3C185-7DF8-F569-8ECF-5DEE97E7C92D}"/>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71A9F827-DCEC-1963-09A0-13F71EACA801}"/>
              </a:ext>
            </a:extLst>
          </p:cNvPr>
          <p:cNvGrpSpPr/>
          <p:nvPr/>
        </p:nvGrpSpPr>
        <p:grpSpPr>
          <a:xfrm>
            <a:off x="2849598" y="1690688"/>
            <a:ext cx="6492803" cy="4161682"/>
            <a:chOff x="2849598" y="1690688"/>
            <a:chExt cx="6492803" cy="4161682"/>
          </a:xfrm>
        </p:grpSpPr>
        <p:pic>
          <p:nvPicPr>
            <p:cNvPr id="8" name="Picture 7" descr="A picture containing text&#10;&#10;Description automatically generated">
              <a:extLst>
                <a:ext uri="{FF2B5EF4-FFF2-40B4-BE49-F238E27FC236}">
                  <a16:creationId xmlns:a16="http://schemas.microsoft.com/office/drawing/2014/main" id="{09F8E546-85D2-C2D9-7AC6-DC60CBE48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47862"/>
              <a:ext cx="5715000" cy="2962275"/>
            </a:xfrm>
            <a:prstGeom prst="rect">
              <a:avLst/>
            </a:prstGeom>
          </p:spPr>
        </p:pic>
        <p:pic>
          <p:nvPicPr>
            <p:cNvPr id="10" name="Picture 9" descr="Shape&#10;&#10;Description automatically generated with medium confidence">
              <a:hlinkClick r:id="rId3"/>
              <a:extLst>
                <a:ext uri="{FF2B5EF4-FFF2-40B4-BE49-F238E27FC236}">
                  <a16:creationId xmlns:a16="http://schemas.microsoft.com/office/drawing/2014/main" id="{EC865A02-FAA5-0687-4239-22324CD19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12" name="TextBox 11">
            <a:extLst>
              <a:ext uri="{FF2B5EF4-FFF2-40B4-BE49-F238E27FC236}">
                <a16:creationId xmlns:a16="http://schemas.microsoft.com/office/drawing/2014/main" id="{7E387A86-8503-25DE-3048-4106A2CC921A}"/>
              </a:ext>
            </a:extLst>
          </p:cNvPr>
          <p:cNvSpPr txBox="1"/>
          <p:nvPr/>
        </p:nvSpPr>
        <p:spPr>
          <a:xfrm>
            <a:off x="4227616" y="5852370"/>
            <a:ext cx="404948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86995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F512-C165-215E-BA80-80A51CF8E04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AAB9683-C5C0-744D-AAFE-08D50DA33B9C}"/>
              </a:ext>
            </a:extLst>
          </p:cNvPr>
          <p:cNvSpPr>
            <a:spLocks noGrp="1"/>
          </p:cNvSpPr>
          <p:nvPr>
            <p:ph idx="1"/>
          </p:nvPr>
        </p:nvSpPr>
        <p:spPr/>
        <p:txBody>
          <a:bodyPr/>
          <a:lstStyle/>
          <a:p>
            <a:r>
              <a:rPr lang="en-US" dirty="0"/>
              <a:t>Seek God’s forgiveness. </a:t>
            </a:r>
          </a:p>
          <a:p>
            <a:pPr lvl="1"/>
            <a:r>
              <a:rPr lang="en-US" dirty="0"/>
              <a:t>Confess any and all sin to God and ask His forgiveness. </a:t>
            </a:r>
          </a:p>
          <a:p>
            <a:pPr lvl="1"/>
            <a:r>
              <a:rPr lang="en-US" dirty="0"/>
              <a:t>He has promised to forgive you. “If we confess our sins, he is faithful and righteous to forgive us our sins and to cleanse us from all unrighteousness” (1 John 1:9).</a:t>
            </a:r>
          </a:p>
          <a:p>
            <a:endParaRPr lang="en-US" dirty="0"/>
          </a:p>
        </p:txBody>
      </p:sp>
    </p:spTree>
    <p:extLst>
      <p:ext uri="{BB962C8B-B14F-4D97-AF65-F5344CB8AC3E}">
        <p14:creationId xmlns:p14="http://schemas.microsoft.com/office/powerpoint/2010/main" val="411737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F512-C165-215E-BA80-80A51CF8E04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AAB9683-C5C0-744D-AAFE-08D50DA33B9C}"/>
              </a:ext>
            </a:extLst>
          </p:cNvPr>
          <p:cNvSpPr>
            <a:spLocks noGrp="1"/>
          </p:cNvSpPr>
          <p:nvPr>
            <p:ph idx="1"/>
          </p:nvPr>
        </p:nvSpPr>
        <p:spPr/>
        <p:txBody>
          <a:bodyPr/>
          <a:lstStyle/>
          <a:p>
            <a:r>
              <a:rPr lang="en-US" dirty="0"/>
              <a:t>Seek others’ forgiveness. </a:t>
            </a:r>
          </a:p>
          <a:p>
            <a:pPr lvl="1"/>
            <a:r>
              <a:rPr lang="en-US" dirty="0"/>
              <a:t>To love your neighbor means forgiving, but it also may call for asking for forgiveness. </a:t>
            </a:r>
          </a:p>
          <a:p>
            <a:pPr lvl="1"/>
            <a:r>
              <a:rPr lang="en-US" dirty="0"/>
              <a:t>If you have hurt or offended someone else, no matter how unintentionally, apologize. </a:t>
            </a:r>
          </a:p>
          <a:p>
            <a:pPr lvl="1"/>
            <a:r>
              <a:rPr lang="en-US" dirty="0"/>
              <a:t>Seek to restore that relationship by removing the offense.</a:t>
            </a:r>
          </a:p>
          <a:p>
            <a:endParaRPr lang="en-US" dirty="0"/>
          </a:p>
        </p:txBody>
      </p:sp>
    </p:spTree>
    <p:extLst>
      <p:ext uri="{BB962C8B-B14F-4D97-AF65-F5344CB8AC3E}">
        <p14:creationId xmlns:p14="http://schemas.microsoft.com/office/powerpoint/2010/main" val="233806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F512-C165-215E-BA80-80A51CF8E04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AAB9683-C5C0-744D-AAFE-08D50DA33B9C}"/>
              </a:ext>
            </a:extLst>
          </p:cNvPr>
          <p:cNvSpPr>
            <a:spLocks noGrp="1"/>
          </p:cNvSpPr>
          <p:nvPr>
            <p:ph idx="1"/>
          </p:nvPr>
        </p:nvSpPr>
        <p:spPr/>
        <p:txBody>
          <a:bodyPr/>
          <a:lstStyle/>
          <a:p>
            <a:r>
              <a:rPr lang="en-US" dirty="0"/>
              <a:t>Offer forgiveness. </a:t>
            </a:r>
          </a:p>
          <a:p>
            <a:pPr lvl="1"/>
            <a:r>
              <a:rPr lang="en-US" dirty="0"/>
              <a:t>Regardless of who may have hurt you, forgive. </a:t>
            </a:r>
          </a:p>
          <a:p>
            <a:pPr lvl="1"/>
            <a:r>
              <a:rPr lang="en-US" dirty="0"/>
              <a:t>It may just be a matter of forgiving in your heart, but you may need to tell the person who hurt you that you forgive them. </a:t>
            </a:r>
          </a:p>
          <a:p>
            <a:pPr lvl="1"/>
            <a:r>
              <a:rPr lang="en-US" dirty="0"/>
              <a:t>Ask God for wisdom regarding the best way to approach the situation. </a:t>
            </a:r>
          </a:p>
          <a:p>
            <a:endParaRPr lang="en-US" dirty="0"/>
          </a:p>
        </p:txBody>
      </p:sp>
    </p:spTree>
    <p:extLst>
      <p:ext uri="{BB962C8B-B14F-4D97-AF65-F5344CB8AC3E}">
        <p14:creationId xmlns:p14="http://schemas.microsoft.com/office/powerpoint/2010/main" val="2402106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C6F3-89B7-BA67-7469-5FEFC270FD2F}"/>
              </a:ext>
            </a:extLst>
          </p:cNvPr>
          <p:cNvSpPr>
            <a:spLocks noGrp="1"/>
          </p:cNvSpPr>
          <p:nvPr>
            <p:ph type="title"/>
          </p:nvPr>
        </p:nvSpPr>
        <p:spPr/>
        <p:txBody>
          <a:bodyPr/>
          <a:lstStyle/>
          <a:p>
            <a:r>
              <a:rPr lang="en-US" dirty="0"/>
              <a:t>Family Activities</a:t>
            </a:r>
          </a:p>
        </p:txBody>
      </p:sp>
      <p:pic>
        <p:nvPicPr>
          <p:cNvPr id="9" name="Picture 8" descr="A picture containing text, crossword puzzle, fruit&#10;&#10;Description automatically generated">
            <a:extLst>
              <a:ext uri="{FF2B5EF4-FFF2-40B4-BE49-F238E27FC236}">
                <a16:creationId xmlns:a16="http://schemas.microsoft.com/office/drawing/2014/main" id="{572719A4-8234-84F3-BDBD-B833A93EC3AE}"/>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9443" y="2015735"/>
            <a:ext cx="6508831" cy="325167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12" name="Speech Bubble: Rectangle with Corners Rounded 11">
            <a:extLst>
              <a:ext uri="{FF2B5EF4-FFF2-40B4-BE49-F238E27FC236}">
                <a16:creationId xmlns:a16="http://schemas.microsoft.com/office/drawing/2014/main" id="{4D0D1AB2-FAE1-761C-EA4E-096F75441826}"/>
              </a:ext>
            </a:extLst>
          </p:cNvPr>
          <p:cNvSpPr/>
          <p:nvPr/>
        </p:nvSpPr>
        <p:spPr>
          <a:xfrm>
            <a:off x="5046562" y="2062034"/>
            <a:ext cx="4063974" cy="2810907"/>
          </a:xfrm>
          <a:prstGeom prst="wedgeRoundRectCallout">
            <a:avLst>
              <a:gd name="adj1" fmla="val 67964"/>
              <a:gd name="adj2" fmla="val -2029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Aiee</a:t>
            </a:r>
            <a:r>
              <a:rPr lang="en-US" dirty="0">
                <a:latin typeface="Comic Sans MS" panose="030F0702030302020204" pitchFamily="66" charset="0"/>
              </a:rPr>
              <a:t>, Cucaracha!  A bunch of letters fell straight down.  Reconstruct the message to see something important about forgiveness.  Help is available at </a:t>
            </a:r>
            <a:r>
              <a:rPr lang="en-US" dirty="0">
                <a:latin typeface="Comic Sans MS" panose="030F0702030302020204" pitchFamily="66" charset="0"/>
                <a:hlinkClick r:id="rId3"/>
              </a:rPr>
              <a:t>https://tinyurl.com/3mzba6c2</a:t>
            </a:r>
            <a:r>
              <a:rPr lang="en-US" dirty="0">
                <a:latin typeface="Comic Sans MS" panose="030F0702030302020204" pitchFamily="66" charset="0"/>
              </a:rPr>
              <a:t> And the Color Page is available for the folks in the back row.</a:t>
            </a:r>
          </a:p>
        </p:txBody>
      </p:sp>
      <p:pic>
        <p:nvPicPr>
          <p:cNvPr id="11" name="Picture 10" descr="A picture containing text, dark&#10;&#10;Description automatically generated">
            <a:extLst>
              <a:ext uri="{FF2B5EF4-FFF2-40B4-BE49-F238E27FC236}">
                <a16:creationId xmlns:a16="http://schemas.microsoft.com/office/drawing/2014/main" id="{755C6F10-C3DA-509E-E5D7-BDE105796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029" y="2061636"/>
            <a:ext cx="2244230" cy="3159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229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Forgive Your Neighbor</a:t>
            </a:r>
          </a:p>
        </p:txBody>
      </p:sp>
      <p:sp>
        <p:nvSpPr>
          <p:cNvPr id="3" name="Subtitle 2"/>
          <p:cNvSpPr>
            <a:spLocks noGrp="1"/>
          </p:cNvSpPr>
          <p:nvPr>
            <p:ph type="subTitle" idx="1"/>
          </p:nvPr>
        </p:nvSpPr>
        <p:spPr>
          <a:xfrm>
            <a:off x="1524000" y="3918856"/>
            <a:ext cx="9144000" cy="1338943"/>
          </a:xfrm>
        </p:spPr>
        <p:txBody>
          <a:bodyPr/>
          <a:lstStyle/>
          <a:p>
            <a:r>
              <a:rPr lang="en-US" dirty="0"/>
              <a:t>August 21</a:t>
            </a:r>
          </a:p>
        </p:txBody>
      </p:sp>
    </p:spTree>
    <p:extLst>
      <p:ext uri="{BB962C8B-B14F-4D97-AF65-F5344CB8AC3E}">
        <p14:creationId xmlns:p14="http://schemas.microsoft.com/office/powerpoint/2010/main" val="279455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60F88-B781-BE12-8510-239305DB9C37}"/>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6956B63A-7894-A2FA-2319-8ECE2E246E88}"/>
              </a:ext>
            </a:extLst>
          </p:cNvPr>
          <p:cNvSpPr>
            <a:spLocks noGrp="1"/>
          </p:cNvSpPr>
          <p:nvPr>
            <p:ph idx="1"/>
          </p:nvPr>
        </p:nvSpPr>
        <p:spPr/>
        <p:txBody>
          <a:bodyPr/>
          <a:lstStyle/>
          <a:p>
            <a:r>
              <a:rPr lang="en-US" dirty="0"/>
              <a:t>What makes forgiveness difficult? </a:t>
            </a:r>
          </a:p>
          <a:p>
            <a:endParaRPr lang="en-US" dirty="0"/>
          </a:p>
          <a:p>
            <a:r>
              <a:rPr lang="en-US" dirty="0">
                <a:solidFill>
                  <a:srgbClr val="C00000"/>
                </a:solidFill>
              </a:rPr>
              <a:t>Forgiveness restores and strengthens relationships.</a:t>
            </a:r>
          </a:p>
          <a:p>
            <a:pPr lvl="1"/>
            <a:r>
              <a:rPr lang="en-US" dirty="0">
                <a:solidFill>
                  <a:srgbClr val="C00000"/>
                </a:solidFill>
              </a:rPr>
              <a:t>Peter wanted to know more about forgiveness</a:t>
            </a:r>
          </a:p>
          <a:p>
            <a:pPr lvl="1"/>
            <a:r>
              <a:rPr lang="en-US" dirty="0">
                <a:solidFill>
                  <a:srgbClr val="C00000"/>
                </a:solidFill>
              </a:rPr>
              <a:t>Today we look at Jesus’ answer and His further teaching on the subject</a:t>
            </a:r>
          </a:p>
          <a:p>
            <a:endParaRPr lang="en-US" dirty="0"/>
          </a:p>
        </p:txBody>
      </p:sp>
      <p:grpSp>
        <p:nvGrpSpPr>
          <p:cNvPr id="10" name="Group 9">
            <a:extLst>
              <a:ext uri="{FF2B5EF4-FFF2-40B4-BE49-F238E27FC236}">
                <a16:creationId xmlns:a16="http://schemas.microsoft.com/office/drawing/2014/main" id="{AC0477F3-FA5B-6DAA-753A-949BCDB4C56D}"/>
              </a:ext>
            </a:extLst>
          </p:cNvPr>
          <p:cNvGrpSpPr/>
          <p:nvPr/>
        </p:nvGrpSpPr>
        <p:grpSpPr>
          <a:xfrm>
            <a:off x="1336865" y="2639029"/>
            <a:ext cx="9923743" cy="2770273"/>
            <a:chOff x="1336865" y="2639029"/>
            <a:chExt cx="9923743" cy="2770273"/>
          </a:xfrm>
        </p:grpSpPr>
        <p:pic>
          <p:nvPicPr>
            <p:cNvPr id="5" name="Picture 4" descr="Shape&#10;&#10;Description automatically generated with medium confidence">
              <a:extLst>
                <a:ext uri="{FF2B5EF4-FFF2-40B4-BE49-F238E27FC236}">
                  <a16:creationId xmlns:a16="http://schemas.microsoft.com/office/drawing/2014/main" id="{BC1364EF-B99C-3528-B590-3E18EDAF9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652" y="2891808"/>
              <a:ext cx="2314696" cy="2517494"/>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vector graphics&#10;&#10;Description automatically generated">
              <a:extLst>
                <a:ext uri="{FF2B5EF4-FFF2-40B4-BE49-F238E27FC236}">
                  <a16:creationId xmlns:a16="http://schemas.microsoft.com/office/drawing/2014/main" id="{C01D7844-AE89-CB47-66D8-F485A3B80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865" y="3127028"/>
              <a:ext cx="3231539" cy="2282274"/>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shape&#10;&#10;Description automatically generated">
              <a:extLst>
                <a:ext uri="{FF2B5EF4-FFF2-40B4-BE49-F238E27FC236}">
                  <a16:creationId xmlns:a16="http://schemas.microsoft.com/office/drawing/2014/main" id="{232EE0E7-54D6-6BF0-DE3F-52D1238EF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596" y="2639029"/>
              <a:ext cx="3637012" cy="251749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1689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AB57-0986-6E07-013D-A7A4A6280BA6}"/>
              </a:ext>
            </a:extLst>
          </p:cNvPr>
          <p:cNvSpPr>
            <a:spLocks noGrp="1"/>
          </p:cNvSpPr>
          <p:nvPr>
            <p:ph type="title"/>
          </p:nvPr>
        </p:nvSpPr>
        <p:spPr/>
        <p:txBody>
          <a:bodyPr/>
          <a:lstStyle/>
          <a:p>
            <a:pPr algn="l"/>
            <a:r>
              <a:rPr lang="en-US" dirty="0"/>
              <a:t>Listen for a limit.</a:t>
            </a:r>
          </a:p>
        </p:txBody>
      </p:sp>
      <p:sp>
        <p:nvSpPr>
          <p:cNvPr id="3" name="Content Placeholder 2">
            <a:extLst>
              <a:ext uri="{FF2B5EF4-FFF2-40B4-BE49-F238E27FC236}">
                <a16:creationId xmlns:a16="http://schemas.microsoft.com/office/drawing/2014/main" id="{B90C50FE-A1A8-FB69-FEF7-C058D2803393}"/>
              </a:ext>
            </a:extLst>
          </p:cNvPr>
          <p:cNvSpPr>
            <a:spLocks noGrp="1"/>
          </p:cNvSpPr>
          <p:nvPr>
            <p:ph idx="1"/>
          </p:nvPr>
        </p:nvSpPr>
        <p:spPr>
          <a:xfrm>
            <a:off x="1539433" y="1790901"/>
            <a:ext cx="9490276" cy="4351338"/>
          </a:xfrm>
        </p:spPr>
        <p:txBody>
          <a:bodyPr/>
          <a:lstStyle/>
          <a:p>
            <a:pPr marL="0" indent="0" algn="ctr">
              <a:buNone/>
            </a:pPr>
            <a:r>
              <a:rPr lang="en-US" dirty="0"/>
              <a:t>Matthew 18:21-22 (NIV)   Then Peter came to Jesus and asked, "Lord, how many times shall I forgive my brother when he sins against me? Up to seven times?" 22  Jesus answered, "I tell you, not seven times, but seventy-seven times.</a:t>
            </a:r>
          </a:p>
        </p:txBody>
      </p:sp>
      <p:pic>
        <p:nvPicPr>
          <p:cNvPr id="5" name="Picture 4">
            <a:extLst>
              <a:ext uri="{FF2B5EF4-FFF2-40B4-BE49-F238E27FC236}">
                <a16:creationId xmlns:a16="http://schemas.microsoft.com/office/drawing/2014/main" id="{6B75F504-F32D-C501-10A4-872FCE420641}"/>
              </a:ext>
            </a:extLst>
          </p:cNvPr>
          <p:cNvPicPr>
            <a:picLocks noChangeAspect="1"/>
          </p:cNvPicPr>
          <p:nvPr/>
        </p:nvPicPr>
        <p:blipFill>
          <a:blip r:embed="rId2"/>
          <a:stretch>
            <a:fillRect/>
          </a:stretch>
        </p:blipFill>
        <p:spPr>
          <a:xfrm>
            <a:off x="4925959" y="5285851"/>
            <a:ext cx="2340082"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784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DD7E-CB10-6B7C-30F5-4ED1A34E1B5C}"/>
              </a:ext>
            </a:extLst>
          </p:cNvPr>
          <p:cNvSpPr>
            <a:spLocks noGrp="1"/>
          </p:cNvSpPr>
          <p:nvPr>
            <p:ph type="title"/>
          </p:nvPr>
        </p:nvSpPr>
        <p:spPr/>
        <p:txBody>
          <a:bodyPr/>
          <a:lstStyle/>
          <a:p>
            <a:r>
              <a:rPr lang="en-US" dirty="0"/>
              <a:t>Love Keeps Forgiving</a:t>
            </a:r>
          </a:p>
        </p:txBody>
      </p:sp>
      <p:sp>
        <p:nvSpPr>
          <p:cNvPr id="3" name="Content Placeholder 2">
            <a:extLst>
              <a:ext uri="{FF2B5EF4-FFF2-40B4-BE49-F238E27FC236}">
                <a16:creationId xmlns:a16="http://schemas.microsoft.com/office/drawing/2014/main" id="{D5F58168-F8F4-02DA-1A5C-7E08572D841B}"/>
              </a:ext>
            </a:extLst>
          </p:cNvPr>
          <p:cNvSpPr>
            <a:spLocks noGrp="1"/>
          </p:cNvSpPr>
          <p:nvPr>
            <p:ph idx="1"/>
          </p:nvPr>
        </p:nvSpPr>
        <p:spPr>
          <a:xfrm>
            <a:off x="838200" y="1825625"/>
            <a:ext cx="10515600" cy="4667250"/>
          </a:xfrm>
        </p:spPr>
        <p:txBody>
          <a:bodyPr>
            <a:normAutofit/>
          </a:bodyPr>
          <a:lstStyle/>
          <a:p>
            <a:r>
              <a:rPr lang="en-US" dirty="0"/>
              <a:t>What appears to be the attitude behind Peter’s question about forgiveness?</a:t>
            </a:r>
          </a:p>
          <a:p>
            <a:r>
              <a:rPr lang="en-US" dirty="0"/>
              <a:t>Why do many people want to know the limits of forgiveness?</a:t>
            </a:r>
          </a:p>
          <a:p>
            <a:r>
              <a:rPr lang="en-US" dirty="0"/>
              <a:t>How does Jesus’s reply challenge Peter’s (or our) attitude toward forgiveness? </a:t>
            </a:r>
          </a:p>
          <a:p>
            <a:r>
              <a:rPr lang="en-US" dirty="0"/>
              <a:t>What does the question imply that can occur even  in the best of relationships? </a:t>
            </a:r>
          </a:p>
        </p:txBody>
      </p:sp>
    </p:spTree>
    <p:extLst>
      <p:ext uri="{BB962C8B-B14F-4D97-AF65-F5344CB8AC3E}">
        <p14:creationId xmlns:p14="http://schemas.microsoft.com/office/powerpoint/2010/main" val="2137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8DE9-F51C-69C3-FA6F-A52EA3131264}"/>
              </a:ext>
            </a:extLst>
          </p:cNvPr>
          <p:cNvSpPr>
            <a:spLocks noGrp="1"/>
          </p:cNvSpPr>
          <p:nvPr>
            <p:ph type="title"/>
          </p:nvPr>
        </p:nvSpPr>
        <p:spPr/>
        <p:txBody>
          <a:bodyPr/>
          <a:lstStyle/>
          <a:p>
            <a:r>
              <a:rPr lang="en-US" dirty="0"/>
              <a:t>Love Keeps Forgiving</a:t>
            </a:r>
          </a:p>
        </p:txBody>
      </p:sp>
      <p:sp>
        <p:nvSpPr>
          <p:cNvPr id="3" name="Content Placeholder 2">
            <a:extLst>
              <a:ext uri="{FF2B5EF4-FFF2-40B4-BE49-F238E27FC236}">
                <a16:creationId xmlns:a16="http://schemas.microsoft.com/office/drawing/2014/main" id="{40D5BB97-631D-EB0F-E7BB-0C1052B8D7DC}"/>
              </a:ext>
            </a:extLst>
          </p:cNvPr>
          <p:cNvSpPr>
            <a:spLocks noGrp="1"/>
          </p:cNvSpPr>
          <p:nvPr>
            <p:ph idx="1"/>
          </p:nvPr>
        </p:nvSpPr>
        <p:spPr>
          <a:xfrm>
            <a:off x="838200" y="2141537"/>
            <a:ext cx="10515600" cy="4351338"/>
          </a:xfrm>
        </p:spPr>
        <p:txBody>
          <a:bodyPr/>
          <a:lstStyle/>
          <a:p>
            <a:r>
              <a:rPr lang="en-US" dirty="0"/>
              <a:t>Whichever number Jesus used, why do you think he was not intending an exact number?</a:t>
            </a:r>
          </a:p>
          <a:p>
            <a:r>
              <a:rPr lang="en-US" dirty="0"/>
              <a:t>What makes it hard to forgive </a:t>
            </a:r>
            <a:r>
              <a:rPr lang="en-US" i="1" dirty="0"/>
              <a:t>repeated</a:t>
            </a:r>
            <a:r>
              <a:rPr lang="en-US" dirty="0"/>
              <a:t> offenses?</a:t>
            </a:r>
          </a:p>
        </p:txBody>
      </p:sp>
    </p:spTree>
    <p:extLst>
      <p:ext uri="{BB962C8B-B14F-4D97-AF65-F5344CB8AC3E}">
        <p14:creationId xmlns:p14="http://schemas.microsoft.com/office/powerpoint/2010/main" val="24129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231A-8A18-5EEA-91F8-9A61E096CB1C}"/>
              </a:ext>
            </a:extLst>
          </p:cNvPr>
          <p:cNvSpPr>
            <a:spLocks noGrp="1"/>
          </p:cNvSpPr>
          <p:nvPr>
            <p:ph type="title"/>
          </p:nvPr>
        </p:nvSpPr>
        <p:spPr/>
        <p:txBody>
          <a:bodyPr/>
          <a:lstStyle/>
          <a:p>
            <a:r>
              <a:rPr lang="en-US" dirty="0"/>
              <a:t>Love Keeps Forgiving</a:t>
            </a:r>
          </a:p>
        </p:txBody>
      </p:sp>
      <p:sp>
        <p:nvSpPr>
          <p:cNvPr id="3" name="Content Placeholder 2">
            <a:extLst>
              <a:ext uri="{FF2B5EF4-FFF2-40B4-BE49-F238E27FC236}">
                <a16:creationId xmlns:a16="http://schemas.microsoft.com/office/drawing/2014/main" id="{448A2411-9299-2113-A170-3BC75EC7AFD1}"/>
              </a:ext>
            </a:extLst>
          </p:cNvPr>
          <p:cNvSpPr>
            <a:spLocks noGrp="1"/>
          </p:cNvSpPr>
          <p:nvPr>
            <p:ph idx="1"/>
          </p:nvPr>
        </p:nvSpPr>
        <p:spPr/>
        <p:txBody>
          <a:bodyPr>
            <a:normAutofit lnSpcReduction="10000"/>
          </a:bodyPr>
          <a:lstStyle/>
          <a:p>
            <a:r>
              <a:rPr lang="en-US" dirty="0">
                <a:solidFill>
                  <a:srgbClr val="C00000"/>
                </a:solidFill>
              </a:rPr>
              <a:t>Note there are some things that unlimited forgiveness does not mean …</a:t>
            </a:r>
          </a:p>
          <a:p>
            <a:pPr lvl="1"/>
            <a:r>
              <a:rPr lang="en-US" dirty="0">
                <a:solidFill>
                  <a:srgbClr val="C00000"/>
                </a:solidFill>
              </a:rPr>
              <a:t>We don’t bless wrongdoing.</a:t>
            </a:r>
          </a:p>
          <a:p>
            <a:pPr lvl="1"/>
            <a:r>
              <a:rPr lang="en-US" dirty="0">
                <a:solidFill>
                  <a:srgbClr val="C00000"/>
                </a:solidFill>
              </a:rPr>
              <a:t>We don’t allow cruel people to hurt others without end.</a:t>
            </a:r>
          </a:p>
          <a:p>
            <a:pPr lvl="1"/>
            <a:r>
              <a:rPr lang="en-US" dirty="0">
                <a:solidFill>
                  <a:srgbClr val="C00000"/>
                </a:solidFill>
              </a:rPr>
              <a:t>Neither should someone feel forced to endure an abusive relationship.</a:t>
            </a:r>
          </a:p>
          <a:p>
            <a:pPr lvl="1"/>
            <a:r>
              <a:rPr lang="en-US" dirty="0">
                <a:solidFill>
                  <a:srgbClr val="C00000"/>
                </a:solidFill>
              </a:rPr>
              <a:t>We should forgive but might not continue to trust the offender.</a:t>
            </a:r>
          </a:p>
          <a:p>
            <a:endParaRPr lang="en-US" dirty="0"/>
          </a:p>
        </p:txBody>
      </p:sp>
    </p:spTree>
    <p:extLst>
      <p:ext uri="{BB962C8B-B14F-4D97-AF65-F5344CB8AC3E}">
        <p14:creationId xmlns:p14="http://schemas.microsoft.com/office/powerpoint/2010/main" val="36186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9733-3DAD-E6E7-31E8-443389013DA2}"/>
              </a:ext>
            </a:extLst>
          </p:cNvPr>
          <p:cNvSpPr>
            <a:spLocks noGrp="1"/>
          </p:cNvSpPr>
          <p:nvPr>
            <p:ph type="title"/>
          </p:nvPr>
        </p:nvSpPr>
        <p:spPr/>
        <p:txBody>
          <a:bodyPr/>
          <a:lstStyle/>
          <a:p>
            <a:pPr algn="l"/>
            <a:r>
              <a:rPr lang="en-US" dirty="0"/>
              <a:t>Listen for a parable about forgiveness.</a:t>
            </a:r>
          </a:p>
        </p:txBody>
      </p:sp>
      <p:sp>
        <p:nvSpPr>
          <p:cNvPr id="3" name="Content Placeholder 2">
            <a:extLst>
              <a:ext uri="{FF2B5EF4-FFF2-40B4-BE49-F238E27FC236}">
                <a16:creationId xmlns:a16="http://schemas.microsoft.com/office/drawing/2014/main" id="{F6B0FF0A-2743-297F-E3CC-D397552CF4C3}"/>
              </a:ext>
            </a:extLst>
          </p:cNvPr>
          <p:cNvSpPr>
            <a:spLocks noGrp="1"/>
          </p:cNvSpPr>
          <p:nvPr>
            <p:ph idx="1"/>
          </p:nvPr>
        </p:nvSpPr>
        <p:spPr>
          <a:xfrm>
            <a:off x="1713053" y="1779326"/>
            <a:ext cx="9050438" cy="4351338"/>
          </a:xfrm>
        </p:spPr>
        <p:txBody>
          <a:bodyPr/>
          <a:lstStyle/>
          <a:p>
            <a:pPr marL="0" indent="0" algn="ctr">
              <a:buNone/>
            </a:pPr>
            <a:r>
              <a:rPr lang="en-US" dirty="0"/>
              <a:t>Matthew 18:23-27 (NIV)  "Therefore, the kingdom of heaven is like a king who wanted to settle accounts with his servants. 24  As he began the settlement, a man who owed him ten thousand talents was brought to him. 25  Since he was not able to pay, the master ordered </a:t>
            </a:r>
          </a:p>
        </p:txBody>
      </p:sp>
    </p:spTree>
    <p:extLst>
      <p:ext uri="{BB962C8B-B14F-4D97-AF65-F5344CB8AC3E}">
        <p14:creationId xmlns:p14="http://schemas.microsoft.com/office/powerpoint/2010/main" val="265922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9733-3DAD-E6E7-31E8-443389013DA2}"/>
              </a:ext>
            </a:extLst>
          </p:cNvPr>
          <p:cNvSpPr>
            <a:spLocks noGrp="1"/>
          </p:cNvSpPr>
          <p:nvPr>
            <p:ph type="title"/>
          </p:nvPr>
        </p:nvSpPr>
        <p:spPr/>
        <p:txBody>
          <a:bodyPr/>
          <a:lstStyle/>
          <a:p>
            <a:pPr algn="l"/>
            <a:r>
              <a:rPr lang="en-US" dirty="0"/>
              <a:t>Listen for a parable about forgiveness.</a:t>
            </a:r>
          </a:p>
        </p:txBody>
      </p:sp>
      <p:sp>
        <p:nvSpPr>
          <p:cNvPr id="3" name="Content Placeholder 2">
            <a:extLst>
              <a:ext uri="{FF2B5EF4-FFF2-40B4-BE49-F238E27FC236}">
                <a16:creationId xmlns:a16="http://schemas.microsoft.com/office/drawing/2014/main" id="{F6B0FF0A-2743-297F-E3CC-D397552CF4C3}"/>
              </a:ext>
            </a:extLst>
          </p:cNvPr>
          <p:cNvSpPr>
            <a:spLocks noGrp="1"/>
          </p:cNvSpPr>
          <p:nvPr>
            <p:ph idx="1"/>
          </p:nvPr>
        </p:nvSpPr>
        <p:spPr>
          <a:xfrm>
            <a:off x="1713053" y="1779326"/>
            <a:ext cx="9050438" cy="4351338"/>
          </a:xfrm>
        </p:spPr>
        <p:txBody>
          <a:bodyPr/>
          <a:lstStyle/>
          <a:p>
            <a:pPr marL="0" indent="0" algn="ctr">
              <a:buNone/>
            </a:pPr>
            <a:r>
              <a:rPr lang="en-US" dirty="0"/>
              <a:t>that he and his wife and his children and all that he had be sold to repay the debt. 26  "The servant fell on his knees before him. 'Be patient with me,' he begged, 'and I will pay back everything.' 27  The servant's master took pity on him, canceled the debt and let him go.</a:t>
            </a:r>
          </a:p>
        </p:txBody>
      </p:sp>
      <p:pic>
        <p:nvPicPr>
          <p:cNvPr id="4" name="Picture 3">
            <a:extLst>
              <a:ext uri="{FF2B5EF4-FFF2-40B4-BE49-F238E27FC236}">
                <a16:creationId xmlns:a16="http://schemas.microsoft.com/office/drawing/2014/main" id="{65383083-4E15-7CC6-B963-1CD2F4EAB200}"/>
              </a:ext>
            </a:extLst>
          </p:cNvPr>
          <p:cNvPicPr>
            <a:picLocks noChangeAspect="1"/>
          </p:cNvPicPr>
          <p:nvPr/>
        </p:nvPicPr>
        <p:blipFill>
          <a:blip r:embed="rId2"/>
          <a:stretch>
            <a:fillRect/>
          </a:stretch>
        </p:blipFill>
        <p:spPr>
          <a:xfrm>
            <a:off x="4925959" y="5621517"/>
            <a:ext cx="2340082"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223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154</TotalTime>
  <Words>1123</Words>
  <Application>Microsoft Office PowerPoint</Application>
  <PresentationFormat>Widescreen</PresentationFormat>
  <Paragraphs>78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Forgive Your Neighbor</vt:lpstr>
      <vt:lpstr>Video Introduction</vt:lpstr>
      <vt:lpstr>Admit it now …</vt:lpstr>
      <vt:lpstr>Listen for a limit.</vt:lpstr>
      <vt:lpstr>Love Keeps Forgiving</vt:lpstr>
      <vt:lpstr>Love Keeps Forgiving</vt:lpstr>
      <vt:lpstr>Love Keeps Forgiving</vt:lpstr>
      <vt:lpstr>Listen for a parable about forgiveness.</vt:lpstr>
      <vt:lpstr>Listen for a parable about forgiveness.</vt:lpstr>
      <vt:lpstr>God Extends Forgiveness to Us</vt:lpstr>
      <vt:lpstr>God Extends Forgiveness to Us</vt:lpstr>
      <vt:lpstr>God Extends Forgiveness to Us</vt:lpstr>
      <vt:lpstr>God Extends Forgiveness to Us</vt:lpstr>
      <vt:lpstr>Listen for a lack of forgiveness.</vt:lpstr>
      <vt:lpstr>Listen for a lack of forgiveness.</vt:lpstr>
      <vt:lpstr>Listen for a lack of forgiveness.</vt:lpstr>
      <vt:lpstr>Listen for a lack of forgiveness.</vt:lpstr>
      <vt:lpstr>Forgiven by God, We Also Forgive</vt:lpstr>
      <vt:lpstr>Forgiven by God, We Also Forgive</vt:lpstr>
      <vt:lpstr>Application</vt:lpstr>
      <vt:lpstr>Application</vt:lpstr>
      <vt:lpstr>Application</vt:lpstr>
      <vt:lpstr>Family Activities</vt:lpstr>
      <vt:lpstr>Forgive Your Neighbor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Forgive Your Neighbor</dc:title>
  <dc:creator>Steve Armstrong</dc:creator>
  <cp:lastModifiedBy>Steve Armstrong</cp:lastModifiedBy>
  <cp:revision>7</cp:revision>
  <dcterms:created xsi:type="dcterms:W3CDTF">2022-08-05T11:46:17Z</dcterms:created>
  <dcterms:modified xsi:type="dcterms:W3CDTF">2022-08-05T14:25:04Z</dcterms:modified>
</cp:coreProperties>
</file>