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B1116-1FD7-4C6D-BAFD-F72422FDCC09}" v="52" dt="2022-06-10T14:23:42.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varScale="1">
        <p:scale>
          <a:sx n="48" d="100"/>
          <a:sy n="48" d="100"/>
        </p:scale>
        <p:origin x="4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78000"/>
                </a:schemeClr>
              </a:gs>
              <a:gs pos="64000">
                <a:schemeClr val="accent1">
                  <a:lumMod val="45000"/>
                  <a:lumOff val="55000"/>
                  <a:alpha val="78000"/>
                </a:schemeClr>
              </a:gs>
              <a:gs pos="83000">
                <a:schemeClr val="accent1">
                  <a:lumMod val="45000"/>
                  <a:lumOff val="55000"/>
                  <a:alpha val="74000"/>
                </a:schemeClr>
              </a:gs>
              <a:gs pos="100000">
                <a:schemeClr val="accent1">
                  <a:lumMod val="30000"/>
                  <a:lumOff val="70000"/>
                  <a:alpha val="7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6/10/2022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mskw1vm3"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hyperlink" Target="https://tinyurl.com/y6t5eet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Filled by the Spirit</a:t>
            </a:r>
          </a:p>
        </p:txBody>
      </p:sp>
      <p:sp>
        <p:nvSpPr>
          <p:cNvPr id="3" name="Subtitle 2"/>
          <p:cNvSpPr>
            <a:spLocks noGrp="1"/>
          </p:cNvSpPr>
          <p:nvPr>
            <p:ph type="subTitle" idx="1"/>
          </p:nvPr>
        </p:nvSpPr>
        <p:spPr>
          <a:xfrm>
            <a:off x="1524000" y="4102100"/>
            <a:ext cx="9144000" cy="1155700"/>
          </a:xfrm>
        </p:spPr>
        <p:txBody>
          <a:bodyPr/>
          <a:lstStyle/>
          <a:p>
            <a:r>
              <a:rPr lang="en-US" dirty="0"/>
              <a:t>June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51AA-2607-10F3-9D86-244AF69198CF}"/>
              </a:ext>
            </a:extLst>
          </p:cNvPr>
          <p:cNvSpPr>
            <a:spLocks noGrp="1"/>
          </p:cNvSpPr>
          <p:nvPr>
            <p:ph type="title"/>
          </p:nvPr>
        </p:nvSpPr>
        <p:spPr/>
        <p:txBody>
          <a:bodyPr/>
          <a:lstStyle/>
          <a:p>
            <a:r>
              <a:rPr lang="en-US" dirty="0"/>
              <a:t>The Ways of the World</a:t>
            </a:r>
          </a:p>
        </p:txBody>
      </p:sp>
      <p:sp>
        <p:nvSpPr>
          <p:cNvPr id="3" name="Content Placeholder 2">
            <a:extLst>
              <a:ext uri="{FF2B5EF4-FFF2-40B4-BE49-F238E27FC236}">
                <a16:creationId xmlns:a16="http://schemas.microsoft.com/office/drawing/2014/main" id="{3BA85F31-A4AA-CAD4-D5F7-D6840AB227A2}"/>
              </a:ext>
            </a:extLst>
          </p:cNvPr>
          <p:cNvSpPr>
            <a:spLocks noGrp="1"/>
          </p:cNvSpPr>
          <p:nvPr>
            <p:ph idx="1"/>
          </p:nvPr>
        </p:nvSpPr>
        <p:spPr/>
        <p:txBody>
          <a:bodyPr/>
          <a:lstStyle/>
          <a:p>
            <a:r>
              <a:rPr lang="en-US" dirty="0"/>
              <a:t>What is to be the relationship of the believer to works of darkness?</a:t>
            </a:r>
          </a:p>
          <a:p>
            <a:r>
              <a:rPr lang="en-US" dirty="0"/>
              <a:t>How can we avoid becoming desensitized to this darkness?</a:t>
            </a:r>
          </a:p>
          <a:p>
            <a:r>
              <a:rPr lang="en-US" dirty="0"/>
              <a:t>How can we expose fruitless works of darkness without saying a word?</a:t>
            </a:r>
          </a:p>
        </p:txBody>
      </p:sp>
    </p:spTree>
    <p:extLst>
      <p:ext uri="{BB962C8B-B14F-4D97-AF65-F5344CB8AC3E}">
        <p14:creationId xmlns:p14="http://schemas.microsoft.com/office/powerpoint/2010/main" val="34634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04F0-BE93-06E6-E11F-A4B39EE96DA3}"/>
              </a:ext>
            </a:extLst>
          </p:cNvPr>
          <p:cNvSpPr>
            <a:spLocks noGrp="1"/>
          </p:cNvSpPr>
          <p:nvPr>
            <p:ph type="title"/>
          </p:nvPr>
        </p:nvSpPr>
        <p:spPr/>
        <p:txBody>
          <a:bodyPr/>
          <a:lstStyle/>
          <a:p>
            <a:pPr algn="l"/>
            <a:r>
              <a:rPr lang="en-US" dirty="0"/>
              <a:t>Listen for how to walk wisely.</a:t>
            </a:r>
          </a:p>
        </p:txBody>
      </p:sp>
      <p:sp>
        <p:nvSpPr>
          <p:cNvPr id="3" name="Content Placeholder 2">
            <a:extLst>
              <a:ext uri="{FF2B5EF4-FFF2-40B4-BE49-F238E27FC236}">
                <a16:creationId xmlns:a16="http://schemas.microsoft.com/office/drawing/2014/main" id="{C264BA73-523B-F210-C512-8474205B9AFE}"/>
              </a:ext>
            </a:extLst>
          </p:cNvPr>
          <p:cNvSpPr>
            <a:spLocks noGrp="1"/>
          </p:cNvSpPr>
          <p:nvPr>
            <p:ph idx="1"/>
          </p:nvPr>
        </p:nvSpPr>
        <p:spPr/>
        <p:txBody>
          <a:bodyPr/>
          <a:lstStyle/>
          <a:p>
            <a:pPr marL="0" indent="0" algn="ctr">
              <a:buNone/>
            </a:pPr>
            <a:r>
              <a:rPr lang="en-US" dirty="0"/>
              <a:t>Ephesians 5:15-18 (NIV)  Be very careful, then, how you live--not as unwise but as wise, 16  making the most of every opportunity, because the days are evil. 17  Therefore do not be foolish, but understand what the Lord's will is. 18  Do not get drunk on wine, which leads to debauchery. Instead, be filled with the Spirit.</a:t>
            </a:r>
          </a:p>
        </p:txBody>
      </p:sp>
      <p:pic>
        <p:nvPicPr>
          <p:cNvPr id="4" name="Picture 3">
            <a:extLst>
              <a:ext uri="{FF2B5EF4-FFF2-40B4-BE49-F238E27FC236}">
                <a16:creationId xmlns:a16="http://schemas.microsoft.com/office/drawing/2014/main" id="{8E09BAAD-8582-6676-720D-678D6CE4349D}"/>
              </a:ext>
            </a:extLst>
          </p:cNvPr>
          <p:cNvPicPr>
            <a:picLocks noChangeAspect="1"/>
          </p:cNvPicPr>
          <p:nvPr/>
        </p:nvPicPr>
        <p:blipFill>
          <a:blip r:embed="rId2"/>
          <a:stretch>
            <a:fillRect/>
          </a:stretch>
        </p:blipFill>
        <p:spPr>
          <a:xfrm>
            <a:off x="5134095" y="5666771"/>
            <a:ext cx="1923810" cy="28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1983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492B-8317-330E-8CAF-EE8E1EB79EBD}"/>
              </a:ext>
            </a:extLst>
          </p:cNvPr>
          <p:cNvSpPr>
            <a:spLocks noGrp="1"/>
          </p:cNvSpPr>
          <p:nvPr>
            <p:ph type="title"/>
          </p:nvPr>
        </p:nvSpPr>
        <p:spPr/>
        <p:txBody>
          <a:bodyPr/>
          <a:lstStyle/>
          <a:p>
            <a:r>
              <a:rPr lang="en-US" dirty="0"/>
              <a:t>Life Controlled by the Spirit</a:t>
            </a:r>
          </a:p>
        </p:txBody>
      </p:sp>
      <p:sp>
        <p:nvSpPr>
          <p:cNvPr id="3" name="Content Placeholder 2">
            <a:extLst>
              <a:ext uri="{FF2B5EF4-FFF2-40B4-BE49-F238E27FC236}">
                <a16:creationId xmlns:a16="http://schemas.microsoft.com/office/drawing/2014/main" id="{E4A42706-A1B6-F974-74BA-07FA344E909F}"/>
              </a:ext>
            </a:extLst>
          </p:cNvPr>
          <p:cNvSpPr>
            <a:spLocks noGrp="1"/>
          </p:cNvSpPr>
          <p:nvPr>
            <p:ph idx="1"/>
          </p:nvPr>
        </p:nvSpPr>
        <p:spPr/>
        <p:txBody>
          <a:bodyPr/>
          <a:lstStyle/>
          <a:p>
            <a:r>
              <a:rPr lang="en-US" dirty="0"/>
              <a:t>List the admonitions in these verses?</a:t>
            </a:r>
          </a:p>
          <a:p>
            <a:r>
              <a:rPr lang="en-US" dirty="0"/>
              <a:t>Paul talks about wine or alcohol … how does alcohol control a person? </a:t>
            </a:r>
          </a:p>
          <a:p>
            <a:r>
              <a:rPr lang="en-US" dirty="0"/>
              <a:t>What other kinds of things are people controlled by in our culture?</a:t>
            </a:r>
          </a:p>
        </p:txBody>
      </p:sp>
    </p:spTree>
    <p:extLst>
      <p:ext uri="{BB962C8B-B14F-4D97-AF65-F5344CB8AC3E}">
        <p14:creationId xmlns:p14="http://schemas.microsoft.com/office/powerpoint/2010/main" val="41683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CE37-2AB5-CD82-6C42-71D03C7159BB}"/>
              </a:ext>
            </a:extLst>
          </p:cNvPr>
          <p:cNvSpPr>
            <a:spLocks noGrp="1"/>
          </p:cNvSpPr>
          <p:nvPr>
            <p:ph type="title"/>
          </p:nvPr>
        </p:nvSpPr>
        <p:spPr/>
        <p:txBody>
          <a:bodyPr/>
          <a:lstStyle/>
          <a:p>
            <a:r>
              <a:rPr lang="en-US" dirty="0"/>
              <a:t>Life Controlled by the Spirit</a:t>
            </a:r>
          </a:p>
        </p:txBody>
      </p:sp>
      <p:sp>
        <p:nvSpPr>
          <p:cNvPr id="3" name="Content Placeholder 2">
            <a:extLst>
              <a:ext uri="{FF2B5EF4-FFF2-40B4-BE49-F238E27FC236}">
                <a16:creationId xmlns:a16="http://schemas.microsoft.com/office/drawing/2014/main" id="{C9BE8C0B-A0CE-FE2D-2A45-373232275193}"/>
              </a:ext>
            </a:extLst>
          </p:cNvPr>
          <p:cNvSpPr>
            <a:spLocks noGrp="1"/>
          </p:cNvSpPr>
          <p:nvPr>
            <p:ph idx="1"/>
          </p:nvPr>
        </p:nvSpPr>
        <p:spPr>
          <a:xfrm>
            <a:off x="838200" y="1825625"/>
            <a:ext cx="10515600" cy="4667250"/>
          </a:xfrm>
        </p:spPr>
        <p:txBody>
          <a:bodyPr>
            <a:normAutofit/>
          </a:bodyPr>
          <a:lstStyle/>
          <a:p>
            <a:r>
              <a:rPr lang="en-US" dirty="0">
                <a:solidFill>
                  <a:srgbClr val="C00000"/>
                </a:solidFill>
              </a:rPr>
              <a:t>When you are filled with or controlled by God’s Holy Spirit you will …</a:t>
            </a:r>
          </a:p>
          <a:p>
            <a:pPr lvl="1"/>
            <a:r>
              <a:rPr lang="en-US" dirty="0">
                <a:solidFill>
                  <a:srgbClr val="C00000"/>
                </a:solidFill>
              </a:rPr>
              <a:t>Surrender to God’s direction </a:t>
            </a:r>
            <a:br>
              <a:rPr lang="en-US" dirty="0">
                <a:solidFill>
                  <a:srgbClr val="C00000"/>
                </a:solidFill>
              </a:rPr>
            </a:br>
            <a:r>
              <a:rPr lang="en-US" dirty="0">
                <a:solidFill>
                  <a:srgbClr val="C00000"/>
                </a:solidFill>
              </a:rPr>
              <a:t>in your life</a:t>
            </a:r>
          </a:p>
          <a:p>
            <a:pPr lvl="1"/>
            <a:r>
              <a:rPr lang="en-US" dirty="0">
                <a:solidFill>
                  <a:srgbClr val="C00000"/>
                </a:solidFill>
              </a:rPr>
              <a:t>Obey to His guidance</a:t>
            </a:r>
          </a:p>
          <a:p>
            <a:pPr lvl="1"/>
            <a:r>
              <a:rPr lang="en-US" dirty="0">
                <a:solidFill>
                  <a:srgbClr val="C00000"/>
                </a:solidFill>
              </a:rPr>
              <a:t>Be aware of, follow </a:t>
            </a:r>
            <a:br>
              <a:rPr lang="en-US" dirty="0">
                <a:solidFill>
                  <a:srgbClr val="C00000"/>
                </a:solidFill>
              </a:rPr>
            </a:br>
            <a:r>
              <a:rPr lang="en-US" dirty="0">
                <a:solidFill>
                  <a:srgbClr val="C00000"/>
                </a:solidFill>
              </a:rPr>
              <a:t>God’s purposes</a:t>
            </a:r>
          </a:p>
          <a:p>
            <a:pPr lvl="1"/>
            <a:r>
              <a:rPr lang="en-US" dirty="0">
                <a:solidFill>
                  <a:srgbClr val="C00000"/>
                </a:solidFill>
              </a:rPr>
              <a:t>Depend on God’s empowering </a:t>
            </a:r>
            <a:br>
              <a:rPr lang="en-US" dirty="0">
                <a:solidFill>
                  <a:srgbClr val="C00000"/>
                </a:solidFill>
              </a:rPr>
            </a:br>
            <a:r>
              <a:rPr lang="en-US" dirty="0">
                <a:solidFill>
                  <a:srgbClr val="C00000"/>
                </a:solidFill>
              </a:rPr>
              <a:t>influence in your life</a:t>
            </a:r>
          </a:p>
          <a:p>
            <a:endParaRPr lang="en-US" dirty="0"/>
          </a:p>
        </p:txBody>
      </p:sp>
      <p:pic>
        <p:nvPicPr>
          <p:cNvPr id="4" name="Picture 3" descr="Shape, circle&#10;&#10;Description automatically generated">
            <a:extLst>
              <a:ext uri="{FF2B5EF4-FFF2-40B4-BE49-F238E27FC236}">
                <a16:creationId xmlns:a16="http://schemas.microsoft.com/office/drawing/2014/main" id="{64E35AFF-E9B6-665A-070C-EADABF65D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083" y="2622885"/>
            <a:ext cx="6519942" cy="3465094"/>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spTree>
    <p:extLst>
      <p:ext uri="{BB962C8B-B14F-4D97-AF65-F5344CB8AC3E}">
        <p14:creationId xmlns:p14="http://schemas.microsoft.com/office/powerpoint/2010/main" val="30211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129C3679-8A6E-2A25-9433-12E2CF5D3D03}"/>
              </a:ext>
            </a:extLst>
          </p:cNvPr>
          <p:cNvSpPr/>
          <p:nvPr/>
        </p:nvSpPr>
        <p:spPr>
          <a:xfrm>
            <a:off x="7176993" y="2991183"/>
            <a:ext cx="3338626" cy="3320715"/>
          </a:xfrm>
          <a:prstGeom prst="ellipse">
            <a:avLst/>
          </a:prstGeom>
          <a:effectLst>
            <a:outerShdw blurRad="1016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71C1C0-0D74-FCA6-E9A0-C4ADAC62345A}"/>
              </a:ext>
            </a:extLst>
          </p:cNvPr>
          <p:cNvSpPr>
            <a:spLocks noGrp="1"/>
          </p:cNvSpPr>
          <p:nvPr>
            <p:ph type="title"/>
          </p:nvPr>
        </p:nvSpPr>
        <p:spPr/>
        <p:txBody>
          <a:bodyPr/>
          <a:lstStyle/>
          <a:p>
            <a:r>
              <a:rPr lang="en-US" dirty="0"/>
              <a:t>Life Controlled by the Spirit</a:t>
            </a:r>
          </a:p>
        </p:txBody>
      </p:sp>
      <p:sp>
        <p:nvSpPr>
          <p:cNvPr id="3" name="Content Placeholder 2">
            <a:extLst>
              <a:ext uri="{FF2B5EF4-FFF2-40B4-BE49-F238E27FC236}">
                <a16:creationId xmlns:a16="http://schemas.microsoft.com/office/drawing/2014/main" id="{558213C4-A2F5-DEB4-071C-A59CB3D037E7}"/>
              </a:ext>
            </a:extLst>
          </p:cNvPr>
          <p:cNvSpPr>
            <a:spLocks noGrp="1"/>
          </p:cNvSpPr>
          <p:nvPr>
            <p:ph idx="1"/>
          </p:nvPr>
        </p:nvSpPr>
        <p:spPr/>
        <p:txBody>
          <a:bodyPr/>
          <a:lstStyle/>
          <a:p>
            <a:r>
              <a:rPr lang="en-US" dirty="0"/>
              <a:t>What are some of the results of being filled with (controlled by) the Spirit?</a:t>
            </a:r>
          </a:p>
        </p:txBody>
      </p:sp>
      <p:pic>
        <p:nvPicPr>
          <p:cNvPr id="5" name="Picture 4" descr="A picture containing text, queen&#10;&#10;Description automatically generated">
            <a:extLst>
              <a:ext uri="{FF2B5EF4-FFF2-40B4-BE49-F238E27FC236}">
                <a16:creationId xmlns:a16="http://schemas.microsoft.com/office/drawing/2014/main" id="{4DA9AC9D-6468-E947-A36E-37EB69FF72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8475" y="2916465"/>
            <a:ext cx="3522254" cy="3443562"/>
          </a:xfrm>
          <a:prstGeom prst="rect">
            <a:avLst/>
          </a:prstGeom>
          <a:ln>
            <a:noFill/>
          </a:ln>
          <a:effectLst/>
        </p:spPr>
      </p:pic>
      <p:pic>
        <p:nvPicPr>
          <p:cNvPr id="7" name="Picture 6">
            <a:extLst>
              <a:ext uri="{FF2B5EF4-FFF2-40B4-BE49-F238E27FC236}">
                <a16:creationId xmlns:a16="http://schemas.microsoft.com/office/drawing/2014/main" id="{AE8F3BC8-57D4-EC75-BB73-36FEB17BD0EF}"/>
              </a:ext>
            </a:extLst>
          </p:cNvPr>
          <p:cNvPicPr>
            <a:picLocks noChangeAspect="1"/>
          </p:cNvPicPr>
          <p:nvPr/>
        </p:nvPicPr>
        <p:blipFill>
          <a:blip r:embed="rId3"/>
          <a:stretch>
            <a:fillRect/>
          </a:stretch>
        </p:blipFill>
        <p:spPr>
          <a:xfrm>
            <a:off x="2094821" y="3285561"/>
            <a:ext cx="3800653" cy="26941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69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15000" fill="hold"/>
                                        <p:tgtEl>
                                          <p:spTgt spid="5"/>
                                        </p:tgtEl>
                                        <p:attrNameLst>
                                          <p:attrName>r</p:attrName>
                                        </p:attrNameLst>
                                      </p:cBhvr>
                                    </p:animRo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C1C0-0D74-FCA6-E9A0-C4ADAC62345A}"/>
              </a:ext>
            </a:extLst>
          </p:cNvPr>
          <p:cNvSpPr>
            <a:spLocks noGrp="1"/>
          </p:cNvSpPr>
          <p:nvPr>
            <p:ph type="title"/>
          </p:nvPr>
        </p:nvSpPr>
        <p:spPr/>
        <p:txBody>
          <a:bodyPr/>
          <a:lstStyle/>
          <a:p>
            <a:r>
              <a:rPr lang="en-US" dirty="0"/>
              <a:t>Life Controlled by the Spirit</a:t>
            </a:r>
          </a:p>
        </p:txBody>
      </p:sp>
      <p:sp>
        <p:nvSpPr>
          <p:cNvPr id="3" name="Content Placeholder 2">
            <a:extLst>
              <a:ext uri="{FF2B5EF4-FFF2-40B4-BE49-F238E27FC236}">
                <a16:creationId xmlns:a16="http://schemas.microsoft.com/office/drawing/2014/main" id="{558213C4-A2F5-DEB4-071C-A59CB3D037E7}"/>
              </a:ext>
            </a:extLst>
          </p:cNvPr>
          <p:cNvSpPr>
            <a:spLocks noGrp="1"/>
          </p:cNvSpPr>
          <p:nvPr>
            <p:ph idx="1"/>
          </p:nvPr>
        </p:nvSpPr>
        <p:spPr/>
        <p:txBody>
          <a:bodyPr/>
          <a:lstStyle/>
          <a:p>
            <a:r>
              <a:rPr lang="en-US" dirty="0"/>
              <a:t>What are some of the results of being filled with (controlled by) the Spirit?</a:t>
            </a:r>
          </a:p>
        </p:txBody>
      </p:sp>
      <p:pic>
        <p:nvPicPr>
          <p:cNvPr id="6" name="Picture 5" descr="Diagram, venn diagram&#10;&#10;Description automatically generated">
            <a:extLst>
              <a:ext uri="{FF2B5EF4-FFF2-40B4-BE49-F238E27FC236}">
                <a16:creationId xmlns:a16="http://schemas.microsoft.com/office/drawing/2014/main" id="{29317A34-CE2C-B263-D4B6-02B62A888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446164"/>
            <a:ext cx="4302021" cy="373079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FCF53DA-F95A-D0AE-BB5C-74F5FD510897}"/>
              </a:ext>
            </a:extLst>
          </p:cNvPr>
          <p:cNvSpPr txBox="1"/>
          <p:nvPr/>
        </p:nvSpPr>
        <p:spPr>
          <a:xfrm>
            <a:off x="2442411" y="3866357"/>
            <a:ext cx="4114800" cy="1077218"/>
          </a:xfrm>
          <a:prstGeom prst="rect">
            <a:avLst/>
          </a:prstGeom>
          <a:noFill/>
        </p:spPr>
        <p:txBody>
          <a:bodyPr wrap="square" rtlCol="0">
            <a:spAutoFit/>
          </a:bodyPr>
          <a:lstStyle/>
          <a:p>
            <a:r>
              <a:rPr lang="en-US" sz="3200" dirty="0"/>
              <a:t>Coming next week … </a:t>
            </a:r>
            <a:br>
              <a:rPr lang="en-US" sz="3200" dirty="0"/>
            </a:br>
            <a:r>
              <a:rPr lang="en-US" sz="3200" dirty="0"/>
              <a:t>The </a:t>
            </a:r>
            <a:r>
              <a:rPr lang="en-US" sz="3200" i="1" dirty="0"/>
              <a:t>Fruit</a:t>
            </a:r>
            <a:r>
              <a:rPr lang="en-US" sz="3200" dirty="0"/>
              <a:t> of the Spirit</a:t>
            </a:r>
          </a:p>
        </p:txBody>
      </p:sp>
    </p:spTree>
    <p:extLst>
      <p:ext uri="{BB962C8B-B14F-4D97-AF65-F5344CB8AC3E}">
        <p14:creationId xmlns:p14="http://schemas.microsoft.com/office/powerpoint/2010/main" val="1111592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D1CA1-1630-C4F4-1F0B-A70C8573A4AA}"/>
              </a:ext>
            </a:extLst>
          </p:cNvPr>
          <p:cNvSpPr>
            <a:spLocks noGrp="1"/>
          </p:cNvSpPr>
          <p:nvPr>
            <p:ph type="title"/>
          </p:nvPr>
        </p:nvSpPr>
        <p:spPr/>
        <p:txBody>
          <a:bodyPr/>
          <a:lstStyle/>
          <a:p>
            <a:pPr algn="l"/>
            <a:r>
              <a:rPr lang="en-US" dirty="0"/>
              <a:t>Listen for impacts on worship.</a:t>
            </a:r>
          </a:p>
        </p:txBody>
      </p:sp>
      <p:sp>
        <p:nvSpPr>
          <p:cNvPr id="3" name="Content Placeholder 2">
            <a:extLst>
              <a:ext uri="{FF2B5EF4-FFF2-40B4-BE49-F238E27FC236}">
                <a16:creationId xmlns:a16="http://schemas.microsoft.com/office/drawing/2014/main" id="{1E998DAA-F100-A95E-15CC-DF6E74065F68}"/>
              </a:ext>
            </a:extLst>
          </p:cNvPr>
          <p:cNvSpPr>
            <a:spLocks noGrp="1"/>
          </p:cNvSpPr>
          <p:nvPr>
            <p:ph idx="1"/>
          </p:nvPr>
        </p:nvSpPr>
        <p:spPr/>
        <p:txBody>
          <a:bodyPr/>
          <a:lstStyle/>
          <a:p>
            <a:pPr marL="0" indent="0" algn="ctr">
              <a:buNone/>
            </a:pPr>
            <a:r>
              <a:rPr lang="en-US" dirty="0"/>
              <a:t>Ephesians 5:19-21 (NIV)   Speak to one another with psalms, hymns, and spiritual songs. Sing and make music in your heart to the Lord, 20  always giving thanks to God the Father for everything, in the name of our Lord Jesus Christ. 21  Submit to one another out of reverence for Christ.</a:t>
            </a:r>
          </a:p>
        </p:txBody>
      </p:sp>
      <p:pic>
        <p:nvPicPr>
          <p:cNvPr id="4" name="Picture 3">
            <a:extLst>
              <a:ext uri="{FF2B5EF4-FFF2-40B4-BE49-F238E27FC236}">
                <a16:creationId xmlns:a16="http://schemas.microsoft.com/office/drawing/2014/main" id="{81113FAF-52FF-5D50-CBA1-BED1A36D73A5}"/>
              </a:ext>
            </a:extLst>
          </p:cNvPr>
          <p:cNvPicPr>
            <a:picLocks noChangeAspect="1"/>
          </p:cNvPicPr>
          <p:nvPr/>
        </p:nvPicPr>
        <p:blipFill>
          <a:blip r:embed="rId2"/>
          <a:stretch>
            <a:fillRect/>
          </a:stretch>
        </p:blipFill>
        <p:spPr>
          <a:xfrm>
            <a:off x="4929558" y="5378013"/>
            <a:ext cx="1923810" cy="28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1906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8CC6-34A1-5B96-31A5-1B88AE69BB9C}"/>
              </a:ext>
            </a:extLst>
          </p:cNvPr>
          <p:cNvSpPr>
            <a:spLocks noGrp="1"/>
          </p:cNvSpPr>
          <p:nvPr>
            <p:ph type="title"/>
          </p:nvPr>
        </p:nvSpPr>
        <p:spPr/>
        <p:txBody>
          <a:bodyPr/>
          <a:lstStyle/>
          <a:p>
            <a:r>
              <a:rPr lang="en-US" dirty="0"/>
              <a:t>Worship and Live Thankfully</a:t>
            </a:r>
          </a:p>
        </p:txBody>
      </p:sp>
      <p:sp>
        <p:nvSpPr>
          <p:cNvPr id="3" name="Content Placeholder 2">
            <a:extLst>
              <a:ext uri="{FF2B5EF4-FFF2-40B4-BE49-F238E27FC236}">
                <a16:creationId xmlns:a16="http://schemas.microsoft.com/office/drawing/2014/main" id="{E42A4339-96BE-82D0-06EF-0BD63C811A13}"/>
              </a:ext>
            </a:extLst>
          </p:cNvPr>
          <p:cNvSpPr>
            <a:spLocks noGrp="1"/>
          </p:cNvSpPr>
          <p:nvPr>
            <p:ph idx="1"/>
          </p:nvPr>
        </p:nvSpPr>
        <p:spPr/>
        <p:txBody>
          <a:bodyPr/>
          <a:lstStyle/>
          <a:p>
            <a:r>
              <a:rPr lang="en-US" dirty="0"/>
              <a:t>How should Spirit-controlled believers relate to one another?</a:t>
            </a:r>
          </a:p>
          <a:p>
            <a:r>
              <a:rPr lang="en-US" dirty="0"/>
              <a:t>How is this different than how the world looks at life?</a:t>
            </a:r>
          </a:p>
        </p:txBody>
      </p:sp>
    </p:spTree>
    <p:extLst>
      <p:ext uri="{BB962C8B-B14F-4D97-AF65-F5344CB8AC3E}">
        <p14:creationId xmlns:p14="http://schemas.microsoft.com/office/powerpoint/2010/main" val="649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456A-169A-B8E2-3B24-497400B2168E}"/>
              </a:ext>
            </a:extLst>
          </p:cNvPr>
          <p:cNvSpPr>
            <a:spLocks noGrp="1"/>
          </p:cNvSpPr>
          <p:nvPr>
            <p:ph type="title"/>
          </p:nvPr>
        </p:nvSpPr>
        <p:spPr/>
        <p:txBody>
          <a:bodyPr/>
          <a:lstStyle/>
          <a:p>
            <a:r>
              <a:rPr lang="en-US" dirty="0"/>
              <a:t>Worship and Live Thankfully</a:t>
            </a:r>
          </a:p>
        </p:txBody>
      </p:sp>
      <p:sp>
        <p:nvSpPr>
          <p:cNvPr id="3" name="Content Placeholder 2">
            <a:extLst>
              <a:ext uri="{FF2B5EF4-FFF2-40B4-BE49-F238E27FC236}">
                <a16:creationId xmlns:a16="http://schemas.microsoft.com/office/drawing/2014/main" id="{51DC8BE9-66DF-F4CE-63C9-D77EA7000D78}"/>
              </a:ext>
            </a:extLst>
          </p:cNvPr>
          <p:cNvSpPr>
            <a:spLocks noGrp="1"/>
          </p:cNvSpPr>
          <p:nvPr>
            <p:ph idx="1"/>
          </p:nvPr>
        </p:nvSpPr>
        <p:spPr>
          <a:xfrm>
            <a:off x="838200" y="1825624"/>
            <a:ext cx="10515600" cy="4667251"/>
          </a:xfrm>
        </p:spPr>
        <p:txBody>
          <a:bodyPr>
            <a:normAutofit lnSpcReduction="10000"/>
          </a:bodyPr>
          <a:lstStyle/>
          <a:p>
            <a:r>
              <a:rPr lang="en-US" dirty="0">
                <a:solidFill>
                  <a:srgbClr val="C00000"/>
                </a:solidFill>
              </a:rPr>
              <a:t>Consider the one act that characterizes living in the Spirit.</a:t>
            </a:r>
          </a:p>
          <a:p>
            <a:pPr lvl="1"/>
            <a:r>
              <a:rPr lang="en-US" dirty="0">
                <a:solidFill>
                  <a:srgbClr val="C00000"/>
                </a:solidFill>
              </a:rPr>
              <a:t>Always giving thanks</a:t>
            </a:r>
          </a:p>
          <a:p>
            <a:pPr lvl="1"/>
            <a:r>
              <a:rPr lang="en-US" dirty="0">
                <a:solidFill>
                  <a:srgbClr val="C00000"/>
                </a:solidFill>
              </a:rPr>
              <a:t>Whatever happens in our lives, be giving thanks to God for </a:t>
            </a:r>
          </a:p>
          <a:p>
            <a:pPr lvl="2"/>
            <a:r>
              <a:rPr lang="en-US" dirty="0">
                <a:solidFill>
                  <a:srgbClr val="C00000"/>
                </a:solidFill>
              </a:rPr>
              <a:t>Who He is … His power, His authority. His love </a:t>
            </a:r>
          </a:p>
          <a:p>
            <a:pPr lvl="1"/>
            <a:r>
              <a:rPr lang="en-US" dirty="0">
                <a:solidFill>
                  <a:srgbClr val="C00000"/>
                </a:solidFill>
              </a:rPr>
              <a:t>Remember that some people have power but no authority, </a:t>
            </a:r>
          </a:p>
          <a:p>
            <a:pPr lvl="1"/>
            <a:r>
              <a:rPr lang="en-US" dirty="0">
                <a:solidFill>
                  <a:srgbClr val="C00000"/>
                </a:solidFill>
              </a:rPr>
              <a:t>Others have authority, but no power</a:t>
            </a:r>
          </a:p>
          <a:p>
            <a:pPr lvl="1"/>
            <a:r>
              <a:rPr lang="en-US" dirty="0">
                <a:solidFill>
                  <a:srgbClr val="C00000"/>
                </a:solidFill>
              </a:rPr>
              <a:t>God has both … </a:t>
            </a:r>
            <a:r>
              <a:rPr lang="en-US" i="1" dirty="0">
                <a:solidFill>
                  <a:srgbClr val="C00000"/>
                </a:solidFill>
              </a:rPr>
              <a:t>and</a:t>
            </a:r>
            <a:r>
              <a:rPr lang="en-US" dirty="0">
                <a:solidFill>
                  <a:srgbClr val="C00000"/>
                </a:solidFill>
              </a:rPr>
              <a:t> He loves us dearly</a:t>
            </a:r>
          </a:p>
          <a:p>
            <a:endParaRPr lang="en-US" dirty="0"/>
          </a:p>
        </p:txBody>
      </p:sp>
    </p:spTree>
    <p:extLst>
      <p:ext uri="{BB962C8B-B14F-4D97-AF65-F5344CB8AC3E}">
        <p14:creationId xmlns:p14="http://schemas.microsoft.com/office/powerpoint/2010/main" val="364927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7C98-AB30-758B-74D1-65AC76506647}"/>
              </a:ext>
            </a:extLst>
          </p:cNvPr>
          <p:cNvSpPr>
            <a:spLocks noGrp="1"/>
          </p:cNvSpPr>
          <p:nvPr>
            <p:ph type="title"/>
          </p:nvPr>
        </p:nvSpPr>
        <p:spPr/>
        <p:txBody>
          <a:bodyPr/>
          <a:lstStyle/>
          <a:p>
            <a:r>
              <a:rPr lang="en-US" dirty="0"/>
              <a:t>Worship and Live Thankfully</a:t>
            </a:r>
          </a:p>
        </p:txBody>
      </p:sp>
      <p:sp>
        <p:nvSpPr>
          <p:cNvPr id="3" name="Content Placeholder 2">
            <a:extLst>
              <a:ext uri="{FF2B5EF4-FFF2-40B4-BE49-F238E27FC236}">
                <a16:creationId xmlns:a16="http://schemas.microsoft.com/office/drawing/2014/main" id="{1121BBAC-4B6F-9A76-6D8B-836D2988A464}"/>
              </a:ext>
            </a:extLst>
          </p:cNvPr>
          <p:cNvSpPr>
            <a:spLocks noGrp="1"/>
          </p:cNvSpPr>
          <p:nvPr>
            <p:ph idx="1"/>
          </p:nvPr>
        </p:nvSpPr>
        <p:spPr/>
        <p:txBody>
          <a:bodyPr/>
          <a:lstStyle/>
          <a:p>
            <a:r>
              <a:rPr lang="en-US" dirty="0"/>
              <a:t>How are our thankfulness in the midst of hardships and our attitude of submission a witness to unbelievers?</a:t>
            </a:r>
          </a:p>
        </p:txBody>
      </p:sp>
    </p:spTree>
    <p:extLst>
      <p:ext uri="{BB962C8B-B14F-4D97-AF65-F5344CB8AC3E}">
        <p14:creationId xmlns:p14="http://schemas.microsoft.com/office/powerpoint/2010/main" val="2527035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C3466-036E-45A0-32CC-FF66423B6E8C}"/>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6F1A9766-4F94-60BC-D1A7-943DA0C1842C}"/>
              </a:ext>
            </a:extLst>
          </p:cNvPr>
          <p:cNvGrpSpPr/>
          <p:nvPr/>
        </p:nvGrpSpPr>
        <p:grpSpPr>
          <a:xfrm>
            <a:off x="2849598" y="1485900"/>
            <a:ext cx="6492803" cy="4366470"/>
            <a:chOff x="2849598" y="1485900"/>
            <a:chExt cx="6492803" cy="4366470"/>
          </a:xfrm>
        </p:grpSpPr>
        <p:pic>
          <p:nvPicPr>
            <p:cNvPr id="6" name="Picture 5">
              <a:extLst>
                <a:ext uri="{FF2B5EF4-FFF2-40B4-BE49-F238E27FC236}">
                  <a16:creationId xmlns:a16="http://schemas.microsoft.com/office/drawing/2014/main" id="{485CBD14-9CD6-3DD5-A762-3CAB7EAA3966}"/>
                </a:ext>
              </a:extLst>
            </p:cNvPr>
            <p:cNvPicPr>
              <a:picLocks noChangeAspect="1"/>
            </p:cNvPicPr>
            <p:nvPr/>
          </p:nvPicPr>
          <p:blipFill>
            <a:blip r:embed="rId2"/>
            <a:stretch>
              <a:fillRect/>
            </a:stretch>
          </p:blipFill>
          <p:spPr>
            <a:xfrm>
              <a:off x="3238857" y="1809952"/>
              <a:ext cx="5714286" cy="323809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9653B0B4-92A0-E688-816A-04B38EEA9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485900"/>
              <a:ext cx="6492803" cy="4366470"/>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F140588F-3867-782D-F2A8-DF94F7965B0B}"/>
              </a:ext>
            </a:extLst>
          </p:cNvPr>
          <p:cNvSpPr txBox="1"/>
          <p:nvPr/>
        </p:nvSpPr>
        <p:spPr>
          <a:xfrm>
            <a:off x="4064000" y="5956300"/>
            <a:ext cx="447040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789913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8AC6-DC0E-D08B-EE41-F5740DB3494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43E10487-4517-E827-6B39-449CDED9376B}"/>
              </a:ext>
            </a:extLst>
          </p:cNvPr>
          <p:cNvSpPr>
            <a:spLocks noGrp="1"/>
          </p:cNvSpPr>
          <p:nvPr>
            <p:ph idx="1"/>
          </p:nvPr>
        </p:nvSpPr>
        <p:spPr>
          <a:xfrm>
            <a:off x="838200" y="2057399"/>
            <a:ext cx="10515600" cy="4119563"/>
          </a:xfrm>
        </p:spPr>
        <p:txBody>
          <a:bodyPr/>
          <a:lstStyle/>
          <a:p>
            <a:r>
              <a:rPr lang="en-US" dirty="0"/>
              <a:t>Think. </a:t>
            </a:r>
          </a:p>
          <a:p>
            <a:pPr lvl="1"/>
            <a:r>
              <a:rPr lang="en-US" dirty="0"/>
              <a:t>Paul describes in practical terms how to live a life pleasing to God. </a:t>
            </a:r>
          </a:p>
          <a:p>
            <a:pPr lvl="1"/>
            <a:r>
              <a:rPr lang="en-US" dirty="0"/>
              <a:t>Ask the Holy Spirit to convict you of any behavior that is unpleasing to God.</a:t>
            </a:r>
          </a:p>
          <a:p>
            <a:endParaRPr lang="en-US" dirty="0"/>
          </a:p>
        </p:txBody>
      </p:sp>
    </p:spTree>
    <p:extLst>
      <p:ext uri="{BB962C8B-B14F-4D97-AF65-F5344CB8AC3E}">
        <p14:creationId xmlns:p14="http://schemas.microsoft.com/office/powerpoint/2010/main" val="733259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8AC6-DC0E-D08B-EE41-F5740DB3494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3E10487-4517-E827-6B39-449CDED9376B}"/>
              </a:ext>
            </a:extLst>
          </p:cNvPr>
          <p:cNvSpPr>
            <a:spLocks noGrp="1"/>
          </p:cNvSpPr>
          <p:nvPr>
            <p:ph idx="1"/>
          </p:nvPr>
        </p:nvSpPr>
        <p:spPr>
          <a:xfrm>
            <a:off x="838200" y="1997241"/>
            <a:ext cx="10515600" cy="4179721"/>
          </a:xfrm>
        </p:spPr>
        <p:txBody>
          <a:bodyPr/>
          <a:lstStyle/>
          <a:p>
            <a:r>
              <a:rPr lang="en-US" dirty="0"/>
              <a:t>Decide. </a:t>
            </a:r>
          </a:p>
          <a:p>
            <a:pPr lvl="1"/>
            <a:r>
              <a:rPr lang="en-US" dirty="0"/>
              <a:t>Choose a behavior that has been brought to your attention by the Holy Spirit. </a:t>
            </a:r>
          </a:p>
          <a:p>
            <a:pPr lvl="1"/>
            <a:r>
              <a:rPr lang="en-US" dirty="0"/>
              <a:t>Make it a focus of your prayer time. </a:t>
            </a:r>
          </a:p>
          <a:p>
            <a:pPr lvl="1"/>
            <a:r>
              <a:rPr lang="en-US" dirty="0"/>
              <a:t>Ask the Holy Spirit to fill you with His presence regarding this issue.</a:t>
            </a:r>
          </a:p>
          <a:p>
            <a:endParaRPr lang="en-US" dirty="0"/>
          </a:p>
        </p:txBody>
      </p:sp>
    </p:spTree>
    <p:extLst>
      <p:ext uri="{BB962C8B-B14F-4D97-AF65-F5344CB8AC3E}">
        <p14:creationId xmlns:p14="http://schemas.microsoft.com/office/powerpoint/2010/main" val="276639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8AC6-DC0E-D08B-EE41-F5740DB3494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3E10487-4517-E827-6B39-449CDED9376B}"/>
              </a:ext>
            </a:extLst>
          </p:cNvPr>
          <p:cNvSpPr>
            <a:spLocks noGrp="1"/>
          </p:cNvSpPr>
          <p:nvPr>
            <p:ph idx="1"/>
          </p:nvPr>
        </p:nvSpPr>
        <p:spPr>
          <a:xfrm>
            <a:off x="838200" y="2310063"/>
            <a:ext cx="10515600" cy="3866900"/>
          </a:xfrm>
        </p:spPr>
        <p:txBody>
          <a:bodyPr/>
          <a:lstStyle/>
          <a:p>
            <a:r>
              <a:rPr lang="en-US" dirty="0"/>
              <a:t>Act. </a:t>
            </a:r>
          </a:p>
          <a:p>
            <a:pPr lvl="1"/>
            <a:r>
              <a:rPr lang="en-US" dirty="0"/>
              <a:t>Speak with a trusted believer about this issue. </a:t>
            </a:r>
          </a:p>
          <a:p>
            <a:pPr lvl="1"/>
            <a:r>
              <a:rPr lang="en-US" dirty="0"/>
              <a:t>Give them permission to hold you accountable for this behavior. </a:t>
            </a:r>
          </a:p>
          <a:p>
            <a:endParaRPr lang="en-US" dirty="0"/>
          </a:p>
        </p:txBody>
      </p:sp>
    </p:spTree>
    <p:extLst>
      <p:ext uri="{BB962C8B-B14F-4D97-AF65-F5344CB8AC3E}">
        <p14:creationId xmlns:p14="http://schemas.microsoft.com/office/powerpoint/2010/main" val="3556987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9CCE2-707A-0360-CCB0-34B994A15A4A}"/>
              </a:ext>
            </a:extLst>
          </p:cNvPr>
          <p:cNvSpPr>
            <a:spLocks noGrp="1"/>
          </p:cNvSpPr>
          <p:nvPr>
            <p:ph type="title"/>
          </p:nvPr>
        </p:nvSpPr>
        <p:spPr/>
        <p:txBody>
          <a:bodyPr/>
          <a:lstStyle/>
          <a:p>
            <a:r>
              <a:rPr lang="en-US" dirty="0"/>
              <a:t>Family Activities</a:t>
            </a:r>
          </a:p>
        </p:txBody>
      </p:sp>
      <p:pic>
        <p:nvPicPr>
          <p:cNvPr id="6" name="Picture 5" descr="A picture containing text&#10;&#10;Description automatically generated">
            <a:extLst>
              <a:ext uri="{FF2B5EF4-FFF2-40B4-BE49-F238E27FC236}">
                <a16:creationId xmlns:a16="http://schemas.microsoft.com/office/drawing/2014/main" id="{E3825E4A-07BF-A53C-3183-95F361A44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7" y="1335505"/>
            <a:ext cx="4813253" cy="4618121"/>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A picture containing icon&#10;&#10;Description automatically generated">
            <a:extLst>
              <a:ext uri="{FF2B5EF4-FFF2-40B4-BE49-F238E27FC236}">
                <a16:creationId xmlns:a16="http://schemas.microsoft.com/office/drawing/2014/main" id="{CC502CFF-E4E8-A930-D6DC-A0EC22CBA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562" y="2792373"/>
            <a:ext cx="3022094" cy="3022094"/>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A40C4E00-B7BD-16EE-D6C8-FBA743D6F43B}"/>
              </a:ext>
            </a:extLst>
          </p:cNvPr>
          <p:cNvSpPr/>
          <p:nvPr/>
        </p:nvSpPr>
        <p:spPr>
          <a:xfrm>
            <a:off x="7823151" y="1690688"/>
            <a:ext cx="3729790" cy="3374607"/>
          </a:xfrm>
          <a:prstGeom prst="wedgeRoundRectCallout">
            <a:avLst>
              <a:gd name="adj1" fmla="val -76639"/>
              <a:gd name="adj2" fmla="val 166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First thought to be European hieroglyphics, this is a message passed to one of our people in </a:t>
            </a:r>
            <a:r>
              <a:rPr lang="en-US" dirty="0" err="1">
                <a:latin typeface="Comic Sans MS" panose="030F0702030302020204" pitchFamily="66" charset="0"/>
              </a:rPr>
              <a:t>Zerasantu</a:t>
            </a:r>
            <a:r>
              <a:rPr lang="en-US" dirty="0">
                <a:latin typeface="Comic Sans MS" panose="030F0702030302020204" pitchFamily="66" charset="0"/>
              </a:rPr>
              <a:t>.  Spiros the Spy needs your help to decrypt this important note. Technical assistance and other intriguing activities are available at </a:t>
            </a:r>
            <a:r>
              <a:rPr lang="en-US" dirty="0">
                <a:latin typeface="Comic Sans MS" panose="030F0702030302020204" pitchFamily="66" charset="0"/>
                <a:hlinkClick r:id="rId4"/>
              </a:rPr>
              <a:t>https://tinyurl.com/y6t5eeta</a:t>
            </a:r>
            <a:r>
              <a:rPr lang="en-US" dirty="0">
                <a:latin typeface="Comic Sans MS" panose="030F0702030302020204" pitchFamily="66" charset="0"/>
              </a:rPr>
              <a:t>   </a:t>
            </a:r>
          </a:p>
        </p:txBody>
      </p:sp>
    </p:spTree>
    <p:extLst>
      <p:ext uri="{BB962C8B-B14F-4D97-AF65-F5344CB8AC3E}">
        <p14:creationId xmlns:p14="http://schemas.microsoft.com/office/powerpoint/2010/main" val="67217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Filled by the Spirit</a:t>
            </a:r>
          </a:p>
        </p:txBody>
      </p:sp>
      <p:sp>
        <p:nvSpPr>
          <p:cNvPr id="3" name="Subtitle 2"/>
          <p:cNvSpPr>
            <a:spLocks noGrp="1"/>
          </p:cNvSpPr>
          <p:nvPr>
            <p:ph type="subTitle" idx="1"/>
          </p:nvPr>
        </p:nvSpPr>
        <p:spPr>
          <a:xfrm>
            <a:off x="1524000" y="4102100"/>
            <a:ext cx="9144000" cy="1155700"/>
          </a:xfrm>
        </p:spPr>
        <p:txBody>
          <a:bodyPr/>
          <a:lstStyle/>
          <a:p>
            <a:r>
              <a:rPr lang="en-US" dirty="0"/>
              <a:t>June 26</a:t>
            </a:r>
          </a:p>
        </p:txBody>
      </p:sp>
    </p:spTree>
    <p:extLst>
      <p:ext uri="{BB962C8B-B14F-4D97-AF65-F5344CB8AC3E}">
        <p14:creationId xmlns:p14="http://schemas.microsoft.com/office/powerpoint/2010/main" val="405574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03EF3-BD81-0183-D376-979BAE3C7A51}"/>
              </a:ext>
            </a:extLst>
          </p:cNvPr>
          <p:cNvSpPr>
            <a:spLocks noGrp="1"/>
          </p:cNvSpPr>
          <p:nvPr>
            <p:ph type="title"/>
          </p:nvPr>
        </p:nvSpPr>
        <p:spPr/>
        <p:txBody>
          <a:bodyPr/>
          <a:lstStyle/>
          <a:p>
            <a:r>
              <a:rPr lang="en-US" dirty="0"/>
              <a:t>Be honest, now …</a:t>
            </a:r>
          </a:p>
        </p:txBody>
      </p:sp>
      <p:sp>
        <p:nvSpPr>
          <p:cNvPr id="4" name="Content Placeholder 3">
            <a:extLst>
              <a:ext uri="{FF2B5EF4-FFF2-40B4-BE49-F238E27FC236}">
                <a16:creationId xmlns:a16="http://schemas.microsoft.com/office/drawing/2014/main" id="{FA46A8D9-E958-00E6-96F9-C0EB825D7EC7}"/>
              </a:ext>
            </a:extLst>
          </p:cNvPr>
          <p:cNvSpPr>
            <a:spLocks noGrp="1"/>
          </p:cNvSpPr>
          <p:nvPr>
            <p:ph idx="1"/>
          </p:nvPr>
        </p:nvSpPr>
        <p:spPr/>
        <p:txBody>
          <a:bodyPr/>
          <a:lstStyle/>
          <a:p>
            <a:r>
              <a:rPr lang="en-US" dirty="0"/>
              <a:t>Whom (besides Jesus) would you most like to imitate in some area of life?</a:t>
            </a:r>
            <a:br>
              <a:rPr lang="en-US" dirty="0"/>
            </a:br>
            <a:endParaRPr lang="en-US" dirty="0"/>
          </a:p>
          <a:p>
            <a:r>
              <a:rPr lang="en-US" dirty="0">
                <a:solidFill>
                  <a:srgbClr val="C00000"/>
                </a:solidFill>
              </a:rPr>
              <a:t>While we might wish to have special skills like people we know of …</a:t>
            </a:r>
          </a:p>
          <a:p>
            <a:pPr lvl="1"/>
            <a:r>
              <a:rPr lang="en-US" dirty="0">
                <a:solidFill>
                  <a:srgbClr val="C00000"/>
                </a:solidFill>
              </a:rPr>
              <a:t>The Holy Spirit enables us to live as fully devoted disciples of Jesus.</a:t>
            </a:r>
          </a:p>
          <a:p>
            <a:endParaRPr lang="en-US" dirty="0"/>
          </a:p>
        </p:txBody>
      </p:sp>
      <p:grpSp>
        <p:nvGrpSpPr>
          <p:cNvPr id="9" name="Group 8">
            <a:extLst>
              <a:ext uri="{FF2B5EF4-FFF2-40B4-BE49-F238E27FC236}">
                <a16:creationId xmlns:a16="http://schemas.microsoft.com/office/drawing/2014/main" id="{52C4F694-5E2F-40B3-6E51-8361914FB741}"/>
              </a:ext>
            </a:extLst>
          </p:cNvPr>
          <p:cNvGrpSpPr/>
          <p:nvPr/>
        </p:nvGrpSpPr>
        <p:grpSpPr>
          <a:xfrm>
            <a:off x="1196219" y="2791103"/>
            <a:ext cx="9601854" cy="2914651"/>
            <a:chOff x="965200" y="2794000"/>
            <a:chExt cx="9601854" cy="2914651"/>
          </a:xfrm>
        </p:grpSpPr>
        <p:pic>
          <p:nvPicPr>
            <p:cNvPr id="1026" name="Picture 2" descr="Free photos of Acoustic">
              <a:extLst>
                <a:ext uri="{FF2B5EF4-FFF2-40B4-BE49-F238E27FC236}">
                  <a16:creationId xmlns:a16="http://schemas.microsoft.com/office/drawing/2014/main" id="{C815BA9E-4676-14CB-39BD-C6BFE90C82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5199" y="3590661"/>
              <a:ext cx="2768601" cy="1845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A person wearing a helmet and holding a football&#10;&#10;Description automatically generated with medium confidence">
              <a:extLst>
                <a:ext uri="{FF2B5EF4-FFF2-40B4-BE49-F238E27FC236}">
                  <a16:creationId xmlns:a16="http://schemas.microsoft.com/office/drawing/2014/main" id="{B2A08D65-84D5-1628-E38F-FB565DE311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 y="2794000"/>
              <a:ext cx="4216639" cy="2806700"/>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person, person, indoor, preparing&#10;&#10;Description automatically generated">
              <a:extLst>
                <a:ext uri="{FF2B5EF4-FFF2-40B4-BE49-F238E27FC236}">
                  <a16:creationId xmlns:a16="http://schemas.microsoft.com/office/drawing/2014/main" id="{15A6FD32-9C3A-1605-D695-CDFEA2B93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98845" y="2901951"/>
              <a:ext cx="1868209" cy="28067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27331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41E3-8C55-5E46-D899-3A0629C11135}"/>
              </a:ext>
            </a:extLst>
          </p:cNvPr>
          <p:cNvSpPr>
            <a:spLocks noGrp="1"/>
          </p:cNvSpPr>
          <p:nvPr>
            <p:ph type="title"/>
          </p:nvPr>
        </p:nvSpPr>
        <p:spPr/>
        <p:txBody>
          <a:bodyPr/>
          <a:lstStyle/>
          <a:p>
            <a:pPr algn="l"/>
            <a:r>
              <a:rPr lang="en-US" dirty="0"/>
              <a:t>Listen for a contrast.</a:t>
            </a:r>
          </a:p>
        </p:txBody>
      </p:sp>
      <p:sp>
        <p:nvSpPr>
          <p:cNvPr id="3" name="Content Placeholder 2">
            <a:extLst>
              <a:ext uri="{FF2B5EF4-FFF2-40B4-BE49-F238E27FC236}">
                <a16:creationId xmlns:a16="http://schemas.microsoft.com/office/drawing/2014/main" id="{9B1119CB-15D0-01DA-8161-FC3B10558874}"/>
              </a:ext>
            </a:extLst>
          </p:cNvPr>
          <p:cNvSpPr>
            <a:spLocks noGrp="1"/>
          </p:cNvSpPr>
          <p:nvPr>
            <p:ph idx="1"/>
          </p:nvPr>
        </p:nvSpPr>
        <p:spPr>
          <a:xfrm>
            <a:off x="1104900" y="1825625"/>
            <a:ext cx="9982200" cy="4351338"/>
          </a:xfrm>
        </p:spPr>
        <p:txBody>
          <a:bodyPr/>
          <a:lstStyle/>
          <a:p>
            <a:pPr marL="0" indent="0" algn="ctr">
              <a:buNone/>
            </a:pPr>
            <a:r>
              <a:rPr lang="en-US" dirty="0"/>
              <a:t>Ephesians 5:8-14 (NIV)  For you were once darkness, but now you are light in the Lord. Live as children of light 9  (for the fruit of the light consists in all goodness, righteousness and truth) 10  and find out what pleases the Lord. 11  Have nothing to do with the fruitless deeds of darkness, but rather expose them.</a:t>
            </a:r>
          </a:p>
        </p:txBody>
      </p:sp>
    </p:spTree>
    <p:extLst>
      <p:ext uri="{BB962C8B-B14F-4D97-AF65-F5344CB8AC3E}">
        <p14:creationId xmlns:p14="http://schemas.microsoft.com/office/powerpoint/2010/main" val="23150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41E3-8C55-5E46-D899-3A0629C11135}"/>
              </a:ext>
            </a:extLst>
          </p:cNvPr>
          <p:cNvSpPr>
            <a:spLocks noGrp="1"/>
          </p:cNvSpPr>
          <p:nvPr>
            <p:ph type="title"/>
          </p:nvPr>
        </p:nvSpPr>
        <p:spPr/>
        <p:txBody>
          <a:bodyPr/>
          <a:lstStyle/>
          <a:p>
            <a:pPr algn="l"/>
            <a:r>
              <a:rPr lang="en-US" dirty="0"/>
              <a:t>Listen for a contrast.</a:t>
            </a:r>
          </a:p>
        </p:txBody>
      </p:sp>
      <p:sp>
        <p:nvSpPr>
          <p:cNvPr id="3" name="Content Placeholder 2">
            <a:extLst>
              <a:ext uri="{FF2B5EF4-FFF2-40B4-BE49-F238E27FC236}">
                <a16:creationId xmlns:a16="http://schemas.microsoft.com/office/drawing/2014/main" id="{9B1119CB-15D0-01DA-8161-FC3B10558874}"/>
              </a:ext>
            </a:extLst>
          </p:cNvPr>
          <p:cNvSpPr>
            <a:spLocks noGrp="1"/>
          </p:cNvSpPr>
          <p:nvPr>
            <p:ph idx="1"/>
          </p:nvPr>
        </p:nvSpPr>
        <p:spPr>
          <a:xfrm>
            <a:off x="1104900" y="2026507"/>
            <a:ext cx="9982200" cy="4150455"/>
          </a:xfrm>
        </p:spPr>
        <p:txBody>
          <a:bodyPr/>
          <a:lstStyle/>
          <a:p>
            <a:pPr marL="0" indent="0" algn="ctr">
              <a:buNone/>
            </a:pPr>
            <a:r>
              <a:rPr lang="en-US" dirty="0"/>
              <a:t>For it is shameful even to mention what the disobedient do in secret. 13  But everything exposed by the light becomes visible, 14  for it is light that makes everything visible. This is why it is said: "Wake up, O sleeper, rise from the dead, and Christ will shine on you."</a:t>
            </a:r>
          </a:p>
        </p:txBody>
      </p:sp>
      <p:pic>
        <p:nvPicPr>
          <p:cNvPr id="5" name="Picture 4">
            <a:extLst>
              <a:ext uri="{FF2B5EF4-FFF2-40B4-BE49-F238E27FC236}">
                <a16:creationId xmlns:a16="http://schemas.microsoft.com/office/drawing/2014/main" id="{79235397-5074-3611-D4A0-BF6CABA3907E}"/>
              </a:ext>
            </a:extLst>
          </p:cNvPr>
          <p:cNvPicPr>
            <a:picLocks noChangeAspect="1"/>
          </p:cNvPicPr>
          <p:nvPr/>
        </p:nvPicPr>
        <p:blipFill>
          <a:blip r:embed="rId2"/>
          <a:stretch>
            <a:fillRect/>
          </a:stretch>
        </p:blipFill>
        <p:spPr>
          <a:xfrm>
            <a:off x="5134095" y="5510360"/>
            <a:ext cx="1923810" cy="28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2055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11BA-A62D-B1F3-6A0D-59DCA58C4B71}"/>
              </a:ext>
            </a:extLst>
          </p:cNvPr>
          <p:cNvSpPr>
            <a:spLocks noGrp="1"/>
          </p:cNvSpPr>
          <p:nvPr>
            <p:ph type="title"/>
          </p:nvPr>
        </p:nvSpPr>
        <p:spPr/>
        <p:txBody>
          <a:bodyPr/>
          <a:lstStyle/>
          <a:p>
            <a:r>
              <a:rPr lang="en-US" dirty="0"/>
              <a:t>The Ways of the World</a:t>
            </a:r>
          </a:p>
        </p:txBody>
      </p:sp>
      <p:sp>
        <p:nvSpPr>
          <p:cNvPr id="3" name="Content Placeholder 2">
            <a:extLst>
              <a:ext uri="{FF2B5EF4-FFF2-40B4-BE49-F238E27FC236}">
                <a16:creationId xmlns:a16="http://schemas.microsoft.com/office/drawing/2014/main" id="{8DC005C4-5A11-ABD2-2A56-31B0EE0CB5F2}"/>
              </a:ext>
            </a:extLst>
          </p:cNvPr>
          <p:cNvSpPr>
            <a:spLocks noGrp="1"/>
          </p:cNvSpPr>
          <p:nvPr>
            <p:ph idx="1"/>
          </p:nvPr>
        </p:nvSpPr>
        <p:spPr>
          <a:xfrm>
            <a:off x="838200" y="2125361"/>
            <a:ext cx="10515600" cy="4051601"/>
          </a:xfrm>
        </p:spPr>
        <p:txBody>
          <a:bodyPr/>
          <a:lstStyle/>
          <a:p>
            <a:r>
              <a:rPr lang="en-US" dirty="0">
                <a:solidFill>
                  <a:srgbClr val="C00000"/>
                </a:solidFill>
              </a:rPr>
              <a:t>Paul used contrasting imagery to describe the change that had taken place in the lives of his readers.</a:t>
            </a:r>
          </a:p>
          <a:p>
            <a:pPr lvl="1"/>
            <a:r>
              <a:rPr lang="en-US" dirty="0">
                <a:solidFill>
                  <a:srgbClr val="C00000"/>
                </a:solidFill>
              </a:rPr>
              <a:t>Once darkness</a:t>
            </a:r>
          </a:p>
          <a:p>
            <a:pPr lvl="1"/>
            <a:r>
              <a:rPr lang="en-US" dirty="0">
                <a:solidFill>
                  <a:srgbClr val="C00000"/>
                </a:solidFill>
              </a:rPr>
              <a:t>Now light in the Lord</a:t>
            </a:r>
          </a:p>
          <a:p>
            <a:endParaRPr lang="en-US" dirty="0"/>
          </a:p>
        </p:txBody>
      </p:sp>
    </p:spTree>
    <p:extLst>
      <p:ext uri="{BB962C8B-B14F-4D97-AF65-F5344CB8AC3E}">
        <p14:creationId xmlns:p14="http://schemas.microsoft.com/office/powerpoint/2010/main" val="376990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23B9-8381-8FE9-4767-6A3519E2A42B}"/>
              </a:ext>
            </a:extLst>
          </p:cNvPr>
          <p:cNvSpPr>
            <a:spLocks noGrp="1"/>
          </p:cNvSpPr>
          <p:nvPr>
            <p:ph type="title"/>
          </p:nvPr>
        </p:nvSpPr>
        <p:spPr/>
        <p:txBody>
          <a:bodyPr/>
          <a:lstStyle/>
          <a:p>
            <a:r>
              <a:rPr lang="en-US" dirty="0"/>
              <a:t>The Ways of the World</a:t>
            </a:r>
          </a:p>
        </p:txBody>
      </p:sp>
      <p:sp>
        <p:nvSpPr>
          <p:cNvPr id="3" name="Content Placeholder 2">
            <a:extLst>
              <a:ext uri="{FF2B5EF4-FFF2-40B4-BE49-F238E27FC236}">
                <a16:creationId xmlns:a16="http://schemas.microsoft.com/office/drawing/2014/main" id="{288145C4-5088-6148-EF35-BF236AB62A37}"/>
              </a:ext>
            </a:extLst>
          </p:cNvPr>
          <p:cNvSpPr>
            <a:spLocks noGrp="1"/>
          </p:cNvSpPr>
          <p:nvPr>
            <p:ph idx="1"/>
          </p:nvPr>
        </p:nvSpPr>
        <p:spPr/>
        <p:txBody>
          <a:bodyPr/>
          <a:lstStyle/>
          <a:p>
            <a:r>
              <a:rPr lang="en-US" dirty="0"/>
              <a:t>So, how does life in darkness contrast with life in the light?</a:t>
            </a:r>
          </a:p>
        </p:txBody>
      </p:sp>
      <p:graphicFrame>
        <p:nvGraphicFramePr>
          <p:cNvPr id="4" name="Table 4">
            <a:extLst>
              <a:ext uri="{FF2B5EF4-FFF2-40B4-BE49-F238E27FC236}">
                <a16:creationId xmlns:a16="http://schemas.microsoft.com/office/drawing/2014/main" id="{C11DF802-8C65-3C70-B656-99ACF67E67C7}"/>
              </a:ext>
            </a:extLst>
          </p:cNvPr>
          <p:cNvGraphicFramePr>
            <a:graphicFrameLocks noGrp="1"/>
          </p:cNvGraphicFramePr>
          <p:nvPr>
            <p:extLst>
              <p:ext uri="{D42A27DB-BD31-4B8C-83A1-F6EECF244321}">
                <p14:modId xmlns:p14="http://schemas.microsoft.com/office/powerpoint/2010/main" val="181034174"/>
              </p:ext>
            </p:extLst>
          </p:nvPr>
        </p:nvGraphicFramePr>
        <p:xfrm>
          <a:off x="1191739" y="3484605"/>
          <a:ext cx="10052910" cy="1828800"/>
        </p:xfrm>
        <a:graphic>
          <a:graphicData uri="http://schemas.openxmlformats.org/drawingml/2006/table">
            <a:tbl>
              <a:tblPr firstRow="1" bandRow="1">
                <a:tableStyleId>{5C22544A-7EE6-4342-B048-85BDC9FD1C3A}</a:tableStyleId>
              </a:tblPr>
              <a:tblGrid>
                <a:gridCol w="5026455">
                  <a:extLst>
                    <a:ext uri="{9D8B030D-6E8A-4147-A177-3AD203B41FA5}">
                      <a16:colId xmlns:a16="http://schemas.microsoft.com/office/drawing/2014/main" val="3716140682"/>
                    </a:ext>
                  </a:extLst>
                </a:gridCol>
                <a:gridCol w="5026455">
                  <a:extLst>
                    <a:ext uri="{9D8B030D-6E8A-4147-A177-3AD203B41FA5}">
                      <a16:colId xmlns:a16="http://schemas.microsoft.com/office/drawing/2014/main" val="3376175087"/>
                    </a:ext>
                  </a:extLst>
                </a:gridCol>
              </a:tblGrid>
              <a:tr h="370840">
                <a:tc>
                  <a:txBody>
                    <a:bodyPr/>
                    <a:lstStyle/>
                    <a:p>
                      <a:pPr algn="ctr"/>
                      <a:r>
                        <a:rPr lang="en-US" sz="3600" dirty="0"/>
                        <a:t>Life in Darkness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t>Life in 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736121"/>
                  </a:ext>
                </a:extLst>
              </a:tr>
              <a:tr h="370840">
                <a:tc>
                  <a:txBody>
                    <a:bodyPr/>
                    <a:lstStyle/>
                    <a:p>
                      <a:endParaRPr lang="en-US" sz="3600" dirty="0"/>
                    </a:p>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5184210"/>
                  </a:ext>
                </a:extLst>
              </a:tr>
            </a:tbl>
          </a:graphicData>
        </a:graphic>
      </p:graphicFrame>
    </p:spTree>
    <p:extLst>
      <p:ext uri="{BB962C8B-B14F-4D97-AF65-F5344CB8AC3E}">
        <p14:creationId xmlns:p14="http://schemas.microsoft.com/office/powerpoint/2010/main" val="423083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2D75-EF31-6631-8D98-AF6AD419774E}"/>
              </a:ext>
            </a:extLst>
          </p:cNvPr>
          <p:cNvSpPr>
            <a:spLocks noGrp="1"/>
          </p:cNvSpPr>
          <p:nvPr>
            <p:ph type="title"/>
          </p:nvPr>
        </p:nvSpPr>
        <p:spPr/>
        <p:txBody>
          <a:bodyPr/>
          <a:lstStyle/>
          <a:p>
            <a:r>
              <a:rPr lang="en-US" dirty="0"/>
              <a:t>The Ways of the World</a:t>
            </a:r>
          </a:p>
        </p:txBody>
      </p:sp>
      <p:sp>
        <p:nvSpPr>
          <p:cNvPr id="3" name="Content Placeholder 2">
            <a:extLst>
              <a:ext uri="{FF2B5EF4-FFF2-40B4-BE49-F238E27FC236}">
                <a16:creationId xmlns:a16="http://schemas.microsoft.com/office/drawing/2014/main" id="{4D58BFC7-C2C5-4F57-0FAB-79C68054A169}"/>
              </a:ext>
            </a:extLst>
          </p:cNvPr>
          <p:cNvSpPr>
            <a:spLocks noGrp="1"/>
          </p:cNvSpPr>
          <p:nvPr>
            <p:ph idx="1"/>
          </p:nvPr>
        </p:nvSpPr>
        <p:spPr/>
        <p:txBody>
          <a:bodyPr/>
          <a:lstStyle/>
          <a:p>
            <a:r>
              <a:rPr lang="en-US" dirty="0"/>
              <a:t>How does the apostle describe light or its fruit in Ephesians 5:9? Define each term in your own words.</a:t>
            </a:r>
          </a:p>
          <a:p>
            <a:r>
              <a:rPr lang="en-US" dirty="0"/>
              <a:t>Verse 3 of this chapter talks of the fruits of darkness … sexual immorality, impurity, and greed.  Why would it not be possible to have both these qualities </a:t>
            </a:r>
            <a:r>
              <a:rPr lang="en-US" b="1" dirty="0"/>
              <a:t>and</a:t>
            </a:r>
            <a:r>
              <a:rPr lang="en-US" dirty="0"/>
              <a:t> the fruit of light in in our lives at the same time?</a:t>
            </a:r>
          </a:p>
        </p:txBody>
      </p:sp>
    </p:spTree>
    <p:extLst>
      <p:ext uri="{BB962C8B-B14F-4D97-AF65-F5344CB8AC3E}">
        <p14:creationId xmlns:p14="http://schemas.microsoft.com/office/powerpoint/2010/main" val="25392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6FFF4-047C-88E9-16E2-395EE55D648C}"/>
              </a:ext>
            </a:extLst>
          </p:cNvPr>
          <p:cNvSpPr>
            <a:spLocks noGrp="1"/>
          </p:cNvSpPr>
          <p:nvPr>
            <p:ph type="title"/>
          </p:nvPr>
        </p:nvSpPr>
        <p:spPr/>
        <p:txBody>
          <a:bodyPr/>
          <a:lstStyle/>
          <a:p>
            <a:r>
              <a:rPr lang="en-US" dirty="0"/>
              <a:t>The Ways of the World</a:t>
            </a:r>
          </a:p>
        </p:txBody>
      </p:sp>
      <p:sp>
        <p:nvSpPr>
          <p:cNvPr id="3" name="Content Placeholder 2">
            <a:extLst>
              <a:ext uri="{FF2B5EF4-FFF2-40B4-BE49-F238E27FC236}">
                <a16:creationId xmlns:a16="http://schemas.microsoft.com/office/drawing/2014/main" id="{B5CBDDA8-38EE-80D2-8192-A3A45DE9C62C}"/>
              </a:ext>
            </a:extLst>
          </p:cNvPr>
          <p:cNvSpPr>
            <a:spLocks noGrp="1"/>
          </p:cNvSpPr>
          <p:nvPr>
            <p:ph idx="1"/>
          </p:nvPr>
        </p:nvSpPr>
        <p:spPr/>
        <p:txBody>
          <a:bodyPr/>
          <a:lstStyle/>
          <a:p>
            <a:r>
              <a:rPr lang="en-US" dirty="0">
                <a:solidFill>
                  <a:srgbClr val="C00000"/>
                </a:solidFill>
              </a:rPr>
              <a:t>Note Paul talks about the fruit of the Spirit, then things that are </a:t>
            </a:r>
            <a:r>
              <a:rPr lang="en-US" i="1" dirty="0">
                <a:solidFill>
                  <a:srgbClr val="C00000"/>
                </a:solidFill>
              </a:rPr>
              <a:t>fruitless</a:t>
            </a:r>
            <a:r>
              <a:rPr lang="en-US" dirty="0">
                <a:solidFill>
                  <a:srgbClr val="C00000"/>
                </a:solidFill>
              </a:rPr>
              <a:t>.  </a:t>
            </a:r>
            <a:br>
              <a:rPr lang="en-US" dirty="0">
                <a:solidFill>
                  <a:srgbClr val="C00000"/>
                </a:solidFill>
              </a:rPr>
            </a:br>
            <a:r>
              <a:rPr lang="en-US" dirty="0">
                <a:solidFill>
                  <a:srgbClr val="C00000"/>
                </a:solidFill>
              </a:rPr>
              <a:t>That implies that they are …</a:t>
            </a:r>
          </a:p>
          <a:p>
            <a:pPr lvl="1"/>
            <a:r>
              <a:rPr lang="en-US" dirty="0">
                <a:solidFill>
                  <a:srgbClr val="C00000"/>
                </a:solidFill>
              </a:rPr>
              <a:t>The opposite of goodness, they are evil</a:t>
            </a:r>
          </a:p>
          <a:p>
            <a:pPr lvl="1"/>
            <a:r>
              <a:rPr lang="en-US" dirty="0">
                <a:solidFill>
                  <a:srgbClr val="C00000"/>
                </a:solidFill>
              </a:rPr>
              <a:t>They are unrighteous, not right, not just</a:t>
            </a:r>
          </a:p>
          <a:p>
            <a:pPr lvl="1"/>
            <a:r>
              <a:rPr lang="en-US" dirty="0">
                <a:solidFill>
                  <a:srgbClr val="C00000"/>
                </a:solidFill>
              </a:rPr>
              <a:t>They are based on Satan’s lies who tries to tell us they are OK</a:t>
            </a:r>
          </a:p>
          <a:p>
            <a:endParaRPr lang="en-US" dirty="0"/>
          </a:p>
        </p:txBody>
      </p:sp>
    </p:spTree>
    <p:extLst>
      <p:ext uri="{BB962C8B-B14F-4D97-AF65-F5344CB8AC3E}">
        <p14:creationId xmlns:p14="http://schemas.microsoft.com/office/powerpoint/2010/main" val="2702734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106</TotalTime>
  <Words>982</Words>
  <Application>Microsoft Office PowerPoint</Application>
  <PresentationFormat>Widescreen</PresentationFormat>
  <Paragraphs>81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Filled by the Spirit</vt:lpstr>
      <vt:lpstr>Video Introduction</vt:lpstr>
      <vt:lpstr>Be honest, now …</vt:lpstr>
      <vt:lpstr>Listen for a contrast.</vt:lpstr>
      <vt:lpstr>Listen for a contrast.</vt:lpstr>
      <vt:lpstr>The Ways of the World</vt:lpstr>
      <vt:lpstr>The Ways of the World</vt:lpstr>
      <vt:lpstr>The Ways of the World</vt:lpstr>
      <vt:lpstr>The Ways of the World</vt:lpstr>
      <vt:lpstr>The Ways of the World</vt:lpstr>
      <vt:lpstr>Listen for how to walk wisely.</vt:lpstr>
      <vt:lpstr>Life Controlled by the Spirit</vt:lpstr>
      <vt:lpstr>Life Controlled by the Spirit</vt:lpstr>
      <vt:lpstr>Life Controlled by the Spirit</vt:lpstr>
      <vt:lpstr>Life Controlled by the Spirit</vt:lpstr>
      <vt:lpstr>Listen for impacts on worship.</vt:lpstr>
      <vt:lpstr>Worship and Live Thankfully</vt:lpstr>
      <vt:lpstr>Worship and Live Thankfully</vt:lpstr>
      <vt:lpstr>Worship and Live Thankfully</vt:lpstr>
      <vt:lpstr>Application</vt:lpstr>
      <vt:lpstr>Application</vt:lpstr>
      <vt:lpstr>Application</vt:lpstr>
      <vt:lpstr>Family Activities</vt:lpstr>
      <vt:lpstr>Filled by the Spirit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Filled by the Spirit</dc:title>
  <dc:creator>Steve Armstrong</dc:creator>
  <cp:lastModifiedBy>Steve Armstrong</cp:lastModifiedBy>
  <cp:revision>2</cp:revision>
  <dcterms:created xsi:type="dcterms:W3CDTF">2022-06-10T12:39:25Z</dcterms:created>
  <dcterms:modified xsi:type="dcterms:W3CDTF">2022-06-10T15:44:30Z</dcterms:modified>
</cp:coreProperties>
</file>