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pwf7egzv"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27vsrh3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tinyurl.com/27vsrh3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Faithful in All Things</a:t>
            </a:r>
          </a:p>
        </p:txBody>
      </p:sp>
      <p:sp>
        <p:nvSpPr>
          <p:cNvPr id="3" name="Subtitle 2"/>
          <p:cNvSpPr>
            <a:spLocks noGrp="1"/>
          </p:cNvSpPr>
          <p:nvPr>
            <p:ph type="subTitle" idx="1"/>
          </p:nvPr>
        </p:nvSpPr>
        <p:spPr>
          <a:xfrm>
            <a:off x="1524000" y="3847604"/>
            <a:ext cx="9144000" cy="1410195"/>
          </a:xfrm>
        </p:spPr>
        <p:txBody>
          <a:bodyPr/>
          <a:lstStyle/>
          <a:p>
            <a:r>
              <a:rPr lang="en-US" dirty="0"/>
              <a:t>July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655E-D64D-4BF8-8AFC-23C687375DB7}"/>
              </a:ext>
            </a:extLst>
          </p:cNvPr>
          <p:cNvSpPr>
            <a:spLocks noGrp="1"/>
          </p:cNvSpPr>
          <p:nvPr>
            <p:ph type="title"/>
          </p:nvPr>
        </p:nvSpPr>
        <p:spPr/>
        <p:txBody>
          <a:bodyPr/>
          <a:lstStyle/>
          <a:p>
            <a:pPr algn="l"/>
            <a:r>
              <a:rPr lang="en-US" dirty="0"/>
              <a:t>Listen for the importance of endurance.</a:t>
            </a:r>
          </a:p>
        </p:txBody>
      </p:sp>
      <p:sp>
        <p:nvSpPr>
          <p:cNvPr id="3" name="Content Placeholder 2">
            <a:extLst>
              <a:ext uri="{FF2B5EF4-FFF2-40B4-BE49-F238E27FC236}">
                <a16:creationId xmlns:a16="http://schemas.microsoft.com/office/drawing/2014/main" id="{DD099D4B-CAFE-4AD8-B886-EE56ED7EF21A}"/>
              </a:ext>
            </a:extLst>
          </p:cNvPr>
          <p:cNvSpPr>
            <a:spLocks noGrp="1"/>
          </p:cNvSpPr>
          <p:nvPr>
            <p:ph idx="1"/>
          </p:nvPr>
        </p:nvSpPr>
        <p:spPr>
          <a:xfrm>
            <a:off x="1302185" y="2192055"/>
            <a:ext cx="9587630" cy="4009960"/>
          </a:xfrm>
        </p:spPr>
        <p:txBody>
          <a:bodyPr/>
          <a:lstStyle/>
          <a:p>
            <a:pPr marL="0" indent="0" algn="ctr">
              <a:buNone/>
            </a:pPr>
            <a:r>
              <a:rPr lang="en-US" dirty="0"/>
              <a:t>Since you have kept my command to endure patiently, I will also keep you from the hour of trial that is going to come upon the whole world to test those who live on the earth.</a:t>
            </a:r>
          </a:p>
        </p:txBody>
      </p:sp>
      <p:pic>
        <p:nvPicPr>
          <p:cNvPr id="4" name="Picture 3">
            <a:extLst>
              <a:ext uri="{FF2B5EF4-FFF2-40B4-BE49-F238E27FC236}">
                <a16:creationId xmlns:a16="http://schemas.microsoft.com/office/drawing/2014/main" id="{4EBD8E94-B863-4D78-97DD-DDAF357C3D5E}"/>
              </a:ext>
            </a:extLst>
          </p:cNvPr>
          <p:cNvPicPr>
            <a:picLocks noChangeAspect="1"/>
          </p:cNvPicPr>
          <p:nvPr/>
        </p:nvPicPr>
        <p:blipFill>
          <a:blip r:embed="rId2"/>
          <a:stretch>
            <a:fillRect/>
          </a:stretch>
        </p:blipFill>
        <p:spPr>
          <a:xfrm>
            <a:off x="4848065" y="4955623"/>
            <a:ext cx="2251329" cy="3178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017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6423-9B00-4E8E-BBF0-DD1B7B496ABB}"/>
              </a:ext>
            </a:extLst>
          </p:cNvPr>
          <p:cNvSpPr>
            <a:spLocks noGrp="1"/>
          </p:cNvSpPr>
          <p:nvPr>
            <p:ph type="title"/>
          </p:nvPr>
        </p:nvSpPr>
        <p:spPr/>
        <p:txBody>
          <a:bodyPr/>
          <a:lstStyle/>
          <a:p>
            <a:r>
              <a:rPr lang="en-US" dirty="0"/>
              <a:t>God’s Dependable Protection</a:t>
            </a:r>
          </a:p>
        </p:txBody>
      </p:sp>
      <p:sp>
        <p:nvSpPr>
          <p:cNvPr id="3" name="Content Placeholder 2">
            <a:extLst>
              <a:ext uri="{FF2B5EF4-FFF2-40B4-BE49-F238E27FC236}">
                <a16:creationId xmlns:a16="http://schemas.microsoft.com/office/drawing/2014/main" id="{19511F09-CC57-4CB9-8A10-BB341CDBA70C}"/>
              </a:ext>
            </a:extLst>
          </p:cNvPr>
          <p:cNvSpPr>
            <a:spLocks noGrp="1"/>
          </p:cNvSpPr>
          <p:nvPr>
            <p:ph idx="1"/>
          </p:nvPr>
        </p:nvSpPr>
        <p:spPr/>
        <p:txBody>
          <a:bodyPr/>
          <a:lstStyle/>
          <a:p>
            <a:r>
              <a:rPr lang="en-US" dirty="0"/>
              <a:t>According to verse 9, who does it appear is guilty of persecuting the Christians in Philadelphia? </a:t>
            </a:r>
          </a:p>
          <a:p>
            <a:r>
              <a:rPr lang="en-US" dirty="0"/>
              <a:t>How will the Christians be vindicated? </a:t>
            </a:r>
          </a:p>
          <a:p>
            <a:r>
              <a:rPr lang="en-US" dirty="0"/>
              <a:t>Why can we rejoice even when we are persecuted by hostile anti-God forces?</a:t>
            </a:r>
          </a:p>
          <a:p>
            <a:endParaRPr lang="en-US" dirty="0"/>
          </a:p>
        </p:txBody>
      </p:sp>
    </p:spTree>
    <p:extLst>
      <p:ext uri="{BB962C8B-B14F-4D97-AF65-F5344CB8AC3E}">
        <p14:creationId xmlns:p14="http://schemas.microsoft.com/office/powerpoint/2010/main" val="28990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7A6B-50FE-4840-85EC-5A006169A89C}"/>
              </a:ext>
            </a:extLst>
          </p:cNvPr>
          <p:cNvSpPr>
            <a:spLocks noGrp="1"/>
          </p:cNvSpPr>
          <p:nvPr>
            <p:ph type="title"/>
          </p:nvPr>
        </p:nvSpPr>
        <p:spPr/>
        <p:txBody>
          <a:bodyPr/>
          <a:lstStyle/>
          <a:p>
            <a:r>
              <a:rPr lang="en-US" dirty="0"/>
              <a:t>God’s Dependable Protection</a:t>
            </a:r>
          </a:p>
        </p:txBody>
      </p:sp>
      <p:sp>
        <p:nvSpPr>
          <p:cNvPr id="3" name="Content Placeholder 2">
            <a:extLst>
              <a:ext uri="{FF2B5EF4-FFF2-40B4-BE49-F238E27FC236}">
                <a16:creationId xmlns:a16="http://schemas.microsoft.com/office/drawing/2014/main" id="{59199242-6312-4245-B19F-A9C2323DA9CA}"/>
              </a:ext>
            </a:extLst>
          </p:cNvPr>
          <p:cNvSpPr>
            <a:spLocks noGrp="1"/>
          </p:cNvSpPr>
          <p:nvPr>
            <p:ph idx="1"/>
          </p:nvPr>
        </p:nvSpPr>
        <p:spPr/>
        <p:txBody>
          <a:bodyPr/>
          <a:lstStyle/>
          <a:p>
            <a:r>
              <a:rPr lang="en-US" dirty="0"/>
              <a:t>What promise was given to the Christians for obeying the challenge to exercise patient endurance?</a:t>
            </a:r>
          </a:p>
          <a:p>
            <a:r>
              <a:rPr lang="en-US" dirty="0"/>
              <a:t>What are some things we can do to obey Jesus’ command to endure? </a:t>
            </a:r>
          </a:p>
          <a:p>
            <a:r>
              <a:rPr lang="en-US" dirty="0"/>
              <a:t>How do you remain faithful to God during difficult times?</a:t>
            </a:r>
          </a:p>
        </p:txBody>
      </p:sp>
    </p:spTree>
    <p:extLst>
      <p:ext uri="{BB962C8B-B14F-4D97-AF65-F5344CB8AC3E}">
        <p14:creationId xmlns:p14="http://schemas.microsoft.com/office/powerpoint/2010/main" val="36602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6B3E-9241-4FFF-88C3-2E51B87782B4}"/>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C05CD293-4FBB-42D1-970C-C81EC3E6E7D9}"/>
              </a:ext>
            </a:extLst>
          </p:cNvPr>
          <p:cNvSpPr>
            <a:spLocks noGrp="1"/>
          </p:cNvSpPr>
          <p:nvPr>
            <p:ph idx="1"/>
          </p:nvPr>
        </p:nvSpPr>
        <p:spPr>
          <a:xfrm>
            <a:off x="1007823" y="2167003"/>
            <a:ext cx="10176353" cy="4085116"/>
          </a:xfrm>
        </p:spPr>
        <p:txBody>
          <a:bodyPr/>
          <a:lstStyle/>
          <a:p>
            <a:pPr marL="0" indent="0" algn="ctr">
              <a:buNone/>
            </a:pPr>
            <a:r>
              <a:rPr lang="en-US" dirty="0"/>
              <a:t>Revelation 3:11-13 (NIV)   I am coming soon. Hold on to what you have, so that no one will take your crown.  12  Him who overcomes I will make a pillar in the temple of my God. Never again will he leave it. I will write on him the name </a:t>
            </a:r>
          </a:p>
        </p:txBody>
      </p:sp>
    </p:spTree>
    <p:extLst>
      <p:ext uri="{BB962C8B-B14F-4D97-AF65-F5344CB8AC3E}">
        <p14:creationId xmlns:p14="http://schemas.microsoft.com/office/powerpoint/2010/main" val="419455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6B3E-9241-4FFF-88C3-2E51B87782B4}"/>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C05CD293-4FBB-42D1-970C-C81EC3E6E7D9}"/>
              </a:ext>
            </a:extLst>
          </p:cNvPr>
          <p:cNvSpPr>
            <a:spLocks noGrp="1"/>
          </p:cNvSpPr>
          <p:nvPr>
            <p:ph idx="1"/>
          </p:nvPr>
        </p:nvSpPr>
        <p:spPr>
          <a:xfrm>
            <a:off x="1007823" y="2167003"/>
            <a:ext cx="10176353" cy="4085116"/>
          </a:xfrm>
        </p:spPr>
        <p:txBody>
          <a:bodyPr/>
          <a:lstStyle/>
          <a:p>
            <a:pPr marL="0" indent="0" algn="ctr">
              <a:buNone/>
            </a:pPr>
            <a:r>
              <a:rPr lang="en-US" dirty="0"/>
              <a:t>of my God and the name of the city of my God, the new Jerusalem, which is coming down out of heaven from my God; and I will also write on him my new name.  13  He who has an ear, let him hear what the Spirit says to the churches.</a:t>
            </a:r>
          </a:p>
        </p:txBody>
      </p:sp>
      <p:pic>
        <p:nvPicPr>
          <p:cNvPr id="4" name="Picture 3">
            <a:extLst>
              <a:ext uri="{FF2B5EF4-FFF2-40B4-BE49-F238E27FC236}">
                <a16:creationId xmlns:a16="http://schemas.microsoft.com/office/drawing/2014/main" id="{481BAA20-8FA2-40C5-9256-48124F09A4A2}"/>
              </a:ext>
            </a:extLst>
          </p:cNvPr>
          <p:cNvPicPr>
            <a:picLocks noChangeAspect="1"/>
          </p:cNvPicPr>
          <p:nvPr/>
        </p:nvPicPr>
        <p:blipFill>
          <a:blip r:embed="rId2"/>
          <a:stretch>
            <a:fillRect/>
          </a:stretch>
        </p:blipFill>
        <p:spPr>
          <a:xfrm>
            <a:off x="4848065" y="5206144"/>
            <a:ext cx="2251329" cy="3178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104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7539-E213-4C00-A7CE-D74C93A8AA4B}"/>
              </a:ext>
            </a:extLst>
          </p:cNvPr>
          <p:cNvSpPr>
            <a:spLocks noGrp="1"/>
          </p:cNvSpPr>
          <p:nvPr>
            <p:ph type="title"/>
          </p:nvPr>
        </p:nvSpPr>
        <p:spPr/>
        <p:txBody>
          <a:bodyPr/>
          <a:lstStyle/>
          <a:p>
            <a:r>
              <a:rPr lang="en-US" dirty="0"/>
              <a:t>Hold On</a:t>
            </a:r>
          </a:p>
        </p:txBody>
      </p:sp>
      <p:sp>
        <p:nvSpPr>
          <p:cNvPr id="3" name="Content Placeholder 2">
            <a:extLst>
              <a:ext uri="{FF2B5EF4-FFF2-40B4-BE49-F238E27FC236}">
                <a16:creationId xmlns:a16="http://schemas.microsoft.com/office/drawing/2014/main" id="{8C18532E-44A6-4637-A19F-069147EEB1D7}"/>
              </a:ext>
            </a:extLst>
          </p:cNvPr>
          <p:cNvSpPr>
            <a:spLocks noGrp="1"/>
          </p:cNvSpPr>
          <p:nvPr>
            <p:ph idx="1"/>
          </p:nvPr>
        </p:nvSpPr>
        <p:spPr/>
        <p:txBody>
          <a:bodyPr/>
          <a:lstStyle/>
          <a:p>
            <a:r>
              <a:rPr lang="en-US" dirty="0"/>
              <a:t>What promise was given to the Christians for obeying the challenge to exercise patient endurance?</a:t>
            </a:r>
          </a:p>
          <a:p>
            <a:r>
              <a:rPr lang="en-US" dirty="0"/>
              <a:t>How can we help each other hold on to all that we have in Christ?</a:t>
            </a:r>
          </a:p>
          <a:p>
            <a:endParaRPr lang="en-US" dirty="0"/>
          </a:p>
        </p:txBody>
      </p:sp>
    </p:spTree>
    <p:extLst>
      <p:ext uri="{BB962C8B-B14F-4D97-AF65-F5344CB8AC3E}">
        <p14:creationId xmlns:p14="http://schemas.microsoft.com/office/powerpoint/2010/main" val="321000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CEBA-4AA4-4EBC-8579-2528237D9F4F}"/>
              </a:ext>
            </a:extLst>
          </p:cNvPr>
          <p:cNvSpPr>
            <a:spLocks noGrp="1"/>
          </p:cNvSpPr>
          <p:nvPr>
            <p:ph type="title"/>
          </p:nvPr>
        </p:nvSpPr>
        <p:spPr/>
        <p:txBody>
          <a:bodyPr/>
          <a:lstStyle/>
          <a:p>
            <a:r>
              <a:rPr lang="en-US" dirty="0"/>
              <a:t>Hold On</a:t>
            </a:r>
          </a:p>
        </p:txBody>
      </p:sp>
      <p:sp>
        <p:nvSpPr>
          <p:cNvPr id="3" name="Content Placeholder 2">
            <a:extLst>
              <a:ext uri="{FF2B5EF4-FFF2-40B4-BE49-F238E27FC236}">
                <a16:creationId xmlns:a16="http://schemas.microsoft.com/office/drawing/2014/main" id="{4C3ADE0D-327E-4F37-85CD-4093AE4953B6}"/>
              </a:ext>
            </a:extLst>
          </p:cNvPr>
          <p:cNvSpPr>
            <a:spLocks noGrp="1"/>
          </p:cNvSpPr>
          <p:nvPr>
            <p:ph idx="1"/>
          </p:nvPr>
        </p:nvSpPr>
        <p:spPr>
          <a:xfrm>
            <a:off x="838200" y="1903955"/>
            <a:ext cx="10515600" cy="4273007"/>
          </a:xfrm>
        </p:spPr>
        <p:txBody>
          <a:bodyPr/>
          <a:lstStyle/>
          <a:p>
            <a:r>
              <a:rPr lang="en-US" dirty="0"/>
              <a:t>What are some tools that God gives us to help us remain faithful?</a:t>
            </a:r>
          </a:p>
          <a:p>
            <a:r>
              <a:rPr lang="en-US" dirty="0"/>
              <a:t>How are you continuing to hold on to and nurture a persevering faith in God’s Word in your life?</a:t>
            </a:r>
          </a:p>
        </p:txBody>
      </p:sp>
    </p:spTree>
    <p:extLst>
      <p:ext uri="{BB962C8B-B14F-4D97-AF65-F5344CB8AC3E}">
        <p14:creationId xmlns:p14="http://schemas.microsoft.com/office/powerpoint/2010/main" val="29878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7E8D-1C0C-4FC3-A63C-FFFEB4F914E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89D9675-B4B5-4AD0-8A0A-A8BCA8DBC0B5}"/>
              </a:ext>
            </a:extLst>
          </p:cNvPr>
          <p:cNvSpPr>
            <a:spLocks noGrp="1"/>
          </p:cNvSpPr>
          <p:nvPr>
            <p:ph idx="1"/>
          </p:nvPr>
        </p:nvSpPr>
        <p:spPr>
          <a:xfrm>
            <a:off x="838200" y="1941533"/>
            <a:ext cx="10515600" cy="4235429"/>
          </a:xfrm>
        </p:spPr>
        <p:txBody>
          <a:bodyPr/>
          <a:lstStyle/>
          <a:p>
            <a:r>
              <a:rPr lang="en-US" dirty="0"/>
              <a:t>Endure. </a:t>
            </a:r>
          </a:p>
          <a:p>
            <a:pPr lvl="1"/>
            <a:r>
              <a:rPr lang="en-US" dirty="0"/>
              <a:t>Identify times or areas of your life when enduring in your faith have been hardest. </a:t>
            </a:r>
          </a:p>
          <a:p>
            <a:pPr lvl="1"/>
            <a:r>
              <a:rPr lang="en-US" dirty="0"/>
              <a:t>Pray for Christ’s power to stand strong. Let the reminder that He is coming soon to set you free from your difficulties serve as a motivation to stand with Him.</a:t>
            </a:r>
          </a:p>
          <a:p>
            <a:endParaRPr lang="en-US" dirty="0"/>
          </a:p>
        </p:txBody>
      </p:sp>
    </p:spTree>
    <p:extLst>
      <p:ext uri="{BB962C8B-B14F-4D97-AF65-F5344CB8AC3E}">
        <p14:creationId xmlns:p14="http://schemas.microsoft.com/office/powerpoint/2010/main" val="65885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7E8D-1C0C-4FC3-A63C-FFFEB4F914E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89D9675-B4B5-4AD0-8A0A-A8BCA8DBC0B5}"/>
              </a:ext>
            </a:extLst>
          </p:cNvPr>
          <p:cNvSpPr>
            <a:spLocks noGrp="1"/>
          </p:cNvSpPr>
          <p:nvPr>
            <p:ph idx="1"/>
          </p:nvPr>
        </p:nvSpPr>
        <p:spPr>
          <a:xfrm>
            <a:off x="838200" y="2204581"/>
            <a:ext cx="10515600" cy="3972382"/>
          </a:xfrm>
        </p:spPr>
        <p:txBody>
          <a:bodyPr/>
          <a:lstStyle/>
          <a:p>
            <a:r>
              <a:rPr lang="en-US" dirty="0"/>
              <a:t>Encourage. </a:t>
            </a:r>
          </a:p>
          <a:p>
            <a:pPr lvl="1"/>
            <a:r>
              <a:rPr lang="en-US" dirty="0"/>
              <a:t>As you see others standing and enduring in their faith, commend them for their faithfulness. </a:t>
            </a:r>
          </a:p>
          <a:p>
            <a:pPr lvl="1"/>
            <a:r>
              <a:rPr lang="en-US" dirty="0"/>
              <a:t>Encourage them to continue being a faithful witness.</a:t>
            </a:r>
          </a:p>
          <a:p>
            <a:endParaRPr lang="en-US" dirty="0"/>
          </a:p>
        </p:txBody>
      </p:sp>
    </p:spTree>
    <p:extLst>
      <p:ext uri="{BB962C8B-B14F-4D97-AF65-F5344CB8AC3E}">
        <p14:creationId xmlns:p14="http://schemas.microsoft.com/office/powerpoint/2010/main" val="300285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7E8D-1C0C-4FC3-A63C-FFFEB4F914E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89D9675-B4B5-4AD0-8A0A-A8BCA8DBC0B5}"/>
              </a:ext>
            </a:extLst>
          </p:cNvPr>
          <p:cNvSpPr>
            <a:spLocks noGrp="1"/>
          </p:cNvSpPr>
          <p:nvPr>
            <p:ph idx="1"/>
          </p:nvPr>
        </p:nvSpPr>
        <p:spPr>
          <a:xfrm>
            <a:off x="838200" y="2254685"/>
            <a:ext cx="10515600" cy="3922278"/>
          </a:xfrm>
        </p:spPr>
        <p:txBody>
          <a:bodyPr/>
          <a:lstStyle/>
          <a:p>
            <a:r>
              <a:rPr lang="en-US" dirty="0"/>
              <a:t>Invite. </a:t>
            </a:r>
          </a:p>
          <a:p>
            <a:pPr lvl="1"/>
            <a:r>
              <a:rPr lang="en-US" dirty="0"/>
              <a:t>Invite others to walk through “the open door” of salvation and enter into eternity with Christ. </a:t>
            </a:r>
          </a:p>
          <a:p>
            <a:pPr lvl="1"/>
            <a:r>
              <a:rPr lang="en-US" dirty="0"/>
              <a:t>Be faithful in your witness of Christ’s salvation.</a:t>
            </a:r>
          </a:p>
          <a:p>
            <a:endParaRPr lang="en-US" dirty="0"/>
          </a:p>
        </p:txBody>
      </p:sp>
    </p:spTree>
    <p:extLst>
      <p:ext uri="{BB962C8B-B14F-4D97-AF65-F5344CB8AC3E}">
        <p14:creationId xmlns:p14="http://schemas.microsoft.com/office/powerpoint/2010/main" val="286831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891202-0894-4B79-92F2-3AD7D69B97C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65D79D0-36F7-407A-B97D-C1B33FDACE37}"/>
              </a:ext>
            </a:extLst>
          </p:cNvPr>
          <p:cNvGrpSpPr/>
          <p:nvPr/>
        </p:nvGrpSpPr>
        <p:grpSpPr>
          <a:xfrm>
            <a:off x="2849598" y="1603168"/>
            <a:ext cx="6492803" cy="4249201"/>
            <a:chOff x="2849598" y="1603168"/>
            <a:chExt cx="6492803" cy="4249201"/>
          </a:xfrm>
        </p:grpSpPr>
        <p:pic>
          <p:nvPicPr>
            <p:cNvPr id="6" name="Picture 5" descr="Text, whiteboard&#10;&#10;Description automatically generated">
              <a:extLst>
                <a:ext uri="{FF2B5EF4-FFF2-40B4-BE49-F238E27FC236}">
                  <a16:creationId xmlns:a16="http://schemas.microsoft.com/office/drawing/2014/main" id="{07103EDA-61C7-46A5-B9D3-2705E9D59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05000"/>
              <a:ext cx="5715000" cy="304800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45CD5F1D-94DC-4F5D-AA02-ABC27E5A3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AB9157D4-3D22-4ED4-815D-2A5A576088EB}"/>
              </a:ext>
            </a:extLst>
          </p:cNvPr>
          <p:cNvSpPr txBox="1"/>
          <p:nvPr/>
        </p:nvSpPr>
        <p:spPr>
          <a:xfrm>
            <a:off x="4445328" y="5874510"/>
            <a:ext cx="330134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89381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E5250-2606-40B4-8DFF-4FBAB3557518}"/>
              </a:ext>
            </a:extLst>
          </p:cNvPr>
          <p:cNvSpPr>
            <a:spLocks noGrp="1"/>
          </p:cNvSpPr>
          <p:nvPr>
            <p:ph type="title"/>
          </p:nvPr>
        </p:nvSpPr>
        <p:spPr>
          <a:xfrm>
            <a:off x="1051144" y="350728"/>
            <a:ext cx="10515600" cy="2415653"/>
          </a:xfrm>
        </p:spPr>
        <p:txBody>
          <a:bodyPr>
            <a:normAutofit fontScale="90000"/>
          </a:bodyPr>
          <a:lstStyle/>
          <a:p>
            <a:r>
              <a:rPr lang="en-US" dirty="0">
                <a:solidFill>
                  <a:srgbClr val="C00000"/>
                </a:solidFill>
                <a:latin typeface="Snap ITC" panose="04040A07060A02020202" pitchFamily="82" charset="0"/>
              </a:rPr>
              <a:t>New Feature</a:t>
            </a:r>
            <a:br>
              <a:rPr lang="en-US" sz="1100" dirty="0"/>
            </a:br>
            <a:br>
              <a:rPr lang="en-US" dirty="0"/>
            </a:br>
            <a:r>
              <a:rPr lang="en-US" dirty="0">
                <a:solidFill>
                  <a:srgbClr val="C00000"/>
                </a:solidFill>
                <a:latin typeface="Snap ITC" panose="04040A07060A02020202" pitchFamily="82" charset="0"/>
              </a:rPr>
              <a:t>Family Discussion Time</a:t>
            </a:r>
            <a:br>
              <a:rPr lang="en-US" dirty="0">
                <a:solidFill>
                  <a:srgbClr val="C00000"/>
                </a:solidFill>
                <a:latin typeface="Snap ITC" panose="04040A07060A02020202" pitchFamily="82" charset="0"/>
              </a:rPr>
            </a:br>
            <a:r>
              <a:rPr lang="en-US" dirty="0">
                <a:solidFill>
                  <a:srgbClr val="C00000"/>
                </a:solidFill>
                <a:latin typeface="Snap ITC" panose="04040A07060A02020202" pitchFamily="82" charset="0"/>
              </a:rPr>
              <a:t>Video</a:t>
            </a:r>
          </a:p>
        </p:txBody>
      </p:sp>
      <p:grpSp>
        <p:nvGrpSpPr>
          <p:cNvPr id="9" name="Group 8">
            <a:extLst>
              <a:ext uri="{FF2B5EF4-FFF2-40B4-BE49-F238E27FC236}">
                <a16:creationId xmlns:a16="http://schemas.microsoft.com/office/drawing/2014/main" id="{93EBC44D-426E-4905-A65B-1DB896F5725E}"/>
              </a:ext>
            </a:extLst>
          </p:cNvPr>
          <p:cNvGrpSpPr/>
          <p:nvPr/>
        </p:nvGrpSpPr>
        <p:grpSpPr>
          <a:xfrm>
            <a:off x="2220202" y="2922552"/>
            <a:ext cx="4919634" cy="3490776"/>
            <a:chOff x="3573013" y="3185598"/>
            <a:chExt cx="4919634" cy="3490776"/>
          </a:xfrm>
        </p:grpSpPr>
        <p:pic>
          <p:nvPicPr>
            <p:cNvPr id="6" name="Picture 5">
              <a:extLst>
                <a:ext uri="{FF2B5EF4-FFF2-40B4-BE49-F238E27FC236}">
                  <a16:creationId xmlns:a16="http://schemas.microsoft.com/office/drawing/2014/main" id="{BB70088C-5860-4903-924D-B168425ABC60}"/>
                </a:ext>
              </a:extLst>
            </p:cNvPr>
            <p:cNvPicPr>
              <a:picLocks noChangeAspect="1"/>
            </p:cNvPicPr>
            <p:nvPr/>
          </p:nvPicPr>
          <p:blipFill>
            <a:blip r:embed="rId2"/>
            <a:stretch>
              <a:fillRect/>
            </a:stretch>
          </p:blipFill>
          <p:spPr>
            <a:xfrm>
              <a:off x="3920143" y="3429000"/>
              <a:ext cx="4351714" cy="2567511"/>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extLst>
                <a:ext uri="{FF2B5EF4-FFF2-40B4-BE49-F238E27FC236}">
                  <a16:creationId xmlns:a16="http://schemas.microsoft.com/office/drawing/2014/main" id="{555B5834-1837-4BB0-8067-0E8139EC7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013" y="3185598"/>
              <a:ext cx="4919634" cy="3490776"/>
            </a:xfrm>
            <a:prstGeom prst="rect">
              <a:avLst/>
            </a:prstGeom>
            <a:ln>
              <a:noFill/>
            </a:ln>
            <a:effectLst>
              <a:outerShdw blurRad="292100" dist="139700" dir="2700000" algn="tl" rotWithShape="0">
                <a:srgbClr val="333333">
                  <a:alpha val="65000"/>
                </a:srgbClr>
              </a:outerShdw>
            </a:effectLst>
          </p:spPr>
        </p:pic>
      </p:grpSp>
      <p:sp>
        <p:nvSpPr>
          <p:cNvPr id="10" name="Speech Bubble: Rectangle with Corners Rounded 9">
            <a:extLst>
              <a:ext uri="{FF2B5EF4-FFF2-40B4-BE49-F238E27FC236}">
                <a16:creationId xmlns:a16="http://schemas.microsoft.com/office/drawing/2014/main" id="{073BEA22-7A0B-4308-A004-9B5B37763DB4}"/>
              </a:ext>
            </a:extLst>
          </p:cNvPr>
          <p:cNvSpPr/>
          <p:nvPr/>
        </p:nvSpPr>
        <p:spPr>
          <a:xfrm>
            <a:off x="7139836" y="3165954"/>
            <a:ext cx="4033380" cy="1323771"/>
          </a:xfrm>
          <a:prstGeom prst="wedgeRoundRectCallout">
            <a:avLst>
              <a:gd name="adj1" fmla="val -70658"/>
              <a:gd name="adj2" fmla="val 21555"/>
              <a:gd name="adj3"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You can view us at </a:t>
            </a:r>
            <a:r>
              <a:rPr lang="en-US" sz="2400" dirty="0">
                <a:hlinkClick r:id="rId4"/>
              </a:rPr>
              <a:t>https://tinyurl.com/27vsrh32</a:t>
            </a:r>
            <a:r>
              <a:rPr lang="en-US" sz="2400" dirty="0">
                <a:latin typeface="Comic Sans MS" panose="030F0702030302020204" pitchFamily="66" charset="0"/>
              </a:rPr>
              <a:t> </a:t>
            </a:r>
          </a:p>
        </p:txBody>
      </p:sp>
    </p:spTree>
    <p:extLst>
      <p:ext uri="{BB962C8B-B14F-4D97-AF65-F5344CB8AC3E}">
        <p14:creationId xmlns:p14="http://schemas.microsoft.com/office/powerpoint/2010/main" val="48835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AE54A-F63D-4B8C-8598-44075DAD1F2D}"/>
              </a:ext>
            </a:extLst>
          </p:cNvPr>
          <p:cNvSpPr>
            <a:spLocks noGrp="1"/>
          </p:cNvSpPr>
          <p:nvPr>
            <p:ph type="title"/>
          </p:nvPr>
        </p:nvSpPr>
        <p:spPr/>
        <p:txBody>
          <a:bodyPr/>
          <a:lstStyle/>
          <a:p>
            <a:r>
              <a:rPr lang="en-US" dirty="0"/>
              <a:t>Family Activities</a:t>
            </a:r>
          </a:p>
        </p:txBody>
      </p:sp>
      <p:pic>
        <p:nvPicPr>
          <p:cNvPr id="6" name="Picture 5" descr="Text&#10;&#10;Description automatically generated">
            <a:extLst>
              <a:ext uri="{FF2B5EF4-FFF2-40B4-BE49-F238E27FC236}">
                <a16:creationId xmlns:a16="http://schemas.microsoft.com/office/drawing/2014/main" id="{97320598-6AAF-4E37-8B3D-D883E78627CA}"/>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202" t="3212" r="2406" b="3313"/>
          <a:stretch/>
        </p:blipFill>
        <p:spPr>
          <a:xfrm>
            <a:off x="7430982" y="1869509"/>
            <a:ext cx="4180905" cy="311898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cartoon of a person playing a guitar&#10;&#10;Description automatically generated with low confidence">
            <a:extLst>
              <a:ext uri="{FF2B5EF4-FFF2-40B4-BE49-F238E27FC236}">
                <a16:creationId xmlns:a16="http://schemas.microsoft.com/office/drawing/2014/main" id="{9E07FFC1-1FA0-49AD-9F43-30009388D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6895">
            <a:off x="5582121" y="2412699"/>
            <a:ext cx="2281177" cy="3212926"/>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0860ADF7-334F-4FE6-B95F-84A2078E0AF3}"/>
              </a:ext>
            </a:extLst>
          </p:cNvPr>
          <p:cNvSpPr/>
          <p:nvPr/>
        </p:nvSpPr>
        <p:spPr>
          <a:xfrm>
            <a:off x="1365338" y="2792113"/>
            <a:ext cx="3782860" cy="2944807"/>
          </a:xfrm>
          <a:prstGeom prst="wedgeRoundRectCallout">
            <a:avLst>
              <a:gd name="adj1" fmla="val 71220"/>
              <a:gd name="adj2" fmla="val -342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Hmm … seems there are words hidden in this grid.  I believe they are words from your Bible passage.  But they’re up, down, right, left, even diagonal.  If you need help or would rather do the crossword, go to </a:t>
            </a:r>
            <a:r>
              <a:rPr lang="en-US" sz="1800" u="sng" dirty="0">
                <a:solidFill>
                  <a:srgbClr val="0563C1"/>
                </a:solidFill>
                <a:effectLst/>
                <a:latin typeface="Comic Sans MS" panose="030F0702030302020204" pitchFamily="66" charset="0"/>
                <a:ea typeface="Times New Roman" panose="02020603050405020304" pitchFamily="18" charset="0"/>
                <a:hlinkClick r:id="rId4"/>
              </a:rPr>
              <a:t>https://tinyurl.com/27vsrh32</a:t>
            </a:r>
            <a:r>
              <a:rPr lang="en-US" sz="1800" u="sng" dirty="0">
                <a:solidFill>
                  <a:srgbClr val="0563C1"/>
                </a:solidFill>
                <a:effectLst/>
                <a:latin typeface="Comic Sans MS" panose="030F0702030302020204" pitchFamily="66" charset="0"/>
                <a:ea typeface="Times New Roman" panose="02020603050405020304" pitchFamily="18" charset="0"/>
              </a:rPr>
              <a:t> </a:t>
            </a:r>
            <a:endParaRPr lang="en-US" dirty="0">
              <a:latin typeface="Comic Sans MS" panose="030F0702030302020204" pitchFamily="66" charset="0"/>
            </a:endParaRPr>
          </a:p>
        </p:txBody>
      </p:sp>
      <p:cxnSp>
        <p:nvCxnSpPr>
          <p:cNvPr id="11" name="Straight Connector 10">
            <a:extLst>
              <a:ext uri="{FF2B5EF4-FFF2-40B4-BE49-F238E27FC236}">
                <a16:creationId xmlns:a16="http://schemas.microsoft.com/office/drawing/2014/main" id="{614DEB52-6198-400A-BFAA-748AFB35D93E}"/>
              </a:ext>
            </a:extLst>
          </p:cNvPr>
          <p:cNvCxnSpPr>
            <a:cxnSpLocks/>
          </p:cNvCxnSpPr>
          <p:nvPr/>
        </p:nvCxnSpPr>
        <p:spPr>
          <a:xfrm>
            <a:off x="8026306" y="3306871"/>
            <a:ext cx="867173" cy="150313"/>
          </a:xfrm>
          <a:prstGeom prst="line">
            <a:avLst/>
          </a:prstGeom>
          <a:ln>
            <a:solidFill>
              <a:srgbClr val="C00000"/>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8501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Faithful in All Things</a:t>
            </a:r>
          </a:p>
        </p:txBody>
      </p:sp>
      <p:sp>
        <p:nvSpPr>
          <p:cNvPr id="3" name="Subtitle 2"/>
          <p:cNvSpPr>
            <a:spLocks noGrp="1"/>
          </p:cNvSpPr>
          <p:nvPr>
            <p:ph type="subTitle" idx="1"/>
          </p:nvPr>
        </p:nvSpPr>
        <p:spPr>
          <a:xfrm>
            <a:off x="1524000" y="3847604"/>
            <a:ext cx="9144000" cy="1410195"/>
          </a:xfrm>
        </p:spPr>
        <p:txBody>
          <a:bodyPr/>
          <a:lstStyle/>
          <a:p>
            <a:r>
              <a:rPr lang="en-US" dirty="0"/>
              <a:t>July 11</a:t>
            </a:r>
          </a:p>
        </p:txBody>
      </p:sp>
    </p:spTree>
    <p:extLst>
      <p:ext uri="{BB962C8B-B14F-4D97-AF65-F5344CB8AC3E}">
        <p14:creationId xmlns:p14="http://schemas.microsoft.com/office/powerpoint/2010/main" val="281658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0FCE7-E55E-4703-8E97-593F55873442}"/>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7C800A9B-73CF-4A18-B2DD-46CBAB45D4DF}"/>
              </a:ext>
            </a:extLst>
          </p:cNvPr>
          <p:cNvSpPr>
            <a:spLocks noGrp="1"/>
          </p:cNvSpPr>
          <p:nvPr>
            <p:ph idx="1"/>
          </p:nvPr>
        </p:nvSpPr>
        <p:spPr/>
        <p:txBody>
          <a:bodyPr/>
          <a:lstStyle/>
          <a:p>
            <a:r>
              <a:rPr lang="en-US" dirty="0"/>
              <a:t>When has a word of encouragement been especially timely?</a:t>
            </a:r>
          </a:p>
          <a:p>
            <a:r>
              <a:rPr lang="en-US" dirty="0">
                <a:solidFill>
                  <a:srgbClr val="C00000"/>
                </a:solidFill>
              </a:rPr>
              <a:t>Jesus speaks encouragement to the church at Philadelphia.</a:t>
            </a:r>
          </a:p>
          <a:p>
            <a:pPr lvl="1"/>
            <a:r>
              <a:rPr lang="en-US" dirty="0">
                <a:solidFill>
                  <a:srgbClr val="C00000"/>
                </a:solidFill>
              </a:rPr>
              <a:t>They had been faithful in their ministry</a:t>
            </a:r>
          </a:p>
          <a:p>
            <a:pPr lvl="1"/>
            <a:r>
              <a:rPr lang="en-US" dirty="0">
                <a:solidFill>
                  <a:srgbClr val="C00000"/>
                </a:solidFill>
              </a:rPr>
              <a:t>He encourages us also as we faithfully trust God and minister to others.</a:t>
            </a:r>
          </a:p>
          <a:p>
            <a:endParaRPr lang="en-US" dirty="0"/>
          </a:p>
        </p:txBody>
      </p:sp>
      <p:grpSp>
        <p:nvGrpSpPr>
          <p:cNvPr id="11" name="Group 10">
            <a:extLst>
              <a:ext uri="{FF2B5EF4-FFF2-40B4-BE49-F238E27FC236}">
                <a16:creationId xmlns:a16="http://schemas.microsoft.com/office/drawing/2014/main" id="{6771BAAE-C623-47AF-A636-F3757A47058A}"/>
              </a:ext>
            </a:extLst>
          </p:cNvPr>
          <p:cNvGrpSpPr/>
          <p:nvPr/>
        </p:nvGrpSpPr>
        <p:grpSpPr>
          <a:xfrm>
            <a:off x="1556462" y="3025044"/>
            <a:ext cx="9284138" cy="3286856"/>
            <a:chOff x="1556462" y="3025044"/>
            <a:chExt cx="9284138" cy="3286856"/>
          </a:xfrm>
        </p:grpSpPr>
        <p:pic>
          <p:nvPicPr>
            <p:cNvPr id="6" name="Picture 5" descr="Text&#10;&#10;Description automatically generated">
              <a:extLst>
                <a:ext uri="{FF2B5EF4-FFF2-40B4-BE49-F238E27FC236}">
                  <a16:creationId xmlns:a16="http://schemas.microsoft.com/office/drawing/2014/main" id="{A2A6DA40-986C-4C50-B4DC-FB2126373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278" y="3225103"/>
              <a:ext cx="4053444" cy="221039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FF9CA26-AFE0-43D6-93FC-68B0CEDAC5BD}"/>
                </a:ext>
              </a:extLst>
            </p:cNvPr>
            <p:cNvPicPr>
              <a:picLocks noChangeAspect="1"/>
            </p:cNvPicPr>
            <p:nvPr/>
          </p:nvPicPr>
          <p:blipFill>
            <a:blip r:embed="rId3"/>
            <a:stretch>
              <a:fillRect/>
            </a:stretch>
          </p:blipFill>
          <p:spPr>
            <a:xfrm>
              <a:off x="1556462" y="3025044"/>
              <a:ext cx="1802470" cy="328685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760AA9-C1EE-4FCB-97B2-975A8E2E3AE1}"/>
                </a:ext>
              </a:extLst>
            </p:cNvPr>
            <p:cNvPicPr>
              <a:picLocks noChangeAspect="1"/>
            </p:cNvPicPr>
            <p:nvPr/>
          </p:nvPicPr>
          <p:blipFill>
            <a:blip r:embed="rId4"/>
            <a:stretch>
              <a:fillRect/>
            </a:stretch>
          </p:blipFill>
          <p:spPr>
            <a:xfrm>
              <a:off x="8833068" y="3225103"/>
              <a:ext cx="2007532" cy="30193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2128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41CD-AFD1-4DD0-830D-ED52F4DB4C59}"/>
              </a:ext>
            </a:extLst>
          </p:cNvPr>
          <p:cNvSpPr>
            <a:spLocks noGrp="1"/>
          </p:cNvSpPr>
          <p:nvPr>
            <p:ph type="title"/>
          </p:nvPr>
        </p:nvSpPr>
        <p:spPr/>
        <p:txBody>
          <a:bodyPr/>
          <a:lstStyle/>
          <a:p>
            <a:pPr algn="l"/>
            <a:r>
              <a:rPr lang="en-US" dirty="0"/>
              <a:t>Listen for an offered opportunity.</a:t>
            </a:r>
          </a:p>
        </p:txBody>
      </p:sp>
      <p:sp>
        <p:nvSpPr>
          <p:cNvPr id="3" name="Content Placeholder 2">
            <a:extLst>
              <a:ext uri="{FF2B5EF4-FFF2-40B4-BE49-F238E27FC236}">
                <a16:creationId xmlns:a16="http://schemas.microsoft.com/office/drawing/2014/main" id="{6CEE79E7-00F6-47C8-922E-EE8B6C1F1A28}"/>
              </a:ext>
            </a:extLst>
          </p:cNvPr>
          <p:cNvSpPr>
            <a:spLocks noGrp="1"/>
          </p:cNvSpPr>
          <p:nvPr>
            <p:ph idx="1"/>
          </p:nvPr>
        </p:nvSpPr>
        <p:spPr>
          <a:xfrm>
            <a:off x="1026612" y="2141537"/>
            <a:ext cx="10138775" cy="4351338"/>
          </a:xfrm>
        </p:spPr>
        <p:txBody>
          <a:bodyPr/>
          <a:lstStyle/>
          <a:p>
            <a:pPr marL="0" indent="0" algn="ctr">
              <a:buNone/>
            </a:pPr>
            <a:r>
              <a:rPr lang="en-US" dirty="0"/>
              <a:t>Revelation 3:7-8 (NIV)   "To the angel of the church in Philadelphia write: These are the words of him who is holy and true, who holds the key of David. What he opens no one can shut, and what he shuts no one can open. </a:t>
            </a:r>
          </a:p>
        </p:txBody>
      </p:sp>
    </p:spTree>
    <p:extLst>
      <p:ext uri="{BB962C8B-B14F-4D97-AF65-F5344CB8AC3E}">
        <p14:creationId xmlns:p14="http://schemas.microsoft.com/office/powerpoint/2010/main" val="40462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41CD-AFD1-4DD0-830D-ED52F4DB4C59}"/>
              </a:ext>
            </a:extLst>
          </p:cNvPr>
          <p:cNvSpPr>
            <a:spLocks noGrp="1"/>
          </p:cNvSpPr>
          <p:nvPr>
            <p:ph type="title"/>
          </p:nvPr>
        </p:nvSpPr>
        <p:spPr/>
        <p:txBody>
          <a:bodyPr/>
          <a:lstStyle/>
          <a:p>
            <a:pPr algn="l"/>
            <a:r>
              <a:rPr lang="en-US" dirty="0"/>
              <a:t>Listen for an offered opportunity.</a:t>
            </a:r>
          </a:p>
        </p:txBody>
      </p:sp>
      <p:sp>
        <p:nvSpPr>
          <p:cNvPr id="3" name="Content Placeholder 2">
            <a:extLst>
              <a:ext uri="{FF2B5EF4-FFF2-40B4-BE49-F238E27FC236}">
                <a16:creationId xmlns:a16="http://schemas.microsoft.com/office/drawing/2014/main" id="{6CEE79E7-00F6-47C8-922E-EE8B6C1F1A28}"/>
              </a:ext>
            </a:extLst>
          </p:cNvPr>
          <p:cNvSpPr>
            <a:spLocks noGrp="1"/>
          </p:cNvSpPr>
          <p:nvPr>
            <p:ph idx="1"/>
          </p:nvPr>
        </p:nvSpPr>
        <p:spPr>
          <a:xfrm>
            <a:off x="1026612" y="2141537"/>
            <a:ext cx="10138775" cy="4351338"/>
          </a:xfrm>
        </p:spPr>
        <p:txBody>
          <a:bodyPr/>
          <a:lstStyle/>
          <a:p>
            <a:pPr marL="0" indent="0" algn="ctr">
              <a:buNone/>
            </a:pPr>
            <a:r>
              <a:rPr lang="en-US" dirty="0"/>
              <a:t>I know your deeds. See, I have placed before you an open door that no one can shut. I know that you have little strength, yet you have kept my word and have not denied my name.</a:t>
            </a:r>
          </a:p>
        </p:txBody>
      </p:sp>
      <p:pic>
        <p:nvPicPr>
          <p:cNvPr id="5" name="Picture 4">
            <a:extLst>
              <a:ext uri="{FF2B5EF4-FFF2-40B4-BE49-F238E27FC236}">
                <a16:creationId xmlns:a16="http://schemas.microsoft.com/office/drawing/2014/main" id="{3E411E3E-0809-4B01-92C6-9D4AACC05372}"/>
              </a:ext>
            </a:extLst>
          </p:cNvPr>
          <p:cNvPicPr>
            <a:picLocks noChangeAspect="1"/>
          </p:cNvPicPr>
          <p:nvPr/>
        </p:nvPicPr>
        <p:blipFill>
          <a:blip r:embed="rId2"/>
          <a:stretch>
            <a:fillRect/>
          </a:stretch>
        </p:blipFill>
        <p:spPr>
          <a:xfrm>
            <a:off x="4848065" y="4955623"/>
            <a:ext cx="2251329" cy="3178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960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35CB-4816-427E-A776-92074D22BE90}"/>
              </a:ext>
            </a:extLst>
          </p:cNvPr>
          <p:cNvSpPr>
            <a:spLocks noGrp="1"/>
          </p:cNvSpPr>
          <p:nvPr>
            <p:ph type="title"/>
          </p:nvPr>
        </p:nvSpPr>
        <p:spPr/>
        <p:txBody>
          <a:bodyPr/>
          <a:lstStyle/>
          <a:p>
            <a:r>
              <a:rPr lang="en-US" dirty="0"/>
              <a:t>The Door to the Kingdom Is Open</a:t>
            </a:r>
          </a:p>
        </p:txBody>
      </p:sp>
      <p:sp>
        <p:nvSpPr>
          <p:cNvPr id="3" name="Content Placeholder 2">
            <a:extLst>
              <a:ext uri="{FF2B5EF4-FFF2-40B4-BE49-F238E27FC236}">
                <a16:creationId xmlns:a16="http://schemas.microsoft.com/office/drawing/2014/main" id="{9237B475-2B2D-4DE4-B4AF-A8B819D5BA1F}"/>
              </a:ext>
            </a:extLst>
          </p:cNvPr>
          <p:cNvSpPr>
            <a:spLocks noGrp="1"/>
          </p:cNvSpPr>
          <p:nvPr>
            <p:ph idx="1"/>
          </p:nvPr>
        </p:nvSpPr>
        <p:spPr/>
        <p:txBody>
          <a:bodyPr/>
          <a:lstStyle/>
          <a:p>
            <a:r>
              <a:rPr lang="en-US" dirty="0"/>
              <a:t>How does the Lord identify Himself to the church at Philadelphia? </a:t>
            </a:r>
          </a:p>
          <a:p>
            <a:r>
              <a:rPr lang="en-US" dirty="0"/>
              <a:t>How are these descriptive words significant to a church?</a:t>
            </a:r>
          </a:p>
        </p:txBody>
      </p:sp>
      <p:graphicFrame>
        <p:nvGraphicFramePr>
          <p:cNvPr id="4" name="Table 4">
            <a:extLst>
              <a:ext uri="{FF2B5EF4-FFF2-40B4-BE49-F238E27FC236}">
                <a16:creationId xmlns:a16="http://schemas.microsoft.com/office/drawing/2014/main" id="{9F13D221-51D2-41E1-869A-5D62820852B8}"/>
              </a:ext>
            </a:extLst>
          </p:cNvPr>
          <p:cNvGraphicFramePr>
            <a:graphicFrameLocks noGrp="1"/>
          </p:cNvGraphicFramePr>
          <p:nvPr>
            <p:extLst>
              <p:ext uri="{D42A27DB-BD31-4B8C-83A1-F6EECF244321}">
                <p14:modId xmlns:p14="http://schemas.microsoft.com/office/powerpoint/2010/main" val="3726321598"/>
              </p:ext>
            </p:extLst>
          </p:nvPr>
        </p:nvGraphicFramePr>
        <p:xfrm>
          <a:off x="1794006" y="4320156"/>
          <a:ext cx="9003430" cy="1645920"/>
        </p:xfrm>
        <a:graphic>
          <a:graphicData uri="http://schemas.openxmlformats.org/drawingml/2006/table">
            <a:tbl>
              <a:tblPr firstRow="1" bandRow="1">
                <a:tableStyleId>{5C22544A-7EE6-4342-B048-85BDC9FD1C3A}</a:tableStyleId>
              </a:tblPr>
              <a:tblGrid>
                <a:gridCol w="2965885">
                  <a:extLst>
                    <a:ext uri="{9D8B030D-6E8A-4147-A177-3AD203B41FA5}">
                      <a16:colId xmlns:a16="http://schemas.microsoft.com/office/drawing/2014/main" val="1794711704"/>
                    </a:ext>
                  </a:extLst>
                </a:gridCol>
                <a:gridCol w="6037545">
                  <a:extLst>
                    <a:ext uri="{9D8B030D-6E8A-4147-A177-3AD203B41FA5}">
                      <a16:colId xmlns:a16="http://schemas.microsoft.com/office/drawing/2014/main" val="1729744713"/>
                    </a:ext>
                  </a:extLst>
                </a:gridCol>
              </a:tblGrid>
              <a:tr h="426627">
                <a:tc>
                  <a:txBody>
                    <a:bodyPr/>
                    <a:lstStyle/>
                    <a:p>
                      <a:pPr algn="ctr"/>
                      <a:r>
                        <a:rPr lang="en-US" sz="2400"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Significance to a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3205732"/>
                  </a:ext>
                </a:extLst>
              </a:tr>
              <a:tr h="370840">
                <a:tc>
                  <a:txBody>
                    <a:bodyPr/>
                    <a:lstStyle/>
                    <a:p>
                      <a:pPr marL="285750" indent="-285750">
                        <a:buFont typeface="Arial" panose="020B0604020202020204" pitchFamily="34" charset="0"/>
                        <a:buChar char="•"/>
                      </a:pPr>
                      <a:r>
                        <a:rPr lang="en-US" sz="2400" dirty="0"/>
                        <a:t>Holy</a:t>
                      </a:r>
                    </a:p>
                    <a:p>
                      <a:pPr marL="285750" indent="-285750">
                        <a:buFont typeface="Arial" panose="020B0604020202020204" pitchFamily="34" charset="0"/>
                        <a:buChar char="•"/>
                      </a:pPr>
                      <a:r>
                        <a:rPr lang="en-US" sz="2400" dirty="0"/>
                        <a:t>True</a:t>
                      </a:r>
                    </a:p>
                    <a:p>
                      <a:pPr marL="285750" indent="-285750">
                        <a:buFont typeface="Arial" panose="020B0604020202020204" pitchFamily="34" charset="0"/>
                        <a:buChar char="•"/>
                      </a:pPr>
                      <a:r>
                        <a:rPr lang="en-US" sz="2400" dirty="0"/>
                        <a:t>Holds key of David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dirty="0"/>
                        <a:t> </a:t>
                      </a:r>
                    </a:p>
                    <a:p>
                      <a:pPr marL="285750" indent="-285750">
                        <a:buFont typeface="Arial" panose="020B0604020202020204" pitchFamily="34" charset="0"/>
                        <a:buChar char="•"/>
                      </a:pPr>
                      <a:r>
                        <a:rPr lang="en-US" sz="2400" dirty="0"/>
                        <a:t> </a:t>
                      </a:r>
                    </a:p>
                    <a:p>
                      <a:pPr marL="285750" indent="-285750">
                        <a:buFont typeface="Arial" panose="020B0604020202020204" pitchFamily="34" charset="0"/>
                        <a:buChar char="•"/>
                      </a:pPr>
                      <a:r>
                        <a:rPr lang="en-US" sz="2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929382"/>
                  </a:ext>
                </a:extLst>
              </a:tr>
            </a:tbl>
          </a:graphicData>
        </a:graphic>
      </p:graphicFrame>
    </p:spTree>
    <p:extLst>
      <p:ext uri="{BB962C8B-B14F-4D97-AF65-F5344CB8AC3E}">
        <p14:creationId xmlns:p14="http://schemas.microsoft.com/office/powerpoint/2010/main" val="17637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FE13-F092-4A30-92BA-3E58DD3D5C07}"/>
              </a:ext>
            </a:extLst>
          </p:cNvPr>
          <p:cNvSpPr>
            <a:spLocks noGrp="1"/>
          </p:cNvSpPr>
          <p:nvPr>
            <p:ph type="title"/>
          </p:nvPr>
        </p:nvSpPr>
        <p:spPr/>
        <p:txBody>
          <a:bodyPr/>
          <a:lstStyle/>
          <a:p>
            <a:r>
              <a:rPr lang="en-US" dirty="0"/>
              <a:t>The Door to the Kingdom Is Open</a:t>
            </a:r>
          </a:p>
        </p:txBody>
      </p:sp>
      <p:sp>
        <p:nvSpPr>
          <p:cNvPr id="3" name="Content Placeholder 2">
            <a:extLst>
              <a:ext uri="{FF2B5EF4-FFF2-40B4-BE49-F238E27FC236}">
                <a16:creationId xmlns:a16="http://schemas.microsoft.com/office/drawing/2014/main" id="{5B691B86-8638-451D-9EA7-08D28A340BBA}"/>
              </a:ext>
            </a:extLst>
          </p:cNvPr>
          <p:cNvSpPr>
            <a:spLocks noGrp="1"/>
          </p:cNvSpPr>
          <p:nvPr>
            <p:ph idx="1"/>
          </p:nvPr>
        </p:nvSpPr>
        <p:spPr/>
        <p:txBody>
          <a:bodyPr/>
          <a:lstStyle/>
          <a:p>
            <a:r>
              <a:rPr lang="en-US" dirty="0"/>
              <a:t>What difference does it make to you that Christ is "holy and true"? </a:t>
            </a:r>
          </a:p>
          <a:p>
            <a:r>
              <a:rPr lang="en-US" dirty="0"/>
              <a:t>What commendation do you see here?</a:t>
            </a:r>
          </a:p>
          <a:p>
            <a:r>
              <a:rPr lang="en-US" dirty="0"/>
              <a:t>To what might the “open door” allude? </a:t>
            </a:r>
          </a:p>
          <a:p>
            <a:r>
              <a:rPr lang="en-US" dirty="0"/>
              <a:t>What kinds of opportunities might God be giving us … as individuals, as a group, as a church?</a:t>
            </a:r>
          </a:p>
        </p:txBody>
      </p:sp>
    </p:spTree>
    <p:extLst>
      <p:ext uri="{BB962C8B-B14F-4D97-AF65-F5344CB8AC3E}">
        <p14:creationId xmlns:p14="http://schemas.microsoft.com/office/powerpoint/2010/main" val="20356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31C6-4313-4C38-B98A-1F86DA83F484}"/>
              </a:ext>
            </a:extLst>
          </p:cNvPr>
          <p:cNvSpPr>
            <a:spLocks noGrp="1"/>
          </p:cNvSpPr>
          <p:nvPr>
            <p:ph type="title"/>
          </p:nvPr>
        </p:nvSpPr>
        <p:spPr/>
        <p:txBody>
          <a:bodyPr/>
          <a:lstStyle/>
          <a:p>
            <a:r>
              <a:rPr lang="en-US" dirty="0"/>
              <a:t>The Door to the Kingdom Is Open</a:t>
            </a:r>
          </a:p>
        </p:txBody>
      </p:sp>
      <p:sp>
        <p:nvSpPr>
          <p:cNvPr id="3" name="Content Placeholder 2">
            <a:extLst>
              <a:ext uri="{FF2B5EF4-FFF2-40B4-BE49-F238E27FC236}">
                <a16:creationId xmlns:a16="http://schemas.microsoft.com/office/drawing/2014/main" id="{11CFB3FA-E9D2-47C5-B70C-CD708ACDF060}"/>
              </a:ext>
            </a:extLst>
          </p:cNvPr>
          <p:cNvSpPr>
            <a:spLocks noGrp="1"/>
          </p:cNvSpPr>
          <p:nvPr>
            <p:ph idx="1"/>
          </p:nvPr>
        </p:nvSpPr>
        <p:spPr/>
        <p:txBody>
          <a:bodyPr/>
          <a:lstStyle/>
          <a:p>
            <a:r>
              <a:rPr lang="en-US" dirty="0"/>
              <a:t>What might be a particular demographic in our church’s neighborhood or community who are open to help?</a:t>
            </a:r>
          </a:p>
          <a:p>
            <a:r>
              <a:rPr lang="en-US" dirty="0"/>
              <a:t>Why do you think the weak become strong when they commit themselves to the Lord in faithful service?</a:t>
            </a:r>
          </a:p>
        </p:txBody>
      </p:sp>
    </p:spTree>
    <p:extLst>
      <p:ext uri="{BB962C8B-B14F-4D97-AF65-F5344CB8AC3E}">
        <p14:creationId xmlns:p14="http://schemas.microsoft.com/office/powerpoint/2010/main" val="35181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655E-D64D-4BF8-8AFC-23C687375DB7}"/>
              </a:ext>
            </a:extLst>
          </p:cNvPr>
          <p:cNvSpPr>
            <a:spLocks noGrp="1"/>
          </p:cNvSpPr>
          <p:nvPr>
            <p:ph type="title"/>
          </p:nvPr>
        </p:nvSpPr>
        <p:spPr/>
        <p:txBody>
          <a:bodyPr/>
          <a:lstStyle/>
          <a:p>
            <a:pPr algn="l"/>
            <a:r>
              <a:rPr lang="en-US" dirty="0"/>
              <a:t>Listen for the importance of endurance.</a:t>
            </a:r>
          </a:p>
        </p:txBody>
      </p:sp>
      <p:sp>
        <p:nvSpPr>
          <p:cNvPr id="3" name="Content Placeholder 2">
            <a:extLst>
              <a:ext uri="{FF2B5EF4-FFF2-40B4-BE49-F238E27FC236}">
                <a16:creationId xmlns:a16="http://schemas.microsoft.com/office/drawing/2014/main" id="{DD099D4B-CAFE-4AD8-B886-EE56ED7EF21A}"/>
              </a:ext>
            </a:extLst>
          </p:cNvPr>
          <p:cNvSpPr>
            <a:spLocks noGrp="1"/>
          </p:cNvSpPr>
          <p:nvPr>
            <p:ph idx="1"/>
          </p:nvPr>
        </p:nvSpPr>
        <p:spPr>
          <a:xfrm>
            <a:off x="1302185" y="2192055"/>
            <a:ext cx="9587630" cy="4009960"/>
          </a:xfrm>
        </p:spPr>
        <p:txBody>
          <a:bodyPr/>
          <a:lstStyle/>
          <a:p>
            <a:pPr marL="0" indent="0" algn="ctr">
              <a:buNone/>
            </a:pPr>
            <a:r>
              <a:rPr lang="en-US" dirty="0"/>
              <a:t>Revelation 3:9-10 (NIV)  I will make those who are of the synagogue of Satan, who claim to be Jews though they are not, but are liars--I will make them come and fall down at your feet and acknowledge that I have loved you. </a:t>
            </a:r>
          </a:p>
        </p:txBody>
      </p:sp>
    </p:spTree>
    <p:extLst>
      <p:ext uri="{BB962C8B-B14F-4D97-AF65-F5344CB8AC3E}">
        <p14:creationId xmlns:p14="http://schemas.microsoft.com/office/powerpoint/2010/main" val="15216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337</TotalTime>
  <Words>883</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Comic Sans MS</vt:lpstr>
      <vt:lpstr>Snap ITC</vt:lpstr>
      <vt:lpstr>Office Theme</vt:lpstr>
      <vt:lpstr>Faithful in All Things</vt:lpstr>
      <vt:lpstr>Video Introduction</vt:lpstr>
      <vt:lpstr>Remember that time …</vt:lpstr>
      <vt:lpstr>Listen for an offered opportunity.</vt:lpstr>
      <vt:lpstr>Listen for an offered opportunity.</vt:lpstr>
      <vt:lpstr>The Door to the Kingdom Is Open</vt:lpstr>
      <vt:lpstr>The Door to the Kingdom Is Open</vt:lpstr>
      <vt:lpstr>The Door to the Kingdom Is Open</vt:lpstr>
      <vt:lpstr>Listen for the importance of endurance.</vt:lpstr>
      <vt:lpstr>Listen for the importance of endurance.</vt:lpstr>
      <vt:lpstr>God’s Dependable Protection</vt:lpstr>
      <vt:lpstr>God’s Dependable Protection</vt:lpstr>
      <vt:lpstr>Listen for a promise.</vt:lpstr>
      <vt:lpstr>Listen for a promise.</vt:lpstr>
      <vt:lpstr>Hold On</vt:lpstr>
      <vt:lpstr>Hold On</vt:lpstr>
      <vt:lpstr>Application</vt:lpstr>
      <vt:lpstr>Application</vt:lpstr>
      <vt:lpstr>Application</vt:lpstr>
      <vt:lpstr>New Feature  Family Discussion Time Video</vt:lpstr>
      <vt:lpstr>Family Activities</vt:lpstr>
      <vt:lpstr>Faithful in All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Faithful in All Things</dc:title>
  <dc:creator>Armstrong, Stephen (General Math and Science)</dc:creator>
  <cp:lastModifiedBy>Armstrong, Stephen (General Math and Science)</cp:lastModifiedBy>
  <cp:revision>10</cp:revision>
  <dcterms:created xsi:type="dcterms:W3CDTF">2021-06-25T11:46:02Z</dcterms:created>
  <dcterms:modified xsi:type="dcterms:W3CDTF">2021-06-25T17:23:44Z</dcterms:modified>
</cp:coreProperties>
</file>