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1o4zakug"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Faith on Display </a:t>
            </a:r>
            <a:br>
              <a:rPr lang="en-US" dirty="0"/>
            </a:br>
            <a:r>
              <a:rPr lang="en-US" dirty="0"/>
              <a:t>in Your Relationships</a:t>
            </a:r>
          </a:p>
        </p:txBody>
      </p:sp>
      <p:sp>
        <p:nvSpPr>
          <p:cNvPr id="3" name="Subtitle 2"/>
          <p:cNvSpPr>
            <a:spLocks noGrp="1"/>
          </p:cNvSpPr>
          <p:nvPr>
            <p:ph type="subTitle" idx="1"/>
          </p:nvPr>
        </p:nvSpPr>
        <p:spPr>
          <a:xfrm>
            <a:off x="1524000" y="3811978"/>
            <a:ext cx="9144000" cy="1445821"/>
          </a:xfrm>
        </p:spPr>
        <p:txBody>
          <a:bodyPr/>
          <a:lstStyle/>
          <a:p>
            <a:r>
              <a:rPr lang="en-US" dirty="0"/>
              <a:t>Sept. 11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1513-3A12-1F18-1C38-9D0C633C54BD}"/>
              </a:ext>
            </a:extLst>
          </p:cNvPr>
          <p:cNvSpPr>
            <a:spLocks noGrp="1"/>
          </p:cNvSpPr>
          <p:nvPr>
            <p:ph type="title"/>
          </p:nvPr>
        </p:nvSpPr>
        <p:spPr/>
        <p:txBody>
          <a:bodyPr/>
          <a:lstStyle/>
          <a:p>
            <a:pPr algn="l"/>
            <a:r>
              <a:rPr lang="en-US" dirty="0"/>
              <a:t>Listen for God’s perspective on the poor.</a:t>
            </a:r>
          </a:p>
        </p:txBody>
      </p:sp>
      <p:sp>
        <p:nvSpPr>
          <p:cNvPr id="3" name="Content Placeholder 2">
            <a:extLst>
              <a:ext uri="{FF2B5EF4-FFF2-40B4-BE49-F238E27FC236}">
                <a16:creationId xmlns:a16="http://schemas.microsoft.com/office/drawing/2014/main" id="{671E2026-9D75-A42A-95F0-E727D8482E9F}"/>
              </a:ext>
            </a:extLst>
          </p:cNvPr>
          <p:cNvSpPr>
            <a:spLocks noGrp="1"/>
          </p:cNvSpPr>
          <p:nvPr>
            <p:ph idx="1"/>
          </p:nvPr>
        </p:nvSpPr>
        <p:spPr>
          <a:xfrm>
            <a:off x="1909822" y="1875099"/>
            <a:ext cx="8911542" cy="4301864"/>
          </a:xfrm>
        </p:spPr>
        <p:txBody>
          <a:bodyPr/>
          <a:lstStyle/>
          <a:p>
            <a:pPr marL="0" indent="0" algn="ctr">
              <a:buNone/>
            </a:pPr>
            <a:r>
              <a:rPr lang="en-US" dirty="0"/>
              <a:t>poor. Is it not the rich who are exploiting you? Are they not the ones who are dragging you into court? 7 Are they not the ones who are blaspheming the noble name of Him to whom you belong? </a:t>
            </a:r>
          </a:p>
        </p:txBody>
      </p:sp>
      <p:pic>
        <p:nvPicPr>
          <p:cNvPr id="4" name="Picture 3">
            <a:extLst>
              <a:ext uri="{FF2B5EF4-FFF2-40B4-BE49-F238E27FC236}">
                <a16:creationId xmlns:a16="http://schemas.microsoft.com/office/drawing/2014/main" id="{509CC85D-61E2-4F0E-AF7B-6796E9BA3E7A}"/>
              </a:ext>
            </a:extLst>
          </p:cNvPr>
          <p:cNvPicPr>
            <a:picLocks noChangeAspect="1"/>
          </p:cNvPicPr>
          <p:nvPr/>
        </p:nvPicPr>
        <p:blipFill>
          <a:blip r:embed="rId2"/>
          <a:stretch>
            <a:fillRect/>
          </a:stretch>
        </p:blipFill>
        <p:spPr>
          <a:xfrm>
            <a:off x="5087135" y="4995825"/>
            <a:ext cx="2297513" cy="361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9032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1C64-BC8B-CA9F-37BE-8105AA45D36D}"/>
              </a:ext>
            </a:extLst>
          </p:cNvPr>
          <p:cNvSpPr>
            <a:spLocks noGrp="1"/>
          </p:cNvSpPr>
          <p:nvPr>
            <p:ph type="title"/>
          </p:nvPr>
        </p:nvSpPr>
        <p:spPr/>
        <p:txBody>
          <a:bodyPr/>
          <a:lstStyle/>
          <a:p>
            <a:r>
              <a:rPr lang="en-US" dirty="0"/>
              <a:t>Don’t Discount Those God Accepts</a:t>
            </a:r>
          </a:p>
        </p:txBody>
      </p:sp>
      <p:sp>
        <p:nvSpPr>
          <p:cNvPr id="3" name="Content Placeholder 2">
            <a:extLst>
              <a:ext uri="{FF2B5EF4-FFF2-40B4-BE49-F238E27FC236}">
                <a16:creationId xmlns:a16="http://schemas.microsoft.com/office/drawing/2014/main" id="{0366BC18-3313-18F1-3B18-D43CEAC4A4EC}"/>
              </a:ext>
            </a:extLst>
          </p:cNvPr>
          <p:cNvSpPr>
            <a:spLocks noGrp="1"/>
          </p:cNvSpPr>
          <p:nvPr>
            <p:ph idx="1"/>
          </p:nvPr>
        </p:nvSpPr>
        <p:spPr/>
        <p:txBody>
          <a:bodyPr/>
          <a:lstStyle/>
          <a:p>
            <a:r>
              <a:rPr lang="en-US" dirty="0"/>
              <a:t>What does James say about what God has promised the poor of this world?</a:t>
            </a:r>
          </a:p>
          <a:p>
            <a:r>
              <a:rPr lang="en-US" dirty="0"/>
              <a:t>Why do you think God has a special concern for poor people?</a:t>
            </a:r>
          </a:p>
          <a:p>
            <a:r>
              <a:rPr lang="en-US" dirty="0"/>
              <a:t>At the same time what did rich people have a history of doing to people in the early church (who were not often well to do)?</a:t>
            </a:r>
          </a:p>
        </p:txBody>
      </p:sp>
    </p:spTree>
    <p:extLst>
      <p:ext uri="{BB962C8B-B14F-4D97-AF65-F5344CB8AC3E}">
        <p14:creationId xmlns:p14="http://schemas.microsoft.com/office/powerpoint/2010/main" val="361886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AC48-C681-23D1-DA1B-EFC56797C5E9}"/>
              </a:ext>
            </a:extLst>
          </p:cNvPr>
          <p:cNvSpPr>
            <a:spLocks noGrp="1"/>
          </p:cNvSpPr>
          <p:nvPr>
            <p:ph type="title"/>
          </p:nvPr>
        </p:nvSpPr>
        <p:spPr/>
        <p:txBody>
          <a:bodyPr/>
          <a:lstStyle/>
          <a:p>
            <a:r>
              <a:rPr lang="en-US" dirty="0"/>
              <a:t>Don’t Discount Those God Accepts</a:t>
            </a:r>
          </a:p>
        </p:txBody>
      </p:sp>
      <p:sp>
        <p:nvSpPr>
          <p:cNvPr id="3" name="Content Placeholder 2">
            <a:extLst>
              <a:ext uri="{FF2B5EF4-FFF2-40B4-BE49-F238E27FC236}">
                <a16:creationId xmlns:a16="http://schemas.microsoft.com/office/drawing/2014/main" id="{773666BA-07E9-7E2D-AE3B-FADEFAE46CC9}"/>
              </a:ext>
            </a:extLst>
          </p:cNvPr>
          <p:cNvSpPr>
            <a:spLocks noGrp="1"/>
          </p:cNvSpPr>
          <p:nvPr>
            <p:ph idx="1"/>
          </p:nvPr>
        </p:nvSpPr>
        <p:spPr/>
        <p:txBody>
          <a:bodyPr/>
          <a:lstStyle/>
          <a:p>
            <a:r>
              <a:rPr lang="en-US" dirty="0"/>
              <a:t>What life events condition you to show favoritism? </a:t>
            </a:r>
          </a:p>
          <a:p>
            <a:r>
              <a:rPr lang="en-US" dirty="0"/>
              <a:t>What steps can we take to overcome favoritism?</a:t>
            </a:r>
          </a:p>
          <a:p>
            <a:endParaRPr lang="en-US" dirty="0"/>
          </a:p>
        </p:txBody>
      </p:sp>
    </p:spTree>
    <p:extLst>
      <p:ext uri="{BB962C8B-B14F-4D97-AF65-F5344CB8AC3E}">
        <p14:creationId xmlns:p14="http://schemas.microsoft.com/office/powerpoint/2010/main" val="259054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E811-64A4-1314-C985-C1E1CF2F6B72}"/>
              </a:ext>
            </a:extLst>
          </p:cNvPr>
          <p:cNvSpPr>
            <a:spLocks noGrp="1"/>
          </p:cNvSpPr>
          <p:nvPr>
            <p:ph type="title"/>
          </p:nvPr>
        </p:nvSpPr>
        <p:spPr/>
        <p:txBody>
          <a:bodyPr/>
          <a:lstStyle/>
          <a:p>
            <a:pPr algn="l"/>
            <a:r>
              <a:rPr lang="en-US" dirty="0"/>
              <a:t>Listen for the “Royal Law”.</a:t>
            </a:r>
          </a:p>
        </p:txBody>
      </p:sp>
      <p:sp>
        <p:nvSpPr>
          <p:cNvPr id="3" name="Content Placeholder 2">
            <a:extLst>
              <a:ext uri="{FF2B5EF4-FFF2-40B4-BE49-F238E27FC236}">
                <a16:creationId xmlns:a16="http://schemas.microsoft.com/office/drawing/2014/main" id="{C79CBC09-30BB-C93C-EFBC-343CD5C7F1C0}"/>
              </a:ext>
            </a:extLst>
          </p:cNvPr>
          <p:cNvSpPr>
            <a:spLocks noGrp="1"/>
          </p:cNvSpPr>
          <p:nvPr>
            <p:ph idx="1"/>
          </p:nvPr>
        </p:nvSpPr>
        <p:spPr/>
        <p:txBody>
          <a:bodyPr/>
          <a:lstStyle/>
          <a:p>
            <a:pPr marL="0" indent="0" algn="ctr">
              <a:buNone/>
            </a:pPr>
            <a:r>
              <a:rPr lang="en-US" dirty="0"/>
              <a:t>James 2:8 – 13 (NIV)  If you really keep the royal law found in Scripture, “Love your neighbor as yourself,” you are doing right. 9 But if you show favoritism, you sin and are convicted by the law as lawbreakers. 10 For whoever keeps the whole law and yet stumbles at just one point is guilty of breaking all of it. 11 For he who said, “You shall </a:t>
            </a:r>
          </a:p>
        </p:txBody>
      </p:sp>
    </p:spTree>
    <p:extLst>
      <p:ext uri="{BB962C8B-B14F-4D97-AF65-F5344CB8AC3E}">
        <p14:creationId xmlns:p14="http://schemas.microsoft.com/office/powerpoint/2010/main" val="22558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E811-64A4-1314-C985-C1E1CF2F6B72}"/>
              </a:ext>
            </a:extLst>
          </p:cNvPr>
          <p:cNvSpPr>
            <a:spLocks noGrp="1"/>
          </p:cNvSpPr>
          <p:nvPr>
            <p:ph type="title"/>
          </p:nvPr>
        </p:nvSpPr>
        <p:spPr/>
        <p:txBody>
          <a:bodyPr/>
          <a:lstStyle/>
          <a:p>
            <a:pPr algn="l"/>
            <a:r>
              <a:rPr lang="en-US" dirty="0"/>
              <a:t>Listen for the “Royal Law”.</a:t>
            </a:r>
          </a:p>
        </p:txBody>
      </p:sp>
      <p:sp>
        <p:nvSpPr>
          <p:cNvPr id="3" name="Content Placeholder 2">
            <a:extLst>
              <a:ext uri="{FF2B5EF4-FFF2-40B4-BE49-F238E27FC236}">
                <a16:creationId xmlns:a16="http://schemas.microsoft.com/office/drawing/2014/main" id="{C79CBC09-30BB-C93C-EFBC-343CD5C7F1C0}"/>
              </a:ext>
            </a:extLst>
          </p:cNvPr>
          <p:cNvSpPr>
            <a:spLocks noGrp="1"/>
          </p:cNvSpPr>
          <p:nvPr>
            <p:ph idx="1"/>
          </p:nvPr>
        </p:nvSpPr>
        <p:spPr>
          <a:xfrm>
            <a:off x="1273215" y="1690688"/>
            <a:ext cx="9964837" cy="4351338"/>
          </a:xfrm>
        </p:spPr>
        <p:txBody>
          <a:bodyPr/>
          <a:lstStyle/>
          <a:p>
            <a:pPr marL="0" indent="0" algn="ctr">
              <a:buNone/>
            </a:pPr>
            <a:r>
              <a:rPr lang="en-US" dirty="0"/>
              <a:t>not commit adultery,” also said, “You shall not murder.”  If you do not commit adultery but do commit murder, you have become a lawbreaker.  Speak and act as those who are going to be judged by the law that gives freedom, because judgment without mercy will be shown to anyone who has not been merciful. Mercy triumphs over judgment.</a:t>
            </a:r>
          </a:p>
        </p:txBody>
      </p:sp>
      <p:pic>
        <p:nvPicPr>
          <p:cNvPr id="4" name="Picture 3">
            <a:extLst>
              <a:ext uri="{FF2B5EF4-FFF2-40B4-BE49-F238E27FC236}">
                <a16:creationId xmlns:a16="http://schemas.microsoft.com/office/drawing/2014/main" id="{1D8122C1-6D00-3967-9783-5416C603D458}"/>
              </a:ext>
            </a:extLst>
          </p:cNvPr>
          <p:cNvPicPr>
            <a:picLocks noChangeAspect="1"/>
          </p:cNvPicPr>
          <p:nvPr/>
        </p:nvPicPr>
        <p:blipFill>
          <a:blip r:embed="rId2"/>
          <a:stretch>
            <a:fillRect/>
          </a:stretch>
        </p:blipFill>
        <p:spPr>
          <a:xfrm>
            <a:off x="5106876" y="5861073"/>
            <a:ext cx="2297513" cy="361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0697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31DB-A478-7DA6-B50B-DED047C61E58}"/>
              </a:ext>
            </a:extLst>
          </p:cNvPr>
          <p:cNvSpPr>
            <a:spLocks noGrp="1"/>
          </p:cNvSpPr>
          <p:nvPr>
            <p:ph type="title"/>
          </p:nvPr>
        </p:nvSpPr>
        <p:spPr/>
        <p:txBody>
          <a:bodyPr/>
          <a:lstStyle/>
          <a:p>
            <a:r>
              <a:rPr lang="en-US" dirty="0"/>
              <a:t>Obey God’s Call to Love Others</a:t>
            </a:r>
          </a:p>
        </p:txBody>
      </p:sp>
      <p:sp>
        <p:nvSpPr>
          <p:cNvPr id="3" name="Content Placeholder 2">
            <a:extLst>
              <a:ext uri="{FF2B5EF4-FFF2-40B4-BE49-F238E27FC236}">
                <a16:creationId xmlns:a16="http://schemas.microsoft.com/office/drawing/2014/main" id="{54627571-9854-5000-A043-3BC870672BBC}"/>
              </a:ext>
            </a:extLst>
          </p:cNvPr>
          <p:cNvSpPr>
            <a:spLocks noGrp="1"/>
          </p:cNvSpPr>
          <p:nvPr>
            <p:ph idx="1"/>
          </p:nvPr>
        </p:nvSpPr>
        <p:spPr>
          <a:xfrm>
            <a:off x="838200" y="2141315"/>
            <a:ext cx="10515600" cy="4035647"/>
          </a:xfrm>
        </p:spPr>
        <p:txBody>
          <a:bodyPr/>
          <a:lstStyle/>
          <a:p>
            <a:r>
              <a:rPr lang="en-US" dirty="0">
                <a:solidFill>
                  <a:srgbClr val="C00000"/>
                </a:solidFill>
              </a:rPr>
              <a:t>The “Royal Law” is to love your neighbor as yourself.  </a:t>
            </a:r>
          </a:p>
          <a:p>
            <a:pPr lvl="1"/>
            <a:r>
              <a:rPr lang="en-US" dirty="0">
                <a:solidFill>
                  <a:srgbClr val="C00000"/>
                </a:solidFill>
              </a:rPr>
              <a:t>Jesus refers to it as the “second greatest commandment”</a:t>
            </a:r>
          </a:p>
          <a:p>
            <a:pPr lvl="1"/>
            <a:r>
              <a:rPr lang="en-US" dirty="0">
                <a:solidFill>
                  <a:srgbClr val="C00000"/>
                </a:solidFill>
              </a:rPr>
              <a:t>It is the primary starting point for all commandments regarding interpersonal relationships</a:t>
            </a:r>
          </a:p>
          <a:p>
            <a:endParaRPr lang="en-US" dirty="0"/>
          </a:p>
        </p:txBody>
      </p:sp>
    </p:spTree>
    <p:extLst>
      <p:ext uri="{BB962C8B-B14F-4D97-AF65-F5344CB8AC3E}">
        <p14:creationId xmlns:p14="http://schemas.microsoft.com/office/powerpoint/2010/main" val="17410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F2429-F7F4-27CD-9E56-EF2A54E04B54}"/>
              </a:ext>
            </a:extLst>
          </p:cNvPr>
          <p:cNvSpPr>
            <a:spLocks noGrp="1"/>
          </p:cNvSpPr>
          <p:nvPr>
            <p:ph type="title"/>
          </p:nvPr>
        </p:nvSpPr>
        <p:spPr/>
        <p:txBody>
          <a:bodyPr/>
          <a:lstStyle/>
          <a:p>
            <a:r>
              <a:rPr lang="en-US" dirty="0"/>
              <a:t>Obey God’s Call to Love Others</a:t>
            </a:r>
          </a:p>
        </p:txBody>
      </p:sp>
      <p:sp>
        <p:nvSpPr>
          <p:cNvPr id="3" name="Content Placeholder 2">
            <a:extLst>
              <a:ext uri="{FF2B5EF4-FFF2-40B4-BE49-F238E27FC236}">
                <a16:creationId xmlns:a16="http://schemas.microsoft.com/office/drawing/2014/main" id="{F8E3D07D-4505-2350-B75C-9963C3B3F32B}"/>
              </a:ext>
            </a:extLst>
          </p:cNvPr>
          <p:cNvSpPr>
            <a:spLocks noGrp="1"/>
          </p:cNvSpPr>
          <p:nvPr>
            <p:ph idx="1"/>
          </p:nvPr>
        </p:nvSpPr>
        <p:spPr/>
        <p:txBody>
          <a:bodyPr/>
          <a:lstStyle/>
          <a:p>
            <a:r>
              <a:rPr lang="en-US" dirty="0"/>
              <a:t>In what practical ways can we show genuine love to people of different races, cultures, and economic standing? </a:t>
            </a:r>
          </a:p>
          <a:p>
            <a:r>
              <a:rPr lang="en-US" dirty="0"/>
              <a:t>How does mercy triumph over judgment (or judgmentalism)?</a:t>
            </a:r>
          </a:p>
          <a:p>
            <a:endParaRPr lang="en-US" dirty="0"/>
          </a:p>
        </p:txBody>
      </p:sp>
    </p:spTree>
    <p:extLst>
      <p:ext uri="{BB962C8B-B14F-4D97-AF65-F5344CB8AC3E}">
        <p14:creationId xmlns:p14="http://schemas.microsoft.com/office/powerpoint/2010/main" val="203058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0C03-7ED1-8EB3-F962-A4E45DE821CF}"/>
              </a:ext>
            </a:extLst>
          </p:cNvPr>
          <p:cNvSpPr>
            <a:spLocks noGrp="1"/>
          </p:cNvSpPr>
          <p:nvPr>
            <p:ph type="title"/>
          </p:nvPr>
        </p:nvSpPr>
        <p:spPr/>
        <p:txBody>
          <a:bodyPr/>
          <a:lstStyle/>
          <a:p>
            <a:r>
              <a:rPr lang="en-US" dirty="0"/>
              <a:t>Obey God’s Call to Love Others</a:t>
            </a:r>
          </a:p>
        </p:txBody>
      </p:sp>
      <p:sp>
        <p:nvSpPr>
          <p:cNvPr id="3" name="Content Placeholder 2">
            <a:extLst>
              <a:ext uri="{FF2B5EF4-FFF2-40B4-BE49-F238E27FC236}">
                <a16:creationId xmlns:a16="http://schemas.microsoft.com/office/drawing/2014/main" id="{6330C10C-7197-0737-908E-37CDE88FF221}"/>
              </a:ext>
            </a:extLst>
          </p:cNvPr>
          <p:cNvSpPr>
            <a:spLocks noGrp="1"/>
          </p:cNvSpPr>
          <p:nvPr>
            <p:ph idx="1"/>
          </p:nvPr>
        </p:nvSpPr>
        <p:spPr>
          <a:xfrm>
            <a:off x="838200" y="1825625"/>
            <a:ext cx="10515600" cy="4864542"/>
          </a:xfrm>
        </p:spPr>
        <p:txBody>
          <a:bodyPr>
            <a:normAutofit lnSpcReduction="10000"/>
          </a:bodyPr>
          <a:lstStyle/>
          <a:p>
            <a:r>
              <a:rPr lang="en-US" dirty="0">
                <a:solidFill>
                  <a:srgbClr val="C00000"/>
                </a:solidFill>
              </a:rPr>
              <a:t>Consider this “law that gives freedom” that James is talking about…</a:t>
            </a:r>
          </a:p>
          <a:p>
            <a:pPr lvl="1"/>
            <a:r>
              <a:rPr lang="en-US" dirty="0">
                <a:solidFill>
                  <a:srgbClr val="C00000"/>
                </a:solidFill>
              </a:rPr>
              <a:t>It is not law that condemns</a:t>
            </a:r>
          </a:p>
          <a:p>
            <a:pPr lvl="1"/>
            <a:r>
              <a:rPr lang="en-US" dirty="0">
                <a:solidFill>
                  <a:srgbClr val="C00000"/>
                </a:solidFill>
              </a:rPr>
              <a:t>It is God’s law of grace and mercy that he provides</a:t>
            </a:r>
          </a:p>
          <a:p>
            <a:pPr lvl="1"/>
            <a:r>
              <a:rPr lang="en-US" dirty="0">
                <a:solidFill>
                  <a:srgbClr val="C00000"/>
                </a:solidFill>
              </a:rPr>
              <a:t>We are set free from a law that we cannot measure up to</a:t>
            </a:r>
          </a:p>
          <a:p>
            <a:pPr lvl="1"/>
            <a:r>
              <a:rPr lang="en-US" dirty="0">
                <a:solidFill>
                  <a:srgbClr val="C00000"/>
                </a:solidFill>
              </a:rPr>
              <a:t>The law that gives freedom enables us to obey Jesus willingly</a:t>
            </a:r>
          </a:p>
          <a:p>
            <a:pPr lvl="1"/>
            <a:r>
              <a:rPr lang="en-US" dirty="0">
                <a:solidFill>
                  <a:srgbClr val="C00000"/>
                </a:solidFill>
              </a:rPr>
              <a:t>We do the right thing because </a:t>
            </a:r>
            <a:r>
              <a:rPr lang="en-US" i="1" dirty="0">
                <a:solidFill>
                  <a:srgbClr val="C00000"/>
                </a:solidFill>
              </a:rPr>
              <a:t>God</a:t>
            </a:r>
            <a:r>
              <a:rPr lang="en-US" dirty="0">
                <a:solidFill>
                  <a:srgbClr val="C00000"/>
                </a:solidFill>
              </a:rPr>
              <a:t> places the desire in our heart</a:t>
            </a:r>
          </a:p>
          <a:p>
            <a:endParaRPr lang="en-US" dirty="0"/>
          </a:p>
        </p:txBody>
      </p:sp>
    </p:spTree>
    <p:extLst>
      <p:ext uri="{BB962C8B-B14F-4D97-AF65-F5344CB8AC3E}">
        <p14:creationId xmlns:p14="http://schemas.microsoft.com/office/powerpoint/2010/main" val="275982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785E-ABB7-35A9-8A69-76D3B409616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5DE6C39-7312-1F10-3FE4-CDDC598814EA}"/>
              </a:ext>
            </a:extLst>
          </p:cNvPr>
          <p:cNvSpPr>
            <a:spLocks noGrp="1"/>
          </p:cNvSpPr>
          <p:nvPr>
            <p:ph idx="1"/>
          </p:nvPr>
        </p:nvSpPr>
        <p:spPr/>
        <p:txBody>
          <a:bodyPr>
            <a:normAutofit/>
          </a:bodyPr>
          <a:lstStyle/>
          <a:p>
            <a:r>
              <a:rPr lang="en-US" dirty="0"/>
              <a:t>Make contact. </a:t>
            </a:r>
          </a:p>
          <a:p>
            <a:pPr lvl="1"/>
            <a:r>
              <a:rPr lang="en-US" dirty="0"/>
              <a:t>In your group and congregational setting, greet those you don’t know. </a:t>
            </a:r>
          </a:p>
          <a:p>
            <a:pPr lvl="1"/>
            <a:r>
              <a:rPr lang="en-US" dirty="0"/>
              <a:t>Smile. Make eye contact. Ask their names. </a:t>
            </a:r>
          </a:p>
          <a:p>
            <a:pPr lvl="1"/>
            <a:r>
              <a:rPr lang="en-US" dirty="0"/>
              <a:t>Practice the five-minute rule. Five minutes before and after a church gathering, seek out people you do not know very well and spend a few minutes chatting with them.</a:t>
            </a:r>
          </a:p>
          <a:p>
            <a:endParaRPr lang="en-US" dirty="0"/>
          </a:p>
        </p:txBody>
      </p:sp>
    </p:spTree>
    <p:extLst>
      <p:ext uri="{BB962C8B-B14F-4D97-AF65-F5344CB8AC3E}">
        <p14:creationId xmlns:p14="http://schemas.microsoft.com/office/powerpoint/2010/main" val="346031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785E-ABB7-35A9-8A69-76D3B409616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5DE6C39-7312-1F10-3FE4-CDDC598814EA}"/>
              </a:ext>
            </a:extLst>
          </p:cNvPr>
          <p:cNvSpPr>
            <a:spLocks noGrp="1"/>
          </p:cNvSpPr>
          <p:nvPr>
            <p:ph idx="1"/>
          </p:nvPr>
        </p:nvSpPr>
        <p:spPr/>
        <p:txBody>
          <a:bodyPr/>
          <a:lstStyle/>
          <a:p>
            <a:r>
              <a:rPr lang="en-US" dirty="0"/>
              <a:t>Invite someone. </a:t>
            </a:r>
          </a:p>
          <a:p>
            <a:pPr lvl="1"/>
            <a:r>
              <a:rPr lang="en-US" dirty="0"/>
              <a:t>You likely have friends and acquaintances who outwardly may not “fit in” with your group or church. </a:t>
            </a:r>
          </a:p>
          <a:p>
            <a:pPr lvl="1"/>
            <a:r>
              <a:rPr lang="en-US" dirty="0"/>
              <a:t>Don’t assume they won’t fit in. Invite them to come with you. </a:t>
            </a:r>
          </a:p>
          <a:p>
            <a:pPr lvl="1"/>
            <a:r>
              <a:rPr lang="en-US" dirty="0"/>
              <a:t>Show them the love of Christ.</a:t>
            </a:r>
          </a:p>
          <a:p>
            <a:endParaRPr lang="en-US" dirty="0"/>
          </a:p>
        </p:txBody>
      </p:sp>
    </p:spTree>
    <p:extLst>
      <p:ext uri="{BB962C8B-B14F-4D97-AF65-F5344CB8AC3E}">
        <p14:creationId xmlns:p14="http://schemas.microsoft.com/office/powerpoint/2010/main" val="186787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9B9A61-D13E-9D69-ADF2-21391DEBC6F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D82BD73B-BFC6-7510-AD3F-CD9469DD882F}"/>
              </a:ext>
            </a:extLst>
          </p:cNvPr>
          <p:cNvGrpSpPr/>
          <p:nvPr/>
        </p:nvGrpSpPr>
        <p:grpSpPr>
          <a:xfrm>
            <a:off x="2849598" y="1690687"/>
            <a:ext cx="6492803" cy="4066679"/>
            <a:chOff x="2849598" y="1690687"/>
            <a:chExt cx="6492803" cy="4066679"/>
          </a:xfrm>
        </p:grpSpPr>
        <p:pic>
          <p:nvPicPr>
            <p:cNvPr id="6" name="Picture 5">
              <a:extLst>
                <a:ext uri="{FF2B5EF4-FFF2-40B4-BE49-F238E27FC236}">
                  <a16:creationId xmlns:a16="http://schemas.microsoft.com/office/drawing/2014/main" id="{E16A717C-12B8-69DA-10CB-478EA5E7423F}"/>
                </a:ext>
              </a:extLst>
            </p:cNvPr>
            <p:cNvPicPr>
              <a:picLocks noChangeAspect="1"/>
            </p:cNvPicPr>
            <p:nvPr/>
          </p:nvPicPr>
          <p:blipFill>
            <a:blip r:embed="rId2"/>
            <a:stretch>
              <a:fillRect/>
            </a:stretch>
          </p:blipFill>
          <p:spPr>
            <a:xfrm>
              <a:off x="3238857" y="1990905"/>
              <a:ext cx="5714286" cy="287619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FEC6AB66-BB1F-9BC0-1D8E-7B9ECF4B4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7"/>
              <a:ext cx="6492803" cy="4066679"/>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325839C7-9162-C0C7-8075-9EB0374055D3}"/>
              </a:ext>
            </a:extLst>
          </p:cNvPr>
          <p:cNvSpPr txBox="1"/>
          <p:nvPr/>
        </p:nvSpPr>
        <p:spPr>
          <a:xfrm>
            <a:off x="4512623" y="5757366"/>
            <a:ext cx="331321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424596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785E-ABB7-35A9-8A69-76D3B409616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5DE6C39-7312-1F10-3FE4-CDDC598814EA}"/>
              </a:ext>
            </a:extLst>
          </p:cNvPr>
          <p:cNvSpPr>
            <a:spLocks noGrp="1"/>
          </p:cNvSpPr>
          <p:nvPr>
            <p:ph idx="1"/>
          </p:nvPr>
        </p:nvSpPr>
        <p:spPr>
          <a:xfrm>
            <a:off x="838200" y="2430683"/>
            <a:ext cx="10515600" cy="3746279"/>
          </a:xfrm>
        </p:spPr>
        <p:txBody>
          <a:bodyPr/>
          <a:lstStyle/>
          <a:p>
            <a:r>
              <a:rPr lang="en-US" dirty="0"/>
              <a:t>Help end poverty for someone. </a:t>
            </a:r>
          </a:p>
          <a:p>
            <a:pPr lvl="1"/>
            <a:r>
              <a:rPr lang="en-US" dirty="0"/>
              <a:t>Find a way to help someone in need. </a:t>
            </a:r>
          </a:p>
          <a:p>
            <a:pPr lvl="1"/>
            <a:r>
              <a:rPr lang="en-US" dirty="0"/>
              <a:t>While you cannot end all poverty, you can help someone in need. </a:t>
            </a:r>
          </a:p>
          <a:p>
            <a:endParaRPr lang="en-US" dirty="0"/>
          </a:p>
        </p:txBody>
      </p:sp>
    </p:spTree>
    <p:extLst>
      <p:ext uri="{BB962C8B-B14F-4D97-AF65-F5344CB8AC3E}">
        <p14:creationId xmlns:p14="http://schemas.microsoft.com/office/powerpoint/2010/main" val="3193750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8B08E5-24D7-0C65-D664-6796FD579BB3}"/>
              </a:ext>
            </a:extLst>
          </p:cNvPr>
          <p:cNvSpPr>
            <a:spLocks noGrp="1"/>
          </p:cNvSpPr>
          <p:nvPr>
            <p:ph type="title"/>
          </p:nvPr>
        </p:nvSpPr>
        <p:spPr/>
        <p:txBody>
          <a:bodyPr/>
          <a:lstStyle/>
          <a:p>
            <a:pPr algn="l"/>
            <a:r>
              <a:rPr lang="en-US" dirty="0"/>
              <a:t>         Family Activities   </a:t>
            </a:r>
          </a:p>
        </p:txBody>
      </p:sp>
      <p:pic>
        <p:nvPicPr>
          <p:cNvPr id="6" name="Picture 5" descr="Logo&#10;&#10;Description automatically generated">
            <a:extLst>
              <a:ext uri="{FF2B5EF4-FFF2-40B4-BE49-F238E27FC236}">
                <a16:creationId xmlns:a16="http://schemas.microsoft.com/office/drawing/2014/main" id="{8D229E5E-B0C1-D782-9A02-6B14ACA83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908" y="3309250"/>
            <a:ext cx="2509479" cy="2356558"/>
          </a:xfrm>
          <a:prstGeom prst="rect">
            <a:avLst/>
          </a:prstGeom>
          <a:ln>
            <a:noFill/>
          </a:ln>
          <a:effectLst>
            <a:outerShdw blurRad="292100" dist="139700" dir="2700000" algn="tl" rotWithShape="0">
              <a:srgbClr val="333333">
                <a:alpha val="65000"/>
              </a:srgbClr>
            </a:outerShdw>
          </a:effectLst>
        </p:spPr>
      </p:pic>
      <p:pic>
        <p:nvPicPr>
          <p:cNvPr id="7" name="message_in_bottle_custom_8661951">
            <a:hlinkClick r:id="" action="ppaction://media"/>
            <a:extLst>
              <a:ext uri="{FF2B5EF4-FFF2-40B4-BE49-F238E27FC236}">
                <a16:creationId xmlns:a16="http://schemas.microsoft.com/office/drawing/2014/main" id="{8C106937-E862-6554-4696-68707F7F353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05651" y="2268637"/>
            <a:ext cx="5175170" cy="2911033"/>
          </a:xfrm>
          <a:prstGeom prst="rect">
            <a:avLst/>
          </a:prstGeom>
        </p:spPr>
      </p:pic>
      <p:pic>
        <p:nvPicPr>
          <p:cNvPr id="9" name="Picture 8">
            <a:extLst>
              <a:ext uri="{FF2B5EF4-FFF2-40B4-BE49-F238E27FC236}">
                <a16:creationId xmlns:a16="http://schemas.microsoft.com/office/drawing/2014/main" id="{04B788E0-2459-ACCB-FD54-978A91B60E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0678" y="1984875"/>
            <a:ext cx="5785116" cy="4075808"/>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50A73ECB-7EAA-5CF0-54BB-DF9C5A768117}"/>
              </a:ext>
            </a:extLst>
          </p:cNvPr>
          <p:cNvSpPr/>
          <p:nvPr/>
        </p:nvSpPr>
        <p:spPr>
          <a:xfrm>
            <a:off x="8194877" y="1076446"/>
            <a:ext cx="2905246" cy="1816858"/>
          </a:xfrm>
          <a:prstGeom prst="wedgeRoundRectCallout">
            <a:avLst>
              <a:gd name="adj1" fmla="val -15255"/>
              <a:gd name="adj2" fmla="val 656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Spiros really needs your help on this one.</a:t>
            </a:r>
          </a:p>
          <a:p>
            <a:pPr algn="ctr"/>
            <a:r>
              <a:rPr lang="en-US" dirty="0">
                <a:latin typeface="Comic Sans MS" panose="030F0702030302020204" pitchFamily="66" charset="0"/>
              </a:rPr>
              <a:t>Don’t forget the other cool stuff on the Family Activities Page</a:t>
            </a:r>
          </a:p>
        </p:txBody>
      </p:sp>
    </p:spTree>
    <p:extLst>
      <p:ext uri="{BB962C8B-B14F-4D97-AF65-F5344CB8AC3E}">
        <p14:creationId xmlns:p14="http://schemas.microsoft.com/office/powerpoint/2010/main" val="27939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Faith on Display </a:t>
            </a:r>
            <a:br>
              <a:rPr lang="en-US" dirty="0"/>
            </a:br>
            <a:r>
              <a:rPr lang="en-US" dirty="0"/>
              <a:t>in Your Relationships</a:t>
            </a:r>
          </a:p>
        </p:txBody>
      </p:sp>
      <p:sp>
        <p:nvSpPr>
          <p:cNvPr id="3" name="Subtitle 2"/>
          <p:cNvSpPr>
            <a:spLocks noGrp="1"/>
          </p:cNvSpPr>
          <p:nvPr>
            <p:ph type="subTitle" idx="1"/>
          </p:nvPr>
        </p:nvSpPr>
        <p:spPr>
          <a:xfrm>
            <a:off x="1524000" y="3811978"/>
            <a:ext cx="9144000" cy="1445821"/>
          </a:xfrm>
        </p:spPr>
        <p:txBody>
          <a:bodyPr/>
          <a:lstStyle/>
          <a:p>
            <a:r>
              <a:rPr lang="en-US" dirty="0"/>
              <a:t>Sept. 11</a:t>
            </a:r>
          </a:p>
        </p:txBody>
      </p:sp>
    </p:spTree>
    <p:extLst>
      <p:ext uri="{BB962C8B-B14F-4D97-AF65-F5344CB8AC3E}">
        <p14:creationId xmlns:p14="http://schemas.microsoft.com/office/powerpoint/2010/main" val="367816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09957B-5B04-1688-F6FC-AAC57A7E80F5}"/>
              </a:ext>
            </a:extLst>
          </p:cNvPr>
          <p:cNvSpPr>
            <a:spLocks noGrp="1"/>
          </p:cNvSpPr>
          <p:nvPr>
            <p:ph type="title"/>
          </p:nvPr>
        </p:nvSpPr>
        <p:spPr/>
        <p:txBody>
          <a:bodyPr/>
          <a:lstStyle/>
          <a:p>
            <a:r>
              <a:rPr lang="en-US" dirty="0"/>
              <a:t>Think about this …</a:t>
            </a:r>
          </a:p>
        </p:txBody>
      </p:sp>
      <p:sp>
        <p:nvSpPr>
          <p:cNvPr id="4" name="Content Placeholder 3">
            <a:extLst>
              <a:ext uri="{FF2B5EF4-FFF2-40B4-BE49-F238E27FC236}">
                <a16:creationId xmlns:a16="http://schemas.microsoft.com/office/drawing/2014/main" id="{1FE0A5B8-4E41-CF58-9DA6-CAD4CA13C6A6}"/>
              </a:ext>
            </a:extLst>
          </p:cNvPr>
          <p:cNvSpPr>
            <a:spLocks noGrp="1"/>
          </p:cNvSpPr>
          <p:nvPr>
            <p:ph idx="1"/>
          </p:nvPr>
        </p:nvSpPr>
        <p:spPr/>
        <p:txBody>
          <a:bodyPr/>
          <a:lstStyle/>
          <a:p>
            <a:r>
              <a:rPr lang="en-US" dirty="0"/>
              <a:t>For what reasons might a person think he or she is more important than another person?</a:t>
            </a:r>
          </a:p>
          <a:p>
            <a:endParaRPr lang="en-US" dirty="0"/>
          </a:p>
          <a:p>
            <a:r>
              <a:rPr lang="en-US" dirty="0">
                <a:solidFill>
                  <a:srgbClr val="C00000"/>
                </a:solidFill>
              </a:rPr>
              <a:t>The Point</a:t>
            </a:r>
          </a:p>
          <a:p>
            <a:pPr lvl="1"/>
            <a:r>
              <a:rPr lang="en-US" dirty="0">
                <a:solidFill>
                  <a:srgbClr val="C00000"/>
                </a:solidFill>
              </a:rPr>
              <a:t>We sometimes treat people differently, based on their position</a:t>
            </a:r>
          </a:p>
          <a:p>
            <a:pPr lvl="1"/>
            <a:r>
              <a:rPr lang="en-US" dirty="0">
                <a:solidFill>
                  <a:srgbClr val="C00000"/>
                </a:solidFill>
              </a:rPr>
              <a:t>Today James will tell us not to play favorites</a:t>
            </a:r>
          </a:p>
          <a:p>
            <a:endParaRPr lang="en-US" dirty="0"/>
          </a:p>
        </p:txBody>
      </p:sp>
      <p:grpSp>
        <p:nvGrpSpPr>
          <p:cNvPr id="11" name="Group 10">
            <a:extLst>
              <a:ext uri="{FF2B5EF4-FFF2-40B4-BE49-F238E27FC236}">
                <a16:creationId xmlns:a16="http://schemas.microsoft.com/office/drawing/2014/main" id="{A755B02F-94C9-B599-FCC7-5FC9B0F2E3CC}"/>
              </a:ext>
            </a:extLst>
          </p:cNvPr>
          <p:cNvGrpSpPr/>
          <p:nvPr/>
        </p:nvGrpSpPr>
        <p:grpSpPr>
          <a:xfrm>
            <a:off x="1816133" y="3170712"/>
            <a:ext cx="9488143" cy="3006251"/>
            <a:chOff x="1816133" y="3170712"/>
            <a:chExt cx="9488143" cy="3006251"/>
          </a:xfrm>
        </p:grpSpPr>
        <p:pic>
          <p:nvPicPr>
            <p:cNvPr id="6" name="Picture 5" descr="Surface chart&#10;&#10;Description automatically generated">
              <a:extLst>
                <a:ext uri="{FF2B5EF4-FFF2-40B4-BE49-F238E27FC236}">
                  <a16:creationId xmlns:a16="http://schemas.microsoft.com/office/drawing/2014/main" id="{5B21CAF9-91A2-FAFD-FC13-6E8316CED9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0703" y="3170712"/>
              <a:ext cx="2690594" cy="3006251"/>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text, person, person, suit&#10;&#10;Description automatically generated">
              <a:extLst>
                <a:ext uri="{FF2B5EF4-FFF2-40B4-BE49-F238E27FC236}">
                  <a16:creationId xmlns:a16="http://schemas.microsoft.com/office/drawing/2014/main" id="{96A35961-4518-409F-CB5A-77CFFFB64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6133" y="3473538"/>
              <a:ext cx="2400597" cy="2400597"/>
            </a:xfrm>
            <a:prstGeom prst="rect">
              <a:avLst/>
            </a:prstGeom>
            <a:ln>
              <a:noFill/>
            </a:ln>
            <a:effectLst>
              <a:outerShdw blurRad="292100" dist="139700" dir="2700000" algn="tl" rotWithShape="0">
                <a:srgbClr val="333333">
                  <a:alpha val="65000"/>
                </a:srgbClr>
              </a:outerShdw>
            </a:effectLst>
          </p:spPr>
        </p:pic>
        <p:pic>
          <p:nvPicPr>
            <p:cNvPr id="10" name="Picture 9" descr="A person in a garment&#10;&#10;Description automatically generated with low confidence">
              <a:extLst>
                <a:ext uri="{FF2B5EF4-FFF2-40B4-BE49-F238E27FC236}">
                  <a16:creationId xmlns:a16="http://schemas.microsoft.com/office/drawing/2014/main" id="{9567ED27-B939-752C-79AD-3A8C9EDB9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725" y="3340831"/>
              <a:ext cx="4011551" cy="266601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69119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093C-B5B2-780A-6508-8DAB95AE63C8}"/>
              </a:ext>
            </a:extLst>
          </p:cNvPr>
          <p:cNvSpPr>
            <a:spLocks noGrp="1"/>
          </p:cNvSpPr>
          <p:nvPr>
            <p:ph type="title"/>
          </p:nvPr>
        </p:nvSpPr>
        <p:spPr/>
        <p:txBody>
          <a:bodyPr/>
          <a:lstStyle/>
          <a:p>
            <a:pPr algn="l"/>
            <a:r>
              <a:rPr lang="en-US" dirty="0"/>
              <a:t>Listen for criteria of favoritism.</a:t>
            </a:r>
          </a:p>
        </p:txBody>
      </p:sp>
      <p:sp>
        <p:nvSpPr>
          <p:cNvPr id="3" name="Content Placeholder 2">
            <a:extLst>
              <a:ext uri="{FF2B5EF4-FFF2-40B4-BE49-F238E27FC236}">
                <a16:creationId xmlns:a16="http://schemas.microsoft.com/office/drawing/2014/main" id="{2972D540-804C-555E-D7B5-9873AAA0756F}"/>
              </a:ext>
            </a:extLst>
          </p:cNvPr>
          <p:cNvSpPr>
            <a:spLocks noGrp="1"/>
          </p:cNvSpPr>
          <p:nvPr>
            <p:ph idx="1"/>
          </p:nvPr>
        </p:nvSpPr>
        <p:spPr>
          <a:xfrm>
            <a:off x="1339287" y="2010820"/>
            <a:ext cx="9513425" cy="4351338"/>
          </a:xfrm>
        </p:spPr>
        <p:txBody>
          <a:bodyPr/>
          <a:lstStyle/>
          <a:p>
            <a:pPr marL="0" indent="0" algn="ctr">
              <a:buNone/>
            </a:pPr>
            <a:r>
              <a:rPr lang="en-US" dirty="0"/>
              <a:t>James 2:1 – 4 (NIV) My brothers and sisters, believers in our glorious Lord Jesus Christ must not show favoritism. 2 Suppose a man comes into your meeting wearing a gold ring and fine clothes, and a poor man in filthy old clothes also comes in. 3 If you show</a:t>
            </a:r>
          </a:p>
        </p:txBody>
      </p:sp>
    </p:spTree>
    <p:extLst>
      <p:ext uri="{BB962C8B-B14F-4D97-AF65-F5344CB8AC3E}">
        <p14:creationId xmlns:p14="http://schemas.microsoft.com/office/powerpoint/2010/main" val="310945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093C-B5B2-780A-6508-8DAB95AE63C8}"/>
              </a:ext>
            </a:extLst>
          </p:cNvPr>
          <p:cNvSpPr>
            <a:spLocks noGrp="1"/>
          </p:cNvSpPr>
          <p:nvPr>
            <p:ph type="title"/>
          </p:nvPr>
        </p:nvSpPr>
        <p:spPr/>
        <p:txBody>
          <a:bodyPr/>
          <a:lstStyle/>
          <a:p>
            <a:pPr algn="l"/>
            <a:r>
              <a:rPr lang="en-US" dirty="0"/>
              <a:t>Listen for criteria of favoritism.</a:t>
            </a:r>
          </a:p>
        </p:txBody>
      </p:sp>
      <p:sp>
        <p:nvSpPr>
          <p:cNvPr id="3" name="Content Placeholder 2">
            <a:extLst>
              <a:ext uri="{FF2B5EF4-FFF2-40B4-BE49-F238E27FC236}">
                <a16:creationId xmlns:a16="http://schemas.microsoft.com/office/drawing/2014/main" id="{2972D540-804C-555E-D7B5-9873AAA0756F}"/>
              </a:ext>
            </a:extLst>
          </p:cNvPr>
          <p:cNvSpPr>
            <a:spLocks noGrp="1"/>
          </p:cNvSpPr>
          <p:nvPr>
            <p:ph idx="1"/>
          </p:nvPr>
        </p:nvSpPr>
        <p:spPr>
          <a:xfrm>
            <a:off x="1339287" y="2010820"/>
            <a:ext cx="9513425" cy="4351338"/>
          </a:xfrm>
        </p:spPr>
        <p:txBody>
          <a:bodyPr/>
          <a:lstStyle/>
          <a:p>
            <a:pPr marL="0" indent="0" algn="ctr">
              <a:buNone/>
            </a:pPr>
            <a:r>
              <a:rPr lang="en-US" dirty="0"/>
              <a:t>special attention to the man wearing fine clothes and say, “Here’s a good seat for you,” but say to the poor man, “You stand there” or “Sit on the floor by my feet,” 4 have you not discriminated among yourselves and become judges with evil thoughts?</a:t>
            </a:r>
          </a:p>
        </p:txBody>
      </p:sp>
      <p:pic>
        <p:nvPicPr>
          <p:cNvPr id="5" name="Picture 4">
            <a:extLst>
              <a:ext uri="{FF2B5EF4-FFF2-40B4-BE49-F238E27FC236}">
                <a16:creationId xmlns:a16="http://schemas.microsoft.com/office/drawing/2014/main" id="{00EA2760-592E-5D67-748B-C8ECB22B97DD}"/>
              </a:ext>
            </a:extLst>
          </p:cNvPr>
          <p:cNvPicPr>
            <a:picLocks noChangeAspect="1"/>
          </p:cNvPicPr>
          <p:nvPr/>
        </p:nvPicPr>
        <p:blipFill>
          <a:blip r:embed="rId2"/>
          <a:stretch>
            <a:fillRect/>
          </a:stretch>
        </p:blipFill>
        <p:spPr>
          <a:xfrm>
            <a:off x="5145008" y="5412513"/>
            <a:ext cx="2297513" cy="361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6421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62186-43ED-3E6D-1C06-3B380616959E}"/>
              </a:ext>
            </a:extLst>
          </p:cNvPr>
          <p:cNvSpPr>
            <a:spLocks noGrp="1"/>
          </p:cNvSpPr>
          <p:nvPr>
            <p:ph type="title"/>
          </p:nvPr>
        </p:nvSpPr>
        <p:spPr/>
        <p:txBody>
          <a:bodyPr/>
          <a:lstStyle/>
          <a:p>
            <a:r>
              <a:rPr lang="en-US" dirty="0"/>
              <a:t>Outward Appearances</a:t>
            </a:r>
          </a:p>
        </p:txBody>
      </p:sp>
      <p:sp>
        <p:nvSpPr>
          <p:cNvPr id="3" name="Content Placeholder 2">
            <a:extLst>
              <a:ext uri="{FF2B5EF4-FFF2-40B4-BE49-F238E27FC236}">
                <a16:creationId xmlns:a16="http://schemas.microsoft.com/office/drawing/2014/main" id="{FAA87DE2-3F67-4746-BC60-759F78851DC1}"/>
              </a:ext>
            </a:extLst>
          </p:cNvPr>
          <p:cNvSpPr>
            <a:spLocks noGrp="1"/>
          </p:cNvSpPr>
          <p:nvPr>
            <p:ph idx="1"/>
          </p:nvPr>
        </p:nvSpPr>
        <p:spPr/>
        <p:txBody>
          <a:bodyPr/>
          <a:lstStyle/>
          <a:p>
            <a:r>
              <a:rPr lang="en-US" dirty="0"/>
              <a:t>What examples of prejudice and partiality does James describe?</a:t>
            </a:r>
          </a:p>
          <a:p>
            <a:r>
              <a:rPr lang="en-US" dirty="0"/>
              <a:t>What rationale might an usher or deacon give for such treatment to someone today?</a:t>
            </a:r>
          </a:p>
          <a:p>
            <a:r>
              <a:rPr lang="en-US" dirty="0"/>
              <a:t>What other qualifications might cause special treatment (either positive or negative)?</a:t>
            </a:r>
          </a:p>
        </p:txBody>
      </p:sp>
    </p:spTree>
    <p:extLst>
      <p:ext uri="{BB962C8B-B14F-4D97-AF65-F5344CB8AC3E}">
        <p14:creationId xmlns:p14="http://schemas.microsoft.com/office/powerpoint/2010/main" val="277310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charRg st="145" end="23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87FE-9587-0A10-F1A0-19197B47CA1F}"/>
              </a:ext>
            </a:extLst>
          </p:cNvPr>
          <p:cNvSpPr>
            <a:spLocks noGrp="1"/>
          </p:cNvSpPr>
          <p:nvPr>
            <p:ph type="title"/>
          </p:nvPr>
        </p:nvSpPr>
        <p:spPr/>
        <p:txBody>
          <a:bodyPr/>
          <a:lstStyle/>
          <a:p>
            <a:r>
              <a:rPr lang="en-US" dirty="0"/>
              <a:t>Outward Appearances</a:t>
            </a:r>
          </a:p>
        </p:txBody>
      </p:sp>
      <p:sp>
        <p:nvSpPr>
          <p:cNvPr id="3" name="Content Placeholder 2">
            <a:extLst>
              <a:ext uri="{FF2B5EF4-FFF2-40B4-BE49-F238E27FC236}">
                <a16:creationId xmlns:a16="http://schemas.microsoft.com/office/drawing/2014/main" id="{5FC717D8-EAC0-9B85-391E-5720A3144F6E}"/>
              </a:ext>
            </a:extLst>
          </p:cNvPr>
          <p:cNvSpPr>
            <a:spLocks noGrp="1"/>
          </p:cNvSpPr>
          <p:nvPr>
            <p:ph idx="1"/>
          </p:nvPr>
        </p:nvSpPr>
        <p:spPr/>
        <p:txBody>
          <a:bodyPr/>
          <a:lstStyle/>
          <a:p>
            <a:r>
              <a:rPr lang="en-US" dirty="0"/>
              <a:t> Why is faith in Christ and an attitude of favoritism toward others incompatible? </a:t>
            </a:r>
          </a:p>
          <a:p>
            <a:r>
              <a:rPr lang="en-US" dirty="0"/>
              <a:t>What could be some consequences of showing favoritism in the church? </a:t>
            </a:r>
          </a:p>
          <a:p>
            <a:r>
              <a:rPr lang="en-US" dirty="0"/>
              <a:t>How does James characterize those who engage in these attitudes or actions?</a:t>
            </a:r>
          </a:p>
          <a:p>
            <a:endParaRPr lang="en-US" dirty="0"/>
          </a:p>
        </p:txBody>
      </p:sp>
    </p:spTree>
    <p:extLst>
      <p:ext uri="{BB962C8B-B14F-4D97-AF65-F5344CB8AC3E}">
        <p14:creationId xmlns:p14="http://schemas.microsoft.com/office/powerpoint/2010/main" val="296026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3D3D-485A-4EA5-69F6-E3F1CD0AF0E2}"/>
              </a:ext>
            </a:extLst>
          </p:cNvPr>
          <p:cNvSpPr>
            <a:spLocks noGrp="1"/>
          </p:cNvSpPr>
          <p:nvPr>
            <p:ph type="title"/>
          </p:nvPr>
        </p:nvSpPr>
        <p:spPr/>
        <p:txBody>
          <a:bodyPr/>
          <a:lstStyle/>
          <a:p>
            <a:r>
              <a:rPr lang="en-US" dirty="0"/>
              <a:t>Outward Appearances</a:t>
            </a:r>
          </a:p>
        </p:txBody>
      </p:sp>
      <p:sp>
        <p:nvSpPr>
          <p:cNvPr id="3" name="Content Placeholder 2">
            <a:extLst>
              <a:ext uri="{FF2B5EF4-FFF2-40B4-BE49-F238E27FC236}">
                <a16:creationId xmlns:a16="http://schemas.microsoft.com/office/drawing/2014/main" id="{72C6D09A-3388-9A53-C5E2-961E38687C07}"/>
              </a:ext>
            </a:extLst>
          </p:cNvPr>
          <p:cNvSpPr>
            <a:spLocks noGrp="1"/>
          </p:cNvSpPr>
          <p:nvPr>
            <p:ph idx="1"/>
          </p:nvPr>
        </p:nvSpPr>
        <p:spPr>
          <a:xfrm>
            <a:off x="838200" y="1597306"/>
            <a:ext cx="10852230" cy="4640926"/>
          </a:xfrm>
        </p:spPr>
        <p:txBody>
          <a:bodyPr>
            <a:normAutofit/>
          </a:bodyPr>
          <a:lstStyle/>
          <a:p>
            <a:r>
              <a:rPr lang="en-US" dirty="0"/>
              <a:t>How is showing favoritism or preference to one person or group an act of “prejudging?”</a:t>
            </a:r>
          </a:p>
          <a:p>
            <a:r>
              <a:rPr lang="en-US" dirty="0">
                <a:solidFill>
                  <a:srgbClr val="C00000"/>
                </a:solidFill>
              </a:rPr>
              <a:t>You likely know people of some “group” that were </a:t>
            </a:r>
            <a:r>
              <a:rPr lang="en-US" i="1" dirty="0">
                <a:solidFill>
                  <a:srgbClr val="C00000"/>
                </a:solidFill>
              </a:rPr>
              <a:t>not</a:t>
            </a:r>
            <a:r>
              <a:rPr lang="en-US" dirty="0">
                <a:solidFill>
                  <a:srgbClr val="C00000"/>
                </a:solidFill>
              </a:rPr>
              <a:t> like what you assumed about that group… </a:t>
            </a:r>
          </a:p>
          <a:p>
            <a:pPr lvl="1"/>
            <a:r>
              <a:rPr lang="en-US" dirty="0">
                <a:solidFill>
                  <a:srgbClr val="C00000"/>
                </a:solidFill>
              </a:rPr>
              <a:t>“He’s a ________, but I can tell he really knows Jesus as Savior.”</a:t>
            </a:r>
          </a:p>
          <a:p>
            <a:r>
              <a:rPr lang="en-US" dirty="0">
                <a:solidFill>
                  <a:srgbClr val="C00000"/>
                </a:solidFill>
              </a:rPr>
              <a:t>You only discover that by </a:t>
            </a:r>
            <a:r>
              <a:rPr lang="en-US" i="1" dirty="0">
                <a:solidFill>
                  <a:srgbClr val="C00000"/>
                </a:solidFill>
              </a:rPr>
              <a:t>getting to know </a:t>
            </a:r>
            <a:r>
              <a:rPr lang="en-US" dirty="0">
                <a:solidFill>
                  <a:srgbClr val="C00000"/>
                </a:solidFill>
              </a:rPr>
              <a:t>the person, </a:t>
            </a:r>
            <a:r>
              <a:rPr lang="en-US" i="1" dirty="0">
                <a:solidFill>
                  <a:srgbClr val="C00000"/>
                </a:solidFill>
              </a:rPr>
              <a:t>not</a:t>
            </a:r>
            <a:r>
              <a:rPr lang="en-US" dirty="0">
                <a:solidFill>
                  <a:srgbClr val="C00000"/>
                </a:solidFill>
              </a:rPr>
              <a:t> by practicing favoritism.</a:t>
            </a:r>
          </a:p>
        </p:txBody>
      </p:sp>
    </p:spTree>
    <p:extLst>
      <p:ext uri="{BB962C8B-B14F-4D97-AF65-F5344CB8AC3E}">
        <p14:creationId xmlns:p14="http://schemas.microsoft.com/office/powerpoint/2010/main" val="282249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1513-3A12-1F18-1C38-9D0C633C54BD}"/>
              </a:ext>
            </a:extLst>
          </p:cNvPr>
          <p:cNvSpPr>
            <a:spLocks noGrp="1"/>
          </p:cNvSpPr>
          <p:nvPr>
            <p:ph type="title"/>
          </p:nvPr>
        </p:nvSpPr>
        <p:spPr/>
        <p:txBody>
          <a:bodyPr/>
          <a:lstStyle/>
          <a:p>
            <a:pPr algn="l"/>
            <a:r>
              <a:rPr lang="en-US" dirty="0"/>
              <a:t>Listen for God’s perspective on the poor.</a:t>
            </a:r>
          </a:p>
        </p:txBody>
      </p:sp>
      <p:sp>
        <p:nvSpPr>
          <p:cNvPr id="3" name="Content Placeholder 2">
            <a:extLst>
              <a:ext uri="{FF2B5EF4-FFF2-40B4-BE49-F238E27FC236}">
                <a16:creationId xmlns:a16="http://schemas.microsoft.com/office/drawing/2014/main" id="{671E2026-9D75-A42A-95F0-E727D8482E9F}"/>
              </a:ext>
            </a:extLst>
          </p:cNvPr>
          <p:cNvSpPr>
            <a:spLocks noGrp="1"/>
          </p:cNvSpPr>
          <p:nvPr>
            <p:ph idx="1"/>
          </p:nvPr>
        </p:nvSpPr>
        <p:spPr>
          <a:xfrm>
            <a:off x="1909822" y="1825625"/>
            <a:ext cx="8911542" cy="4351338"/>
          </a:xfrm>
        </p:spPr>
        <p:txBody>
          <a:bodyPr/>
          <a:lstStyle/>
          <a:p>
            <a:pPr marL="0" indent="0" algn="ctr">
              <a:buNone/>
            </a:pPr>
            <a:r>
              <a:rPr lang="en-US" dirty="0"/>
              <a:t>James 2:5 – 7 (NIV) Listen, my dear brothers and sisters: Has not God chosen those who are poor in the eyes of the world to be rich in faith and to inherit the kingdom he promised those who love him? 6 But you have dishonored the </a:t>
            </a:r>
          </a:p>
        </p:txBody>
      </p:sp>
    </p:spTree>
    <p:extLst>
      <p:ext uri="{BB962C8B-B14F-4D97-AF65-F5344CB8AC3E}">
        <p14:creationId xmlns:p14="http://schemas.microsoft.com/office/powerpoint/2010/main" val="265465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75</TotalTime>
  <Words>1007</Words>
  <Application>Microsoft Office PowerPoint</Application>
  <PresentationFormat>Widescreen</PresentationFormat>
  <Paragraphs>75</Paragraphs>
  <Slides>22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Faith on Display  in Your Relationships</vt:lpstr>
      <vt:lpstr>Video Introduction</vt:lpstr>
      <vt:lpstr>Think about this …</vt:lpstr>
      <vt:lpstr>Listen for criteria of favoritism.</vt:lpstr>
      <vt:lpstr>Listen for criteria of favoritism.</vt:lpstr>
      <vt:lpstr>Outward Appearances</vt:lpstr>
      <vt:lpstr>Outward Appearances</vt:lpstr>
      <vt:lpstr>Outward Appearances</vt:lpstr>
      <vt:lpstr>Listen for God’s perspective on the poor.</vt:lpstr>
      <vt:lpstr>Listen for God’s perspective on the poor.</vt:lpstr>
      <vt:lpstr>Don’t Discount Those God Accepts</vt:lpstr>
      <vt:lpstr>Don’t Discount Those God Accepts</vt:lpstr>
      <vt:lpstr>Listen for the “Royal Law”.</vt:lpstr>
      <vt:lpstr>Listen for the “Royal Law”.</vt:lpstr>
      <vt:lpstr>Obey God’s Call to Love Others</vt:lpstr>
      <vt:lpstr>Obey God’s Call to Love Others</vt:lpstr>
      <vt:lpstr>Obey God’s Call to Love Others</vt:lpstr>
      <vt:lpstr>Application</vt:lpstr>
      <vt:lpstr>Application</vt:lpstr>
      <vt:lpstr>Application</vt:lpstr>
      <vt:lpstr>         Family Activities   </vt:lpstr>
      <vt:lpstr>Faith on Display  in Your Relationships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on Display  in Your Relationships</dc:title>
  <dc:creator>Steve Armstrong</dc:creator>
  <cp:lastModifiedBy>Steve Armstrong</cp:lastModifiedBy>
  <cp:revision>3</cp:revision>
  <dcterms:created xsi:type="dcterms:W3CDTF">2022-08-26T17:47:56Z</dcterms:created>
  <dcterms:modified xsi:type="dcterms:W3CDTF">2022-08-26T19:03:47Z</dcterms:modified>
</cp:coreProperties>
</file>