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8B8"/>
    <a:srgbClr val="99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tinyurl.com/457s3rs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8tdyrroo"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Priorities</a:t>
            </a:r>
          </a:p>
        </p:txBody>
      </p:sp>
      <p:sp>
        <p:nvSpPr>
          <p:cNvPr id="3" name="Subtitle 2"/>
          <p:cNvSpPr>
            <a:spLocks noGrp="1"/>
          </p:cNvSpPr>
          <p:nvPr>
            <p:ph type="subTitle" idx="1"/>
          </p:nvPr>
        </p:nvSpPr>
        <p:spPr>
          <a:xfrm>
            <a:off x="1524000" y="3930732"/>
            <a:ext cx="9144000" cy="1327068"/>
          </a:xfrm>
        </p:spPr>
        <p:txBody>
          <a:bodyPr/>
          <a:lstStyle/>
          <a:p>
            <a:r>
              <a:rPr lang="en-US" dirty="0"/>
              <a:t>October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A7D1-B519-AFE7-B949-CAA5C752CF0F}"/>
              </a:ext>
            </a:extLst>
          </p:cNvPr>
          <p:cNvSpPr>
            <a:spLocks noGrp="1"/>
          </p:cNvSpPr>
          <p:nvPr>
            <p:ph type="title"/>
          </p:nvPr>
        </p:nvSpPr>
        <p:spPr/>
        <p:txBody>
          <a:bodyPr/>
          <a:lstStyle/>
          <a:p>
            <a:pPr algn="l"/>
            <a:r>
              <a:rPr lang="en-US" dirty="0"/>
              <a:t>Listen for the need for patience and perseverance.</a:t>
            </a:r>
          </a:p>
        </p:txBody>
      </p:sp>
      <p:sp>
        <p:nvSpPr>
          <p:cNvPr id="3" name="Content Placeholder 2">
            <a:extLst>
              <a:ext uri="{FF2B5EF4-FFF2-40B4-BE49-F238E27FC236}">
                <a16:creationId xmlns:a16="http://schemas.microsoft.com/office/drawing/2014/main" id="{11C2E283-6BD8-B4DE-0A13-391DB75A15D7}"/>
              </a:ext>
            </a:extLst>
          </p:cNvPr>
          <p:cNvSpPr>
            <a:spLocks noGrp="1"/>
          </p:cNvSpPr>
          <p:nvPr>
            <p:ph idx="1"/>
          </p:nvPr>
        </p:nvSpPr>
        <p:spPr>
          <a:xfrm>
            <a:off x="2010617" y="2060309"/>
            <a:ext cx="8170762" cy="4278715"/>
          </a:xfrm>
        </p:spPr>
        <p:txBody>
          <a:bodyPr/>
          <a:lstStyle/>
          <a:p>
            <a:pPr marL="0" indent="0" algn="ctr">
              <a:buNone/>
            </a:pPr>
            <a:r>
              <a:rPr lang="en-US" dirty="0"/>
              <a:t>You too, be patient and stand firm, because the Lord's coming is near. 9  Don't grumble against each other, brothers, or you will be judged. The Judge is standing at the door!</a:t>
            </a:r>
          </a:p>
        </p:txBody>
      </p:sp>
      <p:pic>
        <p:nvPicPr>
          <p:cNvPr id="4" name="Picture 3">
            <a:extLst>
              <a:ext uri="{FF2B5EF4-FFF2-40B4-BE49-F238E27FC236}">
                <a16:creationId xmlns:a16="http://schemas.microsoft.com/office/drawing/2014/main" id="{22932490-C740-13C1-5D28-DBEFED71E22F}"/>
              </a:ext>
            </a:extLst>
          </p:cNvPr>
          <p:cNvPicPr>
            <a:picLocks noChangeAspect="1"/>
          </p:cNvPicPr>
          <p:nvPr/>
        </p:nvPicPr>
        <p:blipFill>
          <a:blip r:embed="rId2"/>
          <a:stretch>
            <a:fillRect/>
          </a:stretch>
        </p:blipFill>
        <p:spPr>
          <a:xfrm>
            <a:off x="5162665" y="5089759"/>
            <a:ext cx="186666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9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8520-B95A-6438-E797-D88499FC7432}"/>
              </a:ext>
            </a:extLst>
          </p:cNvPr>
          <p:cNvSpPr>
            <a:spLocks noGrp="1"/>
          </p:cNvSpPr>
          <p:nvPr>
            <p:ph type="title"/>
          </p:nvPr>
        </p:nvSpPr>
        <p:spPr/>
        <p:txBody>
          <a:bodyPr/>
          <a:lstStyle/>
          <a:p>
            <a:r>
              <a:rPr lang="en-US" dirty="0"/>
              <a:t>Focus on Christ’s Return</a:t>
            </a:r>
          </a:p>
        </p:txBody>
      </p:sp>
      <p:sp>
        <p:nvSpPr>
          <p:cNvPr id="3" name="Content Placeholder 2">
            <a:extLst>
              <a:ext uri="{FF2B5EF4-FFF2-40B4-BE49-F238E27FC236}">
                <a16:creationId xmlns:a16="http://schemas.microsoft.com/office/drawing/2014/main" id="{6DDE7196-6BF3-AA37-41FE-7F082373A596}"/>
              </a:ext>
            </a:extLst>
          </p:cNvPr>
          <p:cNvSpPr>
            <a:spLocks noGrp="1"/>
          </p:cNvSpPr>
          <p:nvPr>
            <p:ph idx="1"/>
          </p:nvPr>
        </p:nvSpPr>
        <p:spPr/>
        <p:txBody>
          <a:bodyPr/>
          <a:lstStyle/>
          <a:p>
            <a:r>
              <a:rPr lang="en-US" dirty="0"/>
              <a:t>What area of life have you found it difficult to completely depend on God?  When have you had to be patient while waiting for the Lord to provide?</a:t>
            </a:r>
          </a:p>
          <a:p>
            <a:r>
              <a:rPr lang="en-US" dirty="0"/>
              <a:t>What do we need to do as we wait for the Lord’s return to earth? </a:t>
            </a:r>
          </a:p>
          <a:p>
            <a:r>
              <a:rPr lang="en-US" dirty="0"/>
              <a:t>What makes it hard to wait on God’s timing? </a:t>
            </a:r>
          </a:p>
        </p:txBody>
      </p:sp>
    </p:spTree>
    <p:extLst>
      <p:ext uri="{BB962C8B-B14F-4D97-AF65-F5344CB8AC3E}">
        <p14:creationId xmlns:p14="http://schemas.microsoft.com/office/powerpoint/2010/main" val="21267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7710-B96B-67C0-4413-50098584A424}"/>
              </a:ext>
            </a:extLst>
          </p:cNvPr>
          <p:cNvSpPr>
            <a:spLocks noGrp="1"/>
          </p:cNvSpPr>
          <p:nvPr>
            <p:ph type="title"/>
          </p:nvPr>
        </p:nvSpPr>
        <p:spPr/>
        <p:txBody>
          <a:bodyPr/>
          <a:lstStyle/>
          <a:p>
            <a:r>
              <a:rPr lang="en-US" dirty="0"/>
              <a:t>Focus on Christ’s Return</a:t>
            </a:r>
          </a:p>
        </p:txBody>
      </p:sp>
      <p:sp>
        <p:nvSpPr>
          <p:cNvPr id="3" name="Content Placeholder 2">
            <a:extLst>
              <a:ext uri="{FF2B5EF4-FFF2-40B4-BE49-F238E27FC236}">
                <a16:creationId xmlns:a16="http://schemas.microsoft.com/office/drawing/2014/main" id="{659DB7AA-9F7C-A597-45BA-41D73156D4AE}"/>
              </a:ext>
            </a:extLst>
          </p:cNvPr>
          <p:cNvSpPr>
            <a:spLocks noGrp="1"/>
          </p:cNvSpPr>
          <p:nvPr>
            <p:ph idx="1"/>
          </p:nvPr>
        </p:nvSpPr>
        <p:spPr/>
        <p:txBody>
          <a:bodyPr/>
          <a:lstStyle/>
          <a:p>
            <a:r>
              <a:rPr lang="en-US" dirty="0"/>
              <a:t>What effects should the belief of the return of the Lord have on the way you view life and establish priorities?</a:t>
            </a:r>
          </a:p>
          <a:p>
            <a:r>
              <a:rPr lang="en-US" dirty="0"/>
              <a:t>What kind of changes does God want to make in us over an extended period of time?</a:t>
            </a:r>
          </a:p>
        </p:txBody>
      </p:sp>
    </p:spTree>
    <p:extLst>
      <p:ext uri="{BB962C8B-B14F-4D97-AF65-F5344CB8AC3E}">
        <p14:creationId xmlns:p14="http://schemas.microsoft.com/office/powerpoint/2010/main" val="16502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CD75-09FF-FABA-CCFB-1E66DFC3C095}"/>
              </a:ext>
            </a:extLst>
          </p:cNvPr>
          <p:cNvSpPr>
            <a:spLocks noGrp="1"/>
          </p:cNvSpPr>
          <p:nvPr>
            <p:ph type="title"/>
          </p:nvPr>
        </p:nvSpPr>
        <p:spPr/>
        <p:txBody>
          <a:bodyPr/>
          <a:lstStyle/>
          <a:p>
            <a:pPr algn="l"/>
            <a:r>
              <a:rPr lang="en-US" dirty="0"/>
              <a:t>Listen for how the prophets were an example.</a:t>
            </a:r>
          </a:p>
        </p:txBody>
      </p:sp>
      <p:sp>
        <p:nvSpPr>
          <p:cNvPr id="3" name="Content Placeholder 2">
            <a:extLst>
              <a:ext uri="{FF2B5EF4-FFF2-40B4-BE49-F238E27FC236}">
                <a16:creationId xmlns:a16="http://schemas.microsoft.com/office/drawing/2014/main" id="{44491151-591B-7889-E474-02719BB06B97}"/>
              </a:ext>
            </a:extLst>
          </p:cNvPr>
          <p:cNvSpPr>
            <a:spLocks noGrp="1"/>
          </p:cNvSpPr>
          <p:nvPr>
            <p:ph idx="1"/>
          </p:nvPr>
        </p:nvSpPr>
        <p:spPr/>
        <p:txBody>
          <a:bodyPr/>
          <a:lstStyle/>
          <a:p>
            <a:pPr marL="0" indent="0" algn="ctr">
              <a:buNone/>
            </a:pPr>
            <a:r>
              <a:rPr lang="en-US" dirty="0"/>
              <a:t>James 5:10-11 (NIV)   Brothers, as an example of patience in the face of suffering, take the prophets who spoke in the name of the Lord. 11  As you know, we consider blessed those who have persevered. You have heard of Job's perseverance and have seen what the Lord finally brought about. The Lord is full of compassion and mercy.</a:t>
            </a:r>
          </a:p>
        </p:txBody>
      </p:sp>
      <p:pic>
        <p:nvPicPr>
          <p:cNvPr id="4" name="Picture 3">
            <a:extLst>
              <a:ext uri="{FF2B5EF4-FFF2-40B4-BE49-F238E27FC236}">
                <a16:creationId xmlns:a16="http://schemas.microsoft.com/office/drawing/2014/main" id="{59BF0EF4-1404-E0E2-F795-64C3C24044AE}"/>
              </a:ext>
            </a:extLst>
          </p:cNvPr>
          <p:cNvPicPr>
            <a:picLocks noChangeAspect="1"/>
          </p:cNvPicPr>
          <p:nvPr/>
        </p:nvPicPr>
        <p:blipFill>
          <a:blip r:embed="rId2"/>
          <a:stretch>
            <a:fillRect/>
          </a:stretch>
        </p:blipFill>
        <p:spPr>
          <a:xfrm>
            <a:off x="5162666" y="5680067"/>
            <a:ext cx="186666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C0C-D047-7C08-ADC4-DF5AC6BC094E}"/>
              </a:ext>
            </a:extLst>
          </p:cNvPr>
          <p:cNvSpPr>
            <a:spLocks noGrp="1"/>
          </p:cNvSpPr>
          <p:nvPr>
            <p:ph type="title"/>
          </p:nvPr>
        </p:nvSpPr>
        <p:spPr/>
        <p:txBody>
          <a:bodyPr/>
          <a:lstStyle/>
          <a:p>
            <a:r>
              <a:rPr lang="en-US" dirty="0"/>
              <a:t>Stay the Course</a:t>
            </a:r>
          </a:p>
        </p:txBody>
      </p:sp>
      <p:sp>
        <p:nvSpPr>
          <p:cNvPr id="3" name="Content Placeholder 2">
            <a:extLst>
              <a:ext uri="{FF2B5EF4-FFF2-40B4-BE49-F238E27FC236}">
                <a16:creationId xmlns:a16="http://schemas.microsoft.com/office/drawing/2014/main" id="{0953769C-B45B-9A38-068E-C92B068B9563}"/>
              </a:ext>
            </a:extLst>
          </p:cNvPr>
          <p:cNvSpPr>
            <a:spLocks noGrp="1"/>
          </p:cNvSpPr>
          <p:nvPr>
            <p:ph idx="1"/>
          </p:nvPr>
        </p:nvSpPr>
        <p:spPr/>
        <p:txBody>
          <a:bodyPr/>
          <a:lstStyle/>
          <a:p>
            <a:r>
              <a:rPr lang="en-US" dirty="0"/>
              <a:t>James mentions the prophets and people who endured in the face of suffering.  How did they model endurance?</a:t>
            </a:r>
          </a:p>
          <a:p>
            <a:r>
              <a:rPr lang="en-US" dirty="0"/>
              <a:t>Why can those who endure be characterized as happy? </a:t>
            </a:r>
          </a:p>
          <a:p>
            <a:r>
              <a:rPr lang="en-US" dirty="0"/>
              <a:t>What are lessons that can be learned from the example of Job?</a:t>
            </a:r>
          </a:p>
        </p:txBody>
      </p:sp>
    </p:spTree>
    <p:extLst>
      <p:ext uri="{BB962C8B-B14F-4D97-AF65-F5344CB8AC3E}">
        <p14:creationId xmlns:p14="http://schemas.microsoft.com/office/powerpoint/2010/main" val="4670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0214-ECA8-758E-FBF6-2F46C7DAEC38}"/>
              </a:ext>
            </a:extLst>
          </p:cNvPr>
          <p:cNvSpPr>
            <a:spLocks noGrp="1"/>
          </p:cNvSpPr>
          <p:nvPr>
            <p:ph type="title"/>
          </p:nvPr>
        </p:nvSpPr>
        <p:spPr/>
        <p:txBody>
          <a:bodyPr/>
          <a:lstStyle/>
          <a:p>
            <a:r>
              <a:rPr lang="en-US" dirty="0"/>
              <a:t>Stay the Course</a:t>
            </a:r>
          </a:p>
        </p:txBody>
      </p:sp>
      <p:sp>
        <p:nvSpPr>
          <p:cNvPr id="3" name="Content Placeholder 2">
            <a:extLst>
              <a:ext uri="{FF2B5EF4-FFF2-40B4-BE49-F238E27FC236}">
                <a16:creationId xmlns:a16="http://schemas.microsoft.com/office/drawing/2014/main" id="{4B73B3E6-B54D-3C58-1CD4-28A408971FBA}"/>
              </a:ext>
            </a:extLst>
          </p:cNvPr>
          <p:cNvSpPr>
            <a:spLocks noGrp="1"/>
          </p:cNvSpPr>
          <p:nvPr>
            <p:ph idx="1"/>
          </p:nvPr>
        </p:nvSpPr>
        <p:spPr/>
        <p:txBody>
          <a:bodyPr/>
          <a:lstStyle/>
          <a:p>
            <a:r>
              <a:rPr lang="en-US" dirty="0"/>
              <a:t>According to this passage, in what ways does God help us when we must endure suffering?</a:t>
            </a:r>
          </a:p>
          <a:p>
            <a:r>
              <a:rPr lang="en-US" dirty="0"/>
              <a:t>How will God reward us if we are patient?</a:t>
            </a:r>
          </a:p>
        </p:txBody>
      </p:sp>
    </p:spTree>
    <p:extLst>
      <p:ext uri="{BB962C8B-B14F-4D97-AF65-F5344CB8AC3E}">
        <p14:creationId xmlns:p14="http://schemas.microsoft.com/office/powerpoint/2010/main" val="9928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E554-9876-2A1F-98B3-4C146FDDD2A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B3A339E-C687-529D-526F-B1D451CEE5A5}"/>
              </a:ext>
            </a:extLst>
          </p:cNvPr>
          <p:cNvSpPr>
            <a:spLocks noGrp="1"/>
          </p:cNvSpPr>
          <p:nvPr>
            <p:ph idx="1"/>
          </p:nvPr>
        </p:nvSpPr>
        <p:spPr>
          <a:xfrm>
            <a:off x="838200" y="2060293"/>
            <a:ext cx="10515600" cy="4116669"/>
          </a:xfrm>
        </p:spPr>
        <p:txBody>
          <a:bodyPr/>
          <a:lstStyle/>
          <a:p>
            <a:r>
              <a:rPr lang="en-US" dirty="0"/>
              <a:t>Pray with praise. </a:t>
            </a:r>
          </a:p>
          <a:p>
            <a:pPr lvl="1"/>
            <a:r>
              <a:rPr lang="en-US" dirty="0"/>
              <a:t>Trust God, knowing Christ’s return will bring full justice, freedom, and deliverance. </a:t>
            </a:r>
          </a:p>
          <a:p>
            <a:pPr lvl="1"/>
            <a:r>
              <a:rPr lang="en-US" dirty="0"/>
              <a:t>Consider ways you can pray and praise God for how He is working in your life. </a:t>
            </a:r>
          </a:p>
          <a:p>
            <a:pPr lvl="1"/>
            <a:r>
              <a:rPr lang="en-US" dirty="0"/>
              <a:t>Thank Him for the future that awaits you when He returns.</a:t>
            </a:r>
          </a:p>
          <a:p>
            <a:endParaRPr lang="en-US" dirty="0"/>
          </a:p>
        </p:txBody>
      </p:sp>
    </p:spTree>
    <p:extLst>
      <p:ext uri="{BB962C8B-B14F-4D97-AF65-F5344CB8AC3E}">
        <p14:creationId xmlns:p14="http://schemas.microsoft.com/office/powerpoint/2010/main" val="373317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E554-9876-2A1F-98B3-4C146FDDD2A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B3A339E-C687-529D-526F-B1D451CEE5A5}"/>
              </a:ext>
            </a:extLst>
          </p:cNvPr>
          <p:cNvSpPr>
            <a:spLocks noGrp="1"/>
          </p:cNvSpPr>
          <p:nvPr>
            <p:ph idx="1"/>
          </p:nvPr>
        </p:nvSpPr>
        <p:spPr>
          <a:xfrm>
            <a:off x="764894" y="2300187"/>
            <a:ext cx="10515600" cy="4351338"/>
          </a:xfrm>
        </p:spPr>
        <p:txBody>
          <a:bodyPr/>
          <a:lstStyle/>
          <a:p>
            <a:r>
              <a:rPr lang="en-US" dirty="0"/>
              <a:t>Pray over your plans. </a:t>
            </a:r>
          </a:p>
          <a:p>
            <a:pPr lvl="1"/>
            <a:r>
              <a:rPr lang="en-US" dirty="0"/>
              <a:t>Give all your scheduling, appointments, and plans—both big and small—to God and trust Him with them. </a:t>
            </a:r>
          </a:p>
          <a:p>
            <a:pPr lvl="1"/>
            <a:r>
              <a:rPr lang="en-US" dirty="0"/>
              <a:t>If those plans change, thank Him and pray to see how He is at work throughout your day.</a:t>
            </a:r>
          </a:p>
          <a:p>
            <a:endParaRPr lang="en-US" dirty="0"/>
          </a:p>
        </p:txBody>
      </p:sp>
    </p:spTree>
    <p:extLst>
      <p:ext uri="{BB962C8B-B14F-4D97-AF65-F5344CB8AC3E}">
        <p14:creationId xmlns:p14="http://schemas.microsoft.com/office/powerpoint/2010/main" val="257583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E554-9876-2A1F-98B3-4C146FDDD2A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B3A339E-C687-529D-526F-B1D451CEE5A5}"/>
              </a:ext>
            </a:extLst>
          </p:cNvPr>
          <p:cNvSpPr>
            <a:spLocks noGrp="1"/>
          </p:cNvSpPr>
          <p:nvPr>
            <p:ph idx="1"/>
          </p:nvPr>
        </p:nvSpPr>
        <p:spPr/>
        <p:txBody>
          <a:bodyPr>
            <a:normAutofit/>
          </a:bodyPr>
          <a:lstStyle/>
          <a:p>
            <a:r>
              <a:rPr lang="en-US" dirty="0"/>
              <a:t>Pray for the persecuted church. </a:t>
            </a:r>
          </a:p>
          <a:p>
            <a:pPr lvl="1"/>
            <a:r>
              <a:rPr lang="en-US" dirty="0"/>
              <a:t>Take time to pray for believers who face persecution for their belief in Jesus. </a:t>
            </a:r>
          </a:p>
          <a:p>
            <a:pPr lvl="1"/>
            <a:r>
              <a:rPr lang="en-US" dirty="0"/>
              <a:t>With your group, make prayer for the persecuted church an intentional part of your prayer time together. </a:t>
            </a:r>
          </a:p>
          <a:p>
            <a:pPr lvl="1"/>
            <a:r>
              <a:rPr lang="en-US" dirty="0"/>
              <a:t>Check out imb.org for specific places and ways to pray. </a:t>
            </a:r>
          </a:p>
          <a:p>
            <a:endParaRPr lang="en-US" dirty="0"/>
          </a:p>
        </p:txBody>
      </p:sp>
    </p:spTree>
    <p:extLst>
      <p:ext uri="{BB962C8B-B14F-4D97-AF65-F5344CB8AC3E}">
        <p14:creationId xmlns:p14="http://schemas.microsoft.com/office/powerpoint/2010/main" val="256640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F7AB73-6FF5-86C2-764D-3E294018D7DF}"/>
              </a:ext>
            </a:extLst>
          </p:cNvPr>
          <p:cNvSpPr>
            <a:spLocks noGrp="1"/>
          </p:cNvSpPr>
          <p:nvPr>
            <p:ph type="title"/>
          </p:nvPr>
        </p:nvSpPr>
        <p:spPr/>
        <p:txBody>
          <a:bodyPr/>
          <a:lstStyle/>
          <a:p>
            <a:r>
              <a:rPr lang="en-US" dirty="0"/>
              <a:t>Family Activities</a:t>
            </a:r>
          </a:p>
        </p:txBody>
      </p:sp>
      <p:pic>
        <p:nvPicPr>
          <p:cNvPr id="6" name="Picture 5" descr="A picture containing chart&#10;&#10;Description automatically generated">
            <a:extLst>
              <a:ext uri="{FF2B5EF4-FFF2-40B4-BE49-F238E27FC236}">
                <a16:creationId xmlns:a16="http://schemas.microsoft.com/office/drawing/2014/main" id="{BE2F74A1-D6F7-C976-626A-3CA1D5A5DAF2}"/>
              </a:ext>
            </a:extLst>
          </p:cNvPr>
          <p:cNvPicPr>
            <a:picLocks noChangeAspect="1"/>
          </p:cNvPicPr>
          <p:nvPr/>
        </p:nvPicPr>
        <p:blipFill>
          <a:blip r:embed="rId2">
            <a:duotone>
              <a:prstClr val="black"/>
              <a:srgbClr val="9999FF">
                <a:tint val="45000"/>
                <a:satMod val="400000"/>
              </a:srgbClr>
            </a:duotone>
            <a:extLst>
              <a:ext uri="{28A0092B-C50C-407E-A947-70E740481C1C}">
                <a14:useLocalDpi xmlns:a14="http://schemas.microsoft.com/office/drawing/2010/main" val="0"/>
              </a:ext>
            </a:extLst>
          </a:blip>
          <a:stretch>
            <a:fillRect/>
          </a:stretch>
        </p:blipFill>
        <p:spPr>
          <a:xfrm>
            <a:off x="7942013" y="1162994"/>
            <a:ext cx="3834449" cy="4230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Angry clipart">
            <a:extLst>
              <a:ext uri="{FF2B5EF4-FFF2-40B4-BE49-F238E27FC236}">
                <a16:creationId xmlns:a16="http://schemas.microsoft.com/office/drawing/2014/main" id="{AB7855D3-E962-252D-E461-9CC76B6917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889" y="2063448"/>
            <a:ext cx="2558229" cy="2957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3ADF1AE8-F73F-04FD-FE0A-5E84F1FBAF0D}"/>
              </a:ext>
            </a:extLst>
          </p:cNvPr>
          <p:cNvSpPr/>
          <p:nvPr/>
        </p:nvSpPr>
        <p:spPr>
          <a:xfrm>
            <a:off x="4687747" y="1690688"/>
            <a:ext cx="2558228" cy="3702853"/>
          </a:xfrm>
          <a:prstGeom prst="wedgeRoundRectCallout">
            <a:avLst>
              <a:gd name="adj1" fmla="val -74979"/>
              <a:gd name="adj2" fmla="val -104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Looks like a Cross Word to me.  Hope no one takes offense.  All the clues and words come from our Bible Study passage.  If you get stuck or would rather decrypt a message for Spiros the spy, go to</a:t>
            </a:r>
          </a:p>
        </p:txBody>
      </p:sp>
      <p:sp>
        <p:nvSpPr>
          <p:cNvPr id="9" name="TextBox 8">
            <a:extLst>
              <a:ext uri="{FF2B5EF4-FFF2-40B4-BE49-F238E27FC236}">
                <a16:creationId xmlns:a16="http://schemas.microsoft.com/office/drawing/2014/main" id="{0EEEAD6D-F291-39DE-C17C-B4974B96081E}"/>
              </a:ext>
            </a:extLst>
          </p:cNvPr>
          <p:cNvSpPr txBox="1"/>
          <p:nvPr/>
        </p:nvSpPr>
        <p:spPr>
          <a:xfrm>
            <a:off x="3811301" y="5504024"/>
            <a:ext cx="4157091" cy="381964"/>
          </a:xfrm>
          <a:prstGeom prst="rect">
            <a:avLst/>
          </a:prstGeom>
          <a:noFill/>
        </p:spPr>
        <p:txBody>
          <a:bodyPr wrap="square" rtlCol="0">
            <a:spAutoFit/>
          </a:bodyPr>
          <a:lstStyle/>
          <a:p>
            <a:pPr algn="ctr"/>
            <a:r>
              <a:rPr lang="en-US" sz="1800" u="sng" dirty="0">
                <a:solidFill>
                  <a:srgbClr val="2F18B8"/>
                </a:solidFill>
                <a:effectLst/>
                <a:latin typeface="Comic Sans MS" panose="030F0702030302020204" pitchFamily="66"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https://tinyurl.com/457s3rs8</a:t>
            </a:r>
            <a:endParaRPr lang="en-US" dirty="0">
              <a:solidFill>
                <a:srgbClr val="2F18B8"/>
              </a:solidFill>
            </a:endParaRPr>
          </a:p>
        </p:txBody>
      </p:sp>
    </p:spTree>
    <p:extLst>
      <p:ext uri="{BB962C8B-B14F-4D97-AF65-F5344CB8AC3E}">
        <p14:creationId xmlns:p14="http://schemas.microsoft.com/office/powerpoint/2010/main" val="283962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EB0A8-0A94-88BA-0351-5D9D01DB4492}"/>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BEF11A2-2FEB-852D-69D2-093B7DAC21E1}"/>
              </a:ext>
            </a:extLst>
          </p:cNvPr>
          <p:cNvGrpSpPr/>
          <p:nvPr/>
        </p:nvGrpSpPr>
        <p:grpSpPr>
          <a:xfrm>
            <a:off x="2849598" y="1591294"/>
            <a:ext cx="6492803" cy="4261076"/>
            <a:chOff x="2849598" y="1591294"/>
            <a:chExt cx="6492803" cy="4261076"/>
          </a:xfrm>
        </p:grpSpPr>
        <p:pic>
          <p:nvPicPr>
            <p:cNvPr id="6" name="Picture 5" descr="Diagram&#10;&#10;Description automatically generated with low confidence">
              <a:extLst>
                <a:ext uri="{FF2B5EF4-FFF2-40B4-BE49-F238E27FC236}">
                  <a16:creationId xmlns:a16="http://schemas.microsoft.com/office/drawing/2014/main" id="{5050360E-D444-A6DB-BFF8-A31FD30E1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4525"/>
              <a:ext cx="5715000" cy="30289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9B21F6C-CB38-FAB4-E6D4-E4B447FA2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6B2235D-0416-3C49-47B6-8EAEF2502D23}"/>
              </a:ext>
            </a:extLst>
          </p:cNvPr>
          <p:cNvSpPr txBox="1"/>
          <p:nvPr/>
        </p:nvSpPr>
        <p:spPr>
          <a:xfrm>
            <a:off x="4417621" y="5852370"/>
            <a:ext cx="309946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09118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Faith on Display </a:t>
            </a:r>
            <a:br>
              <a:rPr lang="en-US" dirty="0"/>
            </a:br>
            <a:r>
              <a:rPr lang="en-US" dirty="0"/>
              <a:t>in Your Priorities</a:t>
            </a:r>
          </a:p>
        </p:txBody>
      </p:sp>
      <p:sp>
        <p:nvSpPr>
          <p:cNvPr id="3" name="Subtitle 2"/>
          <p:cNvSpPr>
            <a:spLocks noGrp="1"/>
          </p:cNvSpPr>
          <p:nvPr>
            <p:ph type="subTitle" idx="1"/>
          </p:nvPr>
        </p:nvSpPr>
        <p:spPr>
          <a:xfrm>
            <a:off x="1524000" y="3930732"/>
            <a:ext cx="9144000" cy="1327068"/>
          </a:xfrm>
        </p:spPr>
        <p:txBody>
          <a:bodyPr/>
          <a:lstStyle/>
          <a:p>
            <a:r>
              <a:rPr lang="en-US" dirty="0"/>
              <a:t>October 9</a:t>
            </a:r>
          </a:p>
        </p:txBody>
      </p:sp>
    </p:spTree>
    <p:extLst>
      <p:ext uri="{BB962C8B-B14F-4D97-AF65-F5344CB8AC3E}">
        <p14:creationId xmlns:p14="http://schemas.microsoft.com/office/powerpoint/2010/main" val="42280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883645-CC8F-5768-E406-53406AA17E11}"/>
              </a:ext>
            </a:extLst>
          </p:cNvPr>
          <p:cNvSpPr>
            <a:spLocks noGrp="1"/>
          </p:cNvSpPr>
          <p:nvPr>
            <p:ph type="title"/>
          </p:nvPr>
        </p:nvSpPr>
        <p:spPr/>
        <p:txBody>
          <a:bodyPr/>
          <a:lstStyle/>
          <a:p>
            <a:r>
              <a:rPr lang="en-US" dirty="0"/>
              <a:t>Remember that time?</a:t>
            </a:r>
          </a:p>
        </p:txBody>
      </p:sp>
      <p:sp>
        <p:nvSpPr>
          <p:cNvPr id="5" name="Content Placeholder 4">
            <a:extLst>
              <a:ext uri="{FF2B5EF4-FFF2-40B4-BE49-F238E27FC236}">
                <a16:creationId xmlns:a16="http://schemas.microsoft.com/office/drawing/2014/main" id="{0393E5D9-A42A-9DFB-F7B7-F5FD0CDAA50A}"/>
              </a:ext>
            </a:extLst>
          </p:cNvPr>
          <p:cNvSpPr>
            <a:spLocks noGrp="1"/>
          </p:cNvSpPr>
          <p:nvPr>
            <p:ph idx="1"/>
          </p:nvPr>
        </p:nvSpPr>
        <p:spPr/>
        <p:txBody>
          <a:bodyPr/>
          <a:lstStyle/>
          <a:p>
            <a:r>
              <a:rPr lang="en-US" dirty="0"/>
              <a:t>When has an unexpected change turned out better than the original plan?</a:t>
            </a:r>
          </a:p>
          <a:p>
            <a:endParaRPr lang="en-US" dirty="0"/>
          </a:p>
          <a:p>
            <a:r>
              <a:rPr lang="en-US" dirty="0">
                <a:solidFill>
                  <a:srgbClr val="C00000"/>
                </a:solidFill>
              </a:rPr>
              <a:t>We might be initially disappointed with the way things are going.</a:t>
            </a:r>
          </a:p>
          <a:p>
            <a:pPr lvl="1"/>
            <a:r>
              <a:rPr lang="en-US" dirty="0">
                <a:solidFill>
                  <a:srgbClr val="C00000"/>
                </a:solidFill>
              </a:rPr>
              <a:t>But no matter what lies ahead, maintain your trust and dependence on God. </a:t>
            </a:r>
          </a:p>
          <a:p>
            <a:pPr lvl="1"/>
            <a:r>
              <a:rPr lang="en-US" dirty="0">
                <a:solidFill>
                  <a:srgbClr val="C00000"/>
                </a:solidFill>
              </a:rPr>
              <a:t>He will accomplish His good purposes for you</a:t>
            </a:r>
          </a:p>
          <a:p>
            <a:endParaRPr lang="en-US" dirty="0"/>
          </a:p>
        </p:txBody>
      </p:sp>
      <p:grpSp>
        <p:nvGrpSpPr>
          <p:cNvPr id="13" name="Group 12">
            <a:extLst>
              <a:ext uri="{FF2B5EF4-FFF2-40B4-BE49-F238E27FC236}">
                <a16:creationId xmlns:a16="http://schemas.microsoft.com/office/drawing/2014/main" id="{BE121D50-7F3C-6DEB-6901-2B9A4A18FAF3}"/>
              </a:ext>
            </a:extLst>
          </p:cNvPr>
          <p:cNvGrpSpPr/>
          <p:nvPr/>
        </p:nvGrpSpPr>
        <p:grpSpPr>
          <a:xfrm>
            <a:off x="1424544" y="3429000"/>
            <a:ext cx="9342912" cy="2462589"/>
            <a:chOff x="1490354" y="3429000"/>
            <a:chExt cx="9342912" cy="2462589"/>
          </a:xfrm>
        </p:grpSpPr>
        <p:pic>
          <p:nvPicPr>
            <p:cNvPr id="1026" name="Picture 2" descr="Free vector graphics of Architecture">
              <a:extLst>
                <a:ext uri="{FF2B5EF4-FFF2-40B4-BE49-F238E27FC236}">
                  <a16:creationId xmlns:a16="http://schemas.microsoft.com/office/drawing/2014/main" id="{92DCDE24-6D26-2181-D403-1F56D2DC51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765" y="3475811"/>
              <a:ext cx="3618015" cy="2415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78228F-65D4-2ABE-99FF-697184AC2326}"/>
                </a:ext>
              </a:extLst>
            </p:cNvPr>
            <p:cNvSpPr txBox="1"/>
            <p:nvPr/>
          </p:nvSpPr>
          <p:spPr>
            <a:xfrm>
              <a:off x="6464132" y="5033169"/>
              <a:ext cx="1056902" cy="307777"/>
            </a:xfrm>
            <a:prstGeom prst="rect">
              <a:avLst/>
            </a:prstGeom>
            <a:solidFill>
              <a:srgbClr val="FF0000"/>
            </a:solidFill>
          </p:spPr>
          <p:txBody>
            <a:bodyPr wrap="square" rtlCol="0">
              <a:spAutoFit/>
            </a:bodyPr>
            <a:lstStyle/>
            <a:p>
              <a:pPr algn="ctr"/>
              <a:r>
                <a:rPr lang="en-US" sz="1400" b="1" dirty="0">
                  <a:solidFill>
                    <a:schemeClr val="bg1"/>
                  </a:solidFill>
                </a:rPr>
                <a:t>CLOSED</a:t>
              </a:r>
            </a:p>
          </p:txBody>
        </p:sp>
        <p:grpSp>
          <p:nvGrpSpPr>
            <p:cNvPr id="11" name="Group 10">
              <a:extLst>
                <a:ext uri="{FF2B5EF4-FFF2-40B4-BE49-F238E27FC236}">
                  <a16:creationId xmlns:a16="http://schemas.microsoft.com/office/drawing/2014/main" id="{A0E62650-9340-FD3A-C2C0-56916897ECCC}"/>
                </a:ext>
              </a:extLst>
            </p:cNvPr>
            <p:cNvGrpSpPr/>
            <p:nvPr/>
          </p:nvGrpSpPr>
          <p:grpSpPr>
            <a:xfrm>
              <a:off x="8420597" y="4183423"/>
              <a:ext cx="2412669" cy="1607441"/>
              <a:chOff x="5558644" y="4016331"/>
              <a:chExt cx="2412669" cy="1607441"/>
            </a:xfrm>
          </p:grpSpPr>
          <p:pic>
            <p:nvPicPr>
              <p:cNvPr id="1028" name="Picture 4" descr="Red Car Front clipart">
                <a:extLst>
                  <a:ext uri="{FF2B5EF4-FFF2-40B4-BE49-F238E27FC236}">
                    <a16:creationId xmlns:a16="http://schemas.microsoft.com/office/drawing/2014/main" id="{F18DD0E2-4CB4-8E24-AE20-CC6D9534D4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644" y="4016331"/>
                <a:ext cx="2412669" cy="1607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1787D84-46AB-2489-2A57-6F3E61BFF282}"/>
                  </a:ext>
                </a:extLst>
              </p:cNvPr>
              <p:cNvPicPr>
                <a:picLocks noChangeAspect="1"/>
              </p:cNvPicPr>
              <p:nvPr/>
            </p:nvPicPr>
            <p:blipFill>
              <a:blip r:embed="rId4"/>
              <a:stretch>
                <a:fillRect/>
              </a:stretch>
            </p:blipFill>
            <p:spPr>
              <a:xfrm>
                <a:off x="6249581" y="4171069"/>
                <a:ext cx="1048603" cy="280440"/>
              </a:xfrm>
              <a:prstGeom prst="rect">
                <a:avLst/>
              </a:prstGeom>
              <a:ln>
                <a:noFill/>
              </a:ln>
              <a:effectLst>
                <a:outerShdw blurRad="292100" dist="139700" dir="2700000" algn="tl" rotWithShape="0">
                  <a:srgbClr val="333333">
                    <a:alpha val="65000"/>
                  </a:srgbClr>
                </a:outerShdw>
              </a:effectLst>
            </p:spPr>
          </p:pic>
        </p:grpSp>
        <p:pic>
          <p:nvPicPr>
            <p:cNvPr id="1030" name="Picture 6" descr="Detour clipart">
              <a:extLst>
                <a:ext uri="{FF2B5EF4-FFF2-40B4-BE49-F238E27FC236}">
                  <a16:creationId xmlns:a16="http://schemas.microsoft.com/office/drawing/2014/main" id="{F8A39ACD-48F3-03D8-F75F-D2B9881523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0354" y="3429000"/>
              <a:ext cx="2112474" cy="1703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79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187F-62A4-8390-5CB4-EA816CA48020}"/>
              </a:ext>
            </a:extLst>
          </p:cNvPr>
          <p:cNvSpPr>
            <a:spLocks noGrp="1"/>
          </p:cNvSpPr>
          <p:nvPr>
            <p:ph type="title"/>
          </p:nvPr>
        </p:nvSpPr>
        <p:spPr/>
        <p:txBody>
          <a:bodyPr/>
          <a:lstStyle/>
          <a:p>
            <a:pPr algn="l"/>
            <a:r>
              <a:rPr lang="en-US" dirty="0"/>
              <a:t>Listen for an example of planning.</a:t>
            </a:r>
          </a:p>
        </p:txBody>
      </p:sp>
      <p:sp>
        <p:nvSpPr>
          <p:cNvPr id="3" name="Content Placeholder 2">
            <a:extLst>
              <a:ext uri="{FF2B5EF4-FFF2-40B4-BE49-F238E27FC236}">
                <a16:creationId xmlns:a16="http://schemas.microsoft.com/office/drawing/2014/main" id="{412D749A-A641-D99E-323C-6D8BB74CDA05}"/>
              </a:ext>
            </a:extLst>
          </p:cNvPr>
          <p:cNvSpPr>
            <a:spLocks noGrp="1"/>
          </p:cNvSpPr>
          <p:nvPr>
            <p:ph idx="1"/>
          </p:nvPr>
        </p:nvSpPr>
        <p:spPr>
          <a:xfrm>
            <a:off x="1574157" y="1814050"/>
            <a:ext cx="9281932" cy="4351338"/>
          </a:xfrm>
        </p:spPr>
        <p:txBody>
          <a:bodyPr/>
          <a:lstStyle/>
          <a:p>
            <a:pPr marL="0" indent="0" algn="ctr">
              <a:buNone/>
            </a:pPr>
            <a:r>
              <a:rPr lang="en-US" dirty="0"/>
              <a:t>James 4:13-17 (NIV)  Now listen, you who say, "Today or tomorrow we will go to this or that city, spend a year there, carry on business and make money." 14  Why, you do not even know what will happen tomorrow. What is your life? You are a mist that appears for a little </a:t>
            </a:r>
          </a:p>
        </p:txBody>
      </p:sp>
    </p:spTree>
    <p:extLst>
      <p:ext uri="{BB962C8B-B14F-4D97-AF65-F5344CB8AC3E}">
        <p14:creationId xmlns:p14="http://schemas.microsoft.com/office/powerpoint/2010/main" val="39081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187F-62A4-8390-5CB4-EA816CA48020}"/>
              </a:ext>
            </a:extLst>
          </p:cNvPr>
          <p:cNvSpPr>
            <a:spLocks noGrp="1"/>
          </p:cNvSpPr>
          <p:nvPr>
            <p:ph type="title"/>
          </p:nvPr>
        </p:nvSpPr>
        <p:spPr/>
        <p:txBody>
          <a:bodyPr/>
          <a:lstStyle/>
          <a:p>
            <a:pPr algn="l"/>
            <a:r>
              <a:rPr lang="en-US" dirty="0"/>
              <a:t>Listen for an example of planning.</a:t>
            </a:r>
          </a:p>
        </p:txBody>
      </p:sp>
      <p:sp>
        <p:nvSpPr>
          <p:cNvPr id="3" name="Content Placeholder 2">
            <a:extLst>
              <a:ext uri="{FF2B5EF4-FFF2-40B4-BE49-F238E27FC236}">
                <a16:creationId xmlns:a16="http://schemas.microsoft.com/office/drawing/2014/main" id="{412D749A-A641-D99E-323C-6D8BB74CDA05}"/>
              </a:ext>
            </a:extLst>
          </p:cNvPr>
          <p:cNvSpPr>
            <a:spLocks noGrp="1"/>
          </p:cNvSpPr>
          <p:nvPr>
            <p:ph idx="1"/>
          </p:nvPr>
        </p:nvSpPr>
        <p:spPr>
          <a:xfrm>
            <a:off x="1574157" y="1814050"/>
            <a:ext cx="9281932" cy="4351338"/>
          </a:xfrm>
        </p:spPr>
        <p:txBody>
          <a:bodyPr/>
          <a:lstStyle/>
          <a:p>
            <a:pPr marL="0" indent="0" algn="ctr">
              <a:buNone/>
            </a:pPr>
            <a:r>
              <a:rPr lang="en-US" dirty="0"/>
              <a:t>while and then vanishes. 15  Instead, you ought to say, "If it is the Lord's will, we will live and do this or that." 16  As it is, you boast and brag. All such boasting is evil. 17  Anyone, then, who knows the good he ought to do and doesn't do it, sins.</a:t>
            </a:r>
          </a:p>
        </p:txBody>
      </p:sp>
      <p:pic>
        <p:nvPicPr>
          <p:cNvPr id="5" name="Picture 4">
            <a:extLst>
              <a:ext uri="{FF2B5EF4-FFF2-40B4-BE49-F238E27FC236}">
                <a16:creationId xmlns:a16="http://schemas.microsoft.com/office/drawing/2014/main" id="{7886D0CC-15CF-0EB5-D1E7-8BF057C3C53E}"/>
              </a:ext>
            </a:extLst>
          </p:cNvPr>
          <p:cNvPicPr>
            <a:picLocks noChangeAspect="1"/>
          </p:cNvPicPr>
          <p:nvPr/>
        </p:nvPicPr>
        <p:blipFill>
          <a:blip r:embed="rId2"/>
          <a:stretch>
            <a:fillRect/>
          </a:stretch>
        </p:blipFill>
        <p:spPr>
          <a:xfrm>
            <a:off x="5162666" y="5455371"/>
            <a:ext cx="186666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658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8C59-A14F-01E4-BD2F-5A4D36BAC8C1}"/>
              </a:ext>
            </a:extLst>
          </p:cNvPr>
          <p:cNvSpPr>
            <a:spLocks noGrp="1"/>
          </p:cNvSpPr>
          <p:nvPr>
            <p:ph type="title"/>
          </p:nvPr>
        </p:nvSpPr>
        <p:spPr/>
        <p:txBody>
          <a:bodyPr/>
          <a:lstStyle/>
          <a:p>
            <a:r>
              <a:rPr lang="en-US" dirty="0"/>
              <a:t>Your Plans and God’s Will</a:t>
            </a:r>
          </a:p>
        </p:txBody>
      </p:sp>
      <p:sp>
        <p:nvSpPr>
          <p:cNvPr id="3" name="Content Placeholder 2">
            <a:extLst>
              <a:ext uri="{FF2B5EF4-FFF2-40B4-BE49-F238E27FC236}">
                <a16:creationId xmlns:a16="http://schemas.microsoft.com/office/drawing/2014/main" id="{F018FEFF-E20A-9584-264A-0AB8D5A77DA2}"/>
              </a:ext>
            </a:extLst>
          </p:cNvPr>
          <p:cNvSpPr>
            <a:spLocks noGrp="1"/>
          </p:cNvSpPr>
          <p:nvPr>
            <p:ph idx="1"/>
          </p:nvPr>
        </p:nvSpPr>
        <p:spPr>
          <a:xfrm>
            <a:off x="838200" y="1825625"/>
            <a:ext cx="10515600" cy="4795094"/>
          </a:xfrm>
        </p:spPr>
        <p:txBody>
          <a:bodyPr>
            <a:normAutofit/>
          </a:bodyPr>
          <a:lstStyle/>
          <a:p>
            <a:r>
              <a:rPr lang="en-US" dirty="0"/>
              <a:t>In James’s illustration, what were some assumptions the businessmen made in planning their future ventures? </a:t>
            </a:r>
          </a:p>
          <a:p>
            <a:r>
              <a:rPr lang="en-US" dirty="0"/>
              <a:t>What kinds of events can so easily alter our carefully made plans?</a:t>
            </a:r>
          </a:p>
          <a:p>
            <a:r>
              <a:rPr lang="en-US" dirty="0"/>
              <a:t>What does he say we should do instead?</a:t>
            </a:r>
          </a:p>
          <a:p>
            <a:r>
              <a:rPr lang="en-US" dirty="0"/>
              <a:t>What imagery did James use to emphasize the brevity of life?</a:t>
            </a:r>
          </a:p>
        </p:txBody>
      </p:sp>
    </p:spTree>
    <p:extLst>
      <p:ext uri="{BB962C8B-B14F-4D97-AF65-F5344CB8AC3E}">
        <p14:creationId xmlns:p14="http://schemas.microsoft.com/office/powerpoint/2010/main" val="425836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7534-7BDB-D358-207F-AF9232861D84}"/>
              </a:ext>
            </a:extLst>
          </p:cNvPr>
          <p:cNvSpPr>
            <a:spLocks noGrp="1"/>
          </p:cNvSpPr>
          <p:nvPr>
            <p:ph type="title"/>
          </p:nvPr>
        </p:nvSpPr>
        <p:spPr/>
        <p:txBody>
          <a:bodyPr/>
          <a:lstStyle/>
          <a:p>
            <a:r>
              <a:rPr lang="en-US" dirty="0"/>
              <a:t>Your Plans and God’s Will</a:t>
            </a:r>
          </a:p>
        </p:txBody>
      </p:sp>
      <p:sp>
        <p:nvSpPr>
          <p:cNvPr id="3" name="Content Placeholder 2">
            <a:extLst>
              <a:ext uri="{FF2B5EF4-FFF2-40B4-BE49-F238E27FC236}">
                <a16:creationId xmlns:a16="http://schemas.microsoft.com/office/drawing/2014/main" id="{4A6D5AE9-0114-BB3A-E72D-E3B3826A19AE}"/>
              </a:ext>
            </a:extLst>
          </p:cNvPr>
          <p:cNvSpPr>
            <a:spLocks noGrp="1"/>
          </p:cNvSpPr>
          <p:nvPr>
            <p:ph idx="1"/>
          </p:nvPr>
        </p:nvSpPr>
        <p:spPr>
          <a:xfrm>
            <a:off x="838200" y="1825625"/>
            <a:ext cx="10910104" cy="4351338"/>
          </a:xfrm>
        </p:spPr>
        <p:txBody>
          <a:bodyPr>
            <a:normAutofit/>
          </a:bodyPr>
          <a:lstStyle/>
          <a:p>
            <a:r>
              <a:rPr lang="en-US" dirty="0"/>
              <a:t>If life is so brief and uncertain, how should we approach it as a people of faith? </a:t>
            </a:r>
          </a:p>
          <a:p>
            <a:r>
              <a:rPr lang="en-US" dirty="0"/>
              <a:t>How does James characterize presumptuousness, arrogance, and failure to do the good we know to do?</a:t>
            </a:r>
          </a:p>
        </p:txBody>
      </p:sp>
      <p:pic>
        <p:nvPicPr>
          <p:cNvPr id="4" name="Picture 3" descr="Shape, circle&#10;&#10;Description automatically generated">
            <a:extLst>
              <a:ext uri="{FF2B5EF4-FFF2-40B4-BE49-F238E27FC236}">
                <a16:creationId xmlns:a16="http://schemas.microsoft.com/office/drawing/2014/main" id="{58966A7B-7716-C15A-E843-8C0E2D8D867D}"/>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r="50267"/>
          <a:stretch/>
        </p:blipFill>
        <p:spPr bwMode="auto">
          <a:xfrm>
            <a:off x="4386507" y="1863672"/>
            <a:ext cx="3418985" cy="41935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711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710A-E0A5-4A9B-EE38-30941FDD3F40}"/>
              </a:ext>
            </a:extLst>
          </p:cNvPr>
          <p:cNvSpPr>
            <a:spLocks noGrp="1"/>
          </p:cNvSpPr>
          <p:nvPr>
            <p:ph type="title"/>
          </p:nvPr>
        </p:nvSpPr>
        <p:spPr/>
        <p:txBody>
          <a:bodyPr/>
          <a:lstStyle/>
          <a:p>
            <a:r>
              <a:rPr lang="en-US" dirty="0"/>
              <a:t>Your Plans and God’s Will</a:t>
            </a:r>
          </a:p>
        </p:txBody>
      </p:sp>
      <p:sp>
        <p:nvSpPr>
          <p:cNvPr id="3" name="Content Placeholder 2">
            <a:extLst>
              <a:ext uri="{FF2B5EF4-FFF2-40B4-BE49-F238E27FC236}">
                <a16:creationId xmlns:a16="http://schemas.microsoft.com/office/drawing/2014/main" id="{DC30910E-4066-DBE6-98F9-9A82FB97A89F}"/>
              </a:ext>
            </a:extLst>
          </p:cNvPr>
          <p:cNvSpPr>
            <a:spLocks noGrp="1"/>
          </p:cNvSpPr>
          <p:nvPr>
            <p:ph idx="1"/>
          </p:nvPr>
        </p:nvSpPr>
        <p:spPr/>
        <p:txBody>
          <a:bodyPr/>
          <a:lstStyle/>
          <a:p>
            <a:r>
              <a:rPr lang="en-US" dirty="0"/>
              <a:t>How can we find the right balance between planning for our future and trusting God for our future? What steps can we take to determine God’s will?</a:t>
            </a:r>
          </a:p>
        </p:txBody>
      </p:sp>
      <p:pic>
        <p:nvPicPr>
          <p:cNvPr id="4" name="Picture 3" descr="Shape, circle&#10;&#10;Description automatically generated">
            <a:extLst>
              <a:ext uri="{FF2B5EF4-FFF2-40B4-BE49-F238E27FC236}">
                <a16:creationId xmlns:a16="http://schemas.microsoft.com/office/drawing/2014/main" id="{101DE1FA-66E6-960E-C71A-CBDEE55154C0}"/>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50698" r="-1019"/>
          <a:stretch/>
        </p:blipFill>
        <p:spPr bwMode="auto">
          <a:xfrm>
            <a:off x="4389672" y="2083600"/>
            <a:ext cx="3412655" cy="4093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8660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A7D1-B519-AFE7-B949-CAA5C752CF0F}"/>
              </a:ext>
            </a:extLst>
          </p:cNvPr>
          <p:cNvSpPr>
            <a:spLocks noGrp="1"/>
          </p:cNvSpPr>
          <p:nvPr>
            <p:ph type="title"/>
          </p:nvPr>
        </p:nvSpPr>
        <p:spPr/>
        <p:txBody>
          <a:bodyPr/>
          <a:lstStyle/>
          <a:p>
            <a:pPr algn="l"/>
            <a:r>
              <a:rPr lang="en-US" dirty="0"/>
              <a:t>Listen for the need for patience and perseverance.</a:t>
            </a:r>
          </a:p>
        </p:txBody>
      </p:sp>
      <p:sp>
        <p:nvSpPr>
          <p:cNvPr id="3" name="Content Placeholder 2">
            <a:extLst>
              <a:ext uri="{FF2B5EF4-FFF2-40B4-BE49-F238E27FC236}">
                <a16:creationId xmlns:a16="http://schemas.microsoft.com/office/drawing/2014/main" id="{11C2E283-6BD8-B4DE-0A13-391DB75A15D7}"/>
              </a:ext>
            </a:extLst>
          </p:cNvPr>
          <p:cNvSpPr>
            <a:spLocks noGrp="1"/>
          </p:cNvSpPr>
          <p:nvPr>
            <p:ph idx="1"/>
          </p:nvPr>
        </p:nvSpPr>
        <p:spPr>
          <a:xfrm>
            <a:off x="1854361" y="2048718"/>
            <a:ext cx="8483278" cy="4278715"/>
          </a:xfrm>
        </p:spPr>
        <p:txBody>
          <a:bodyPr/>
          <a:lstStyle/>
          <a:p>
            <a:pPr marL="0" indent="0" algn="ctr">
              <a:buNone/>
            </a:pPr>
            <a:r>
              <a:rPr lang="en-US" dirty="0"/>
              <a:t>James 5:7-9 (NIV)  Be patient, then, brothers, until the Lord's coming. See how the farmer waits for the land to yield its valuable crop and how patient he is for the autumn and spring rains. </a:t>
            </a:r>
          </a:p>
        </p:txBody>
      </p:sp>
    </p:spTree>
    <p:extLst>
      <p:ext uri="{BB962C8B-B14F-4D97-AF65-F5344CB8AC3E}">
        <p14:creationId xmlns:p14="http://schemas.microsoft.com/office/powerpoint/2010/main" val="17369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148</TotalTime>
  <Words>914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Faith on Display  in Your Priorities</vt:lpstr>
      <vt:lpstr>Video Introduction</vt:lpstr>
      <vt:lpstr>Remember that time?</vt:lpstr>
      <vt:lpstr>Listen for an example of planning.</vt:lpstr>
      <vt:lpstr>Listen for an example of planning.</vt:lpstr>
      <vt:lpstr>Your Plans and God’s Will</vt:lpstr>
      <vt:lpstr>Your Plans and God’s Will</vt:lpstr>
      <vt:lpstr>Your Plans and God’s Will</vt:lpstr>
      <vt:lpstr>Listen for the need for patience and perseverance.</vt:lpstr>
      <vt:lpstr>Listen for the need for patience and perseverance.</vt:lpstr>
      <vt:lpstr>Focus on Christ’s Return</vt:lpstr>
      <vt:lpstr>Focus on Christ’s Return</vt:lpstr>
      <vt:lpstr>Listen for how the prophets were an example.</vt:lpstr>
      <vt:lpstr>Stay the Course</vt:lpstr>
      <vt:lpstr>Stay the Course</vt:lpstr>
      <vt:lpstr>Application</vt:lpstr>
      <vt:lpstr>Application</vt:lpstr>
      <vt:lpstr>Application</vt:lpstr>
      <vt:lpstr>Family Activities</vt:lpstr>
      <vt:lpstr>Faith on Display  in Your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on Display  in Your Priorities</dc:title>
  <dc:creator>Steve Armstrong</dc:creator>
  <cp:lastModifiedBy>Steve Armstrong</cp:lastModifiedBy>
  <cp:revision>3</cp:revision>
  <dcterms:created xsi:type="dcterms:W3CDTF">2022-09-23T18:58:55Z</dcterms:created>
  <dcterms:modified xsi:type="dcterms:W3CDTF">2022-09-23T21:27:38Z</dcterms:modified>
</cp:coreProperties>
</file>