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79000"/>
                </a:schemeClr>
              </a:gs>
              <a:gs pos="83000">
                <a:schemeClr val="accent1">
                  <a:lumMod val="45000"/>
                  <a:lumOff val="55000"/>
                  <a:alpha val="75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4x4nj7x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74oqtw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on Display in</a:t>
            </a:r>
            <a:br>
              <a:rPr lang="en-US" dirty="0"/>
            </a:br>
            <a:r>
              <a:rPr lang="en-US" dirty="0"/>
              <a:t>Facing the Enemy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5392"/>
            <a:ext cx="9144000" cy="1322408"/>
          </a:xfrm>
        </p:spPr>
        <p:txBody>
          <a:bodyPr/>
          <a:lstStyle/>
          <a:p>
            <a:r>
              <a:rPr lang="en-US" dirty="0"/>
              <a:t>October 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83DF-86AA-E722-D76F-703C1A0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 the World View – Hostility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9654-F2F4-D4FA-8CAF-486C5B15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the term “adulterous people” be understood as a comment on people’s flawed relationship to God? </a:t>
            </a:r>
          </a:p>
          <a:p>
            <a:r>
              <a:rPr lang="en-US" dirty="0"/>
              <a:t>What kinds of friendships with the world alienate us from God?</a:t>
            </a:r>
          </a:p>
          <a:p>
            <a:r>
              <a:rPr lang="en-US" dirty="0"/>
              <a:t>Where do you see evidence that the world is hostile to God? </a:t>
            </a:r>
          </a:p>
        </p:txBody>
      </p:sp>
    </p:spTree>
    <p:extLst>
      <p:ext uri="{BB962C8B-B14F-4D97-AF65-F5344CB8AC3E}">
        <p14:creationId xmlns:p14="http://schemas.microsoft.com/office/powerpoint/2010/main" val="3775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5C0A-DFA8-93E4-01C9-E75A5ED6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 the World View – Hostility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30F7-5E6A-7404-83C1-59FF9C2B0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Consider the warped view of today’s culture, even among some believers.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too easily rationalize our behavior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From West Side Story, “I’m depraved on account of I’m deprived!”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“It’s not my fault” … “I have the gene for anger” … or “I was abused”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This is my besetting sin – you need to adjust to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933C-1B24-A402-D14E-F90FA49E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walk humbly with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DE56-F459-F787-C800-91AB8D1D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69" y="1814050"/>
            <a:ext cx="1004586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James 4:6-10 (NIV)  But he gives us more grace. That is why Scripture says: "God opposes the proud but gives grace to the humble." 7  Submit yourselves, then, to God. Resist the devil, and he will flee from you. 8  Come near to God and he will come near to you. </a:t>
            </a:r>
          </a:p>
        </p:txBody>
      </p:sp>
    </p:spTree>
    <p:extLst>
      <p:ext uri="{BB962C8B-B14F-4D97-AF65-F5344CB8AC3E}">
        <p14:creationId xmlns:p14="http://schemas.microsoft.com/office/powerpoint/2010/main" val="13323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933C-1B24-A402-D14E-F90FA49E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walk humbly with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DE56-F459-F787-C800-91AB8D1D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69" y="1814050"/>
            <a:ext cx="1004586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Wash your hands, you sinners, and purify your hearts, you double-minded. 9  Grieve, mourn and wail. Change your laughter to mourning and your joy to gloom. 10  Humble yourselves before the Lord, and he will lift you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999EB-4578-4B3B-046D-C6F7770D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189" y="4954948"/>
            <a:ext cx="1847619" cy="3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D6FD-8367-9F0A-ED7E-2EE84F70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 Your Enemy,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E385-0FE2-56C9-BBFF-FC2B8B12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list all the crucial elements, the imperatives James gives for overcoming conflict.</a:t>
            </a:r>
          </a:p>
          <a:p>
            <a:r>
              <a:rPr lang="en-US" dirty="0"/>
              <a:t>What promises are attached to these imperatives?</a:t>
            </a:r>
          </a:p>
          <a:p>
            <a:r>
              <a:rPr lang="en-US" dirty="0"/>
              <a:t>James mentions “double-mindedness” … how does that pull us away from God instead of drawing near to God?</a:t>
            </a:r>
          </a:p>
        </p:txBody>
      </p:sp>
    </p:spTree>
    <p:extLst>
      <p:ext uri="{BB962C8B-B14F-4D97-AF65-F5344CB8AC3E}">
        <p14:creationId xmlns:p14="http://schemas.microsoft.com/office/powerpoint/2010/main" val="1813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F7AD-7BF9-A345-BDBE-94A0945C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 Your Enemy,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510D-BC30-1B06-BE52-87EFA1C7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in which we can resist the devil?	</a:t>
            </a:r>
          </a:p>
        </p:txBody>
      </p:sp>
    </p:spTree>
    <p:extLst>
      <p:ext uri="{BB962C8B-B14F-4D97-AF65-F5344CB8AC3E}">
        <p14:creationId xmlns:p14="http://schemas.microsoft.com/office/powerpoint/2010/main" val="238521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0E29F-B205-5533-DA4C-9108D3EE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2166C6-63B2-71FE-A3B8-04D8EF65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063"/>
            <a:ext cx="10515600" cy="3919900"/>
          </a:xfrm>
        </p:spPr>
        <p:txBody>
          <a:bodyPr/>
          <a:lstStyle/>
          <a:p>
            <a:r>
              <a:rPr lang="en-US" dirty="0"/>
              <a:t>Confess. </a:t>
            </a:r>
          </a:p>
          <a:p>
            <a:pPr lvl="1"/>
            <a:r>
              <a:rPr lang="en-US" dirty="0"/>
              <a:t>If this passage has convicted you of self-centeredness, covetousness, or a worldly attitude, confess and repent. </a:t>
            </a:r>
          </a:p>
          <a:p>
            <a:pPr lvl="1"/>
            <a:r>
              <a:rPr lang="en-US" dirty="0"/>
              <a:t>Use Psalm 51 as the structure for your prayer.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5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0E29F-B205-5533-DA4C-9108D3EE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202A8-E198-7019-9D7A-DD281272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Retreat. </a:t>
            </a:r>
          </a:p>
          <a:p>
            <a:pPr lvl="1"/>
            <a:r>
              <a:rPr lang="en-US" dirty="0"/>
              <a:t>Spend half a day in prayer. </a:t>
            </a:r>
          </a:p>
          <a:p>
            <a:pPr lvl="1"/>
            <a:r>
              <a:rPr lang="en-US" dirty="0"/>
              <a:t>Begin with confession and submission. </a:t>
            </a:r>
          </a:p>
          <a:p>
            <a:pPr lvl="1"/>
            <a:r>
              <a:rPr lang="en-US" dirty="0"/>
              <a:t>Ask God to guide you in planning a course of action to avoid the temptation of materialism. </a:t>
            </a:r>
          </a:p>
          <a:p>
            <a:pPr lvl="1"/>
            <a:r>
              <a:rPr lang="en-US" dirty="0"/>
              <a:t>Evaluate the effects of what you read or watch on encouraging a worldly mindset.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0E29F-B205-5533-DA4C-9108D3EE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71358-D801-8A35-E9AB-4FC8CC53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 house. </a:t>
            </a:r>
          </a:p>
          <a:p>
            <a:pPr lvl="1"/>
            <a:r>
              <a:rPr lang="en-US" dirty="0"/>
              <a:t>Take inventory of what you possess that reflects a worldly mindset or was purchased from a heart of materialism. </a:t>
            </a:r>
          </a:p>
          <a:p>
            <a:pPr lvl="1"/>
            <a:r>
              <a:rPr lang="en-US" dirty="0"/>
              <a:t>This may need to be done with a spouse or family member, but consider removing those things from your life. </a:t>
            </a:r>
          </a:p>
          <a:p>
            <a:pPr lvl="1"/>
            <a:r>
              <a:rPr lang="en-US" dirty="0"/>
              <a:t>Sell them if necessary and give the money to support mission work through your church.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B190F-86BF-7899-C1C8-02F28B83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72B00E2-5D40-066D-7970-DE01BA8265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35" y="1690688"/>
            <a:ext cx="5257800" cy="412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4716394-7DB0-97B9-FB76-CCC1F4F8F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41" y="1938760"/>
            <a:ext cx="3382701" cy="289945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0C1F679-9404-ADEA-0488-A63C747E8E66}"/>
              </a:ext>
            </a:extLst>
          </p:cNvPr>
          <p:cNvSpPr/>
          <p:nvPr/>
        </p:nvSpPr>
        <p:spPr>
          <a:xfrm>
            <a:off x="4923583" y="2106592"/>
            <a:ext cx="4109012" cy="2731626"/>
          </a:xfrm>
          <a:prstGeom prst="wedgeRoundRectCallout">
            <a:avLst>
              <a:gd name="adj1" fmla="val 57197"/>
              <a:gd name="adj2" fmla="val 250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Don’t fight with me on this.  And no quarrelling amongst yourselves.  Just find the words.  If you need help or want to wimp out and do the crossword,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https://tinyurl.com/4x4nj7xb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There are other uplifting family activities there as well.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2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F9352B-52E2-68F2-A00E-EAC80CF0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BD13BD-46AD-4FE3-1EB0-348B490BFCA2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68693-8E31-5D9A-6E3F-C0AB6FC20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857" y="1952809"/>
              <a:ext cx="5714286" cy="29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F44BA7F6-86CB-7114-28D0-71AF37F73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65861D-7F09-0A82-BFF7-54C3D7574332}"/>
              </a:ext>
            </a:extLst>
          </p:cNvPr>
          <p:cNvSpPr txBox="1"/>
          <p:nvPr/>
        </p:nvSpPr>
        <p:spPr>
          <a:xfrm>
            <a:off x="4548249" y="5852370"/>
            <a:ext cx="323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59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on Display in</a:t>
            </a:r>
            <a:br>
              <a:rPr lang="en-US" dirty="0"/>
            </a:br>
            <a:r>
              <a:rPr lang="en-US" dirty="0"/>
              <a:t>Facing the Enemy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5392"/>
            <a:ext cx="9144000" cy="1322408"/>
          </a:xfrm>
        </p:spPr>
        <p:txBody>
          <a:bodyPr/>
          <a:lstStyle/>
          <a:p>
            <a:r>
              <a:rPr lang="en-US" dirty="0"/>
              <a:t>October 2</a:t>
            </a:r>
          </a:p>
        </p:txBody>
      </p:sp>
    </p:spTree>
    <p:extLst>
      <p:ext uri="{BB962C8B-B14F-4D97-AF65-F5344CB8AC3E}">
        <p14:creationId xmlns:p14="http://schemas.microsoft.com/office/powerpoint/2010/main" val="144796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BE9F68-1300-8E6E-C8EE-1953E4DC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honest,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8C119-57DA-C2F0-AF00-FBE5271C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 families and friends commonly fight about?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Today we look at James’ answer to this question …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And his recommendations for the solution.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You can stand triumphantly in Christ over sin, the world, and Satan.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2BB5B4-2C01-0182-AB56-372E2BEAB286}"/>
              </a:ext>
            </a:extLst>
          </p:cNvPr>
          <p:cNvGrpSpPr/>
          <p:nvPr/>
        </p:nvGrpSpPr>
        <p:grpSpPr>
          <a:xfrm>
            <a:off x="1203936" y="2428327"/>
            <a:ext cx="9784128" cy="3883573"/>
            <a:chOff x="1067816" y="2249655"/>
            <a:chExt cx="9784128" cy="3883573"/>
          </a:xfrm>
        </p:grpSpPr>
        <p:pic>
          <p:nvPicPr>
            <p:cNvPr id="6" name="Picture 5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79810995-0400-192C-06C6-F931AC0BF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087" y="2506072"/>
              <a:ext cx="4709751" cy="3627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2AF6D4C-D10E-DF34-2BC5-AD1D705D7B19}"/>
                </a:ext>
              </a:extLst>
            </p:cNvPr>
            <p:cNvSpPr/>
            <p:nvPr/>
          </p:nvSpPr>
          <p:spPr>
            <a:xfrm>
              <a:off x="6341423" y="2386940"/>
              <a:ext cx="2683824" cy="878774"/>
            </a:xfrm>
            <a:prstGeom prst="wedgeRoundRectCallout">
              <a:avLst>
                <a:gd name="adj1" fmla="val -46164"/>
                <a:gd name="adj2" fmla="val 9763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One of these days, Alice … to the MOON!</a:t>
              </a:r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5556FB9-6691-58BA-875B-FD554649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694" y="3129025"/>
              <a:ext cx="2381250" cy="2381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CB014C-4D3A-8550-4ECF-26D22DF7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816" y="2249655"/>
              <a:ext cx="2381250" cy="3581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46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85D8-938C-E95E-8F55-1826844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causes of conflict.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39D6-FB98-3EEF-9EFB-080CDE45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596" y="2033969"/>
            <a:ext cx="833280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James 4:1-3 (NIV)  What causes fights and quarrels among you? Don't they come from your desires that battle within you? 2  You want something but don't get it. You kill and covet, but you cannot have what you want. You </a:t>
            </a:r>
          </a:p>
        </p:txBody>
      </p:sp>
    </p:spTree>
    <p:extLst>
      <p:ext uri="{BB962C8B-B14F-4D97-AF65-F5344CB8AC3E}">
        <p14:creationId xmlns:p14="http://schemas.microsoft.com/office/powerpoint/2010/main" val="1226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A507-BC27-BC24-030A-630C2AAD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causes of conflict.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0955-2C7E-4735-99AF-1F874F436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30" y="1941372"/>
            <a:ext cx="88652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quarrel and fight. You do not have, because you do not ask God. 3  When you ask, you do not receive, because you ask with wrong motives, that you may spend what you get on your pleasures.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F3542-CB4E-CF44-F354-2A4E3F40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43" y="5533682"/>
            <a:ext cx="1847619" cy="3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43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47F5-D97D-EC6D-7519-34601B89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Repent of Living in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ABFC-15A2-CE64-2FFA-269BF621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this passage what causes difficulty between people?</a:t>
            </a:r>
          </a:p>
          <a:p>
            <a:r>
              <a:rPr lang="en-US" dirty="0"/>
              <a:t>What does James say how people react to not being able to get what they want?</a:t>
            </a:r>
          </a:p>
          <a:p>
            <a:r>
              <a:rPr lang="en-US" dirty="0"/>
              <a:t>What kinds of desires or cravings often lead us into conflict?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BB6E-5924-7E0B-98D9-3FD579D4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Repent of Living in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6551-9BC9-32D5-5933-DDFC0B88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evidence can you give from history that wars and fights are caused by selfish ambitions?</a:t>
            </a:r>
          </a:p>
          <a:p>
            <a:r>
              <a:rPr lang="en-US" dirty="0">
                <a:solidFill>
                  <a:srgbClr val="C00000"/>
                </a:solidFill>
              </a:rPr>
              <a:t>James says “you cannot have what you want  . . . You do not have, because you do not ask God.”  He is talking about things that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want,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 cannot , do not have,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And could have if we prayed?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D3FC-F61C-C8D4-7165-CF28CC14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Repent of Living in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7F6D-CF4F-A30D-40AC-EBE99F64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could we be praying for that down deep we want?</a:t>
            </a:r>
          </a:p>
          <a:p>
            <a:r>
              <a:rPr lang="en-US" dirty="0"/>
              <a:t>Then he says that when we do pray, it’s wrong … how so?</a:t>
            </a:r>
          </a:p>
          <a:p>
            <a:r>
              <a:rPr lang="en-US" dirty="0">
                <a:solidFill>
                  <a:srgbClr val="C00000"/>
                </a:solidFill>
              </a:rPr>
              <a:t>We should realize that this too can be a source of conflict … our whole outlook on life and the purpose for which God is working in our lives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Our lives are meant to be lived to God’s glory … not our own pampering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5D1-B031-D9B6-905A-5E9DE95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happens to friends of the world.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0052-9A3F-7395-686F-8364E31A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James 4:4-5 (NIV) You adulterous people, don't you know that friendship with the world is hatred toward God? Anyone who chooses to be a friend of the world becomes an enemy of God. 5  Or do you think Scripture says without reason that the spirit he caused to live in us envies intensely?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4EBD4-8756-00F3-056C-B8E0C1FC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92" y="5394786"/>
            <a:ext cx="1847619" cy="3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7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40</TotalTime>
  <Words>963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Faith on Display in Facing the Enemy</vt:lpstr>
      <vt:lpstr>Video Introduction</vt:lpstr>
      <vt:lpstr>Be honest, now …</vt:lpstr>
      <vt:lpstr>Listen for causes of conflict.</vt:lpstr>
      <vt:lpstr>Listen for causes of conflict.</vt:lpstr>
      <vt:lpstr>Repent of Living in Conflict</vt:lpstr>
      <vt:lpstr>Repent of Living in Conflict</vt:lpstr>
      <vt:lpstr>Repent of Living in Conflict</vt:lpstr>
      <vt:lpstr>Listen for what happens to friends of the world.</vt:lpstr>
      <vt:lpstr>Reject the World View – Hostility to God</vt:lpstr>
      <vt:lpstr>Reject the World View – Hostility to God</vt:lpstr>
      <vt:lpstr>Listen for how to walk humbly with God.</vt:lpstr>
      <vt:lpstr>Listen for how to walk humbly with God.</vt:lpstr>
      <vt:lpstr>Resist Your Enemy, Satan</vt:lpstr>
      <vt:lpstr>Resist Your Enemy, Satan</vt:lpstr>
      <vt:lpstr>Application</vt:lpstr>
      <vt:lpstr>Application</vt:lpstr>
      <vt:lpstr>Application</vt:lpstr>
      <vt:lpstr>Family Activities</vt:lpstr>
      <vt:lpstr>Faith on Display in Facing the Enemy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on Display in Facing the Enemy</dc:title>
  <dc:creator>Steve Armstrong</dc:creator>
  <cp:lastModifiedBy>Steve Armstrong</cp:lastModifiedBy>
  <cp:revision>2</cp:revision>
  <dcterms:created xsi:type="dcterms:W3CDTF">2022-09-16T18:31:29Z</dcterms:created>
  <dcterms:modified xsi:type="dcterms:W3CDTF">2022-09-16T19:11:54Z</dcterms:modified>
</cp:coreProperties>
</file>