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0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5/10/2019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5/10/2019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5/10/2019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90000"/>
                </a:schemeClr>
              </a:gs>
              <a:gs pos="64000">
                <a:schemeClr val="accent1">
                  <a:lumMod val="45000"/>
                  <a:lumOff val="55000"/>
                  <a:alpha val="92000"/>
                </a:schemeClr>
              </a:gs>
              <a:gs pos="83000">
                <a:schemeClr val="accent1">
                  <a:lumMod val="45000"/>
                  <a:lumOff val="55000"/>
                  <a:alpha val="92000"/>
                </a:schemeClr>
              </a:gs>
              <a:gs pos="100000">
                <a:schemeClr val="accent1">
                  <a:lumMod val="30000"/>
                  <a:lumOff val="70000"/>
                  <a:alpha val="92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5/10/2019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s://tinyurl.com/y2acfqf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atch.liberty.edu/media/t/1_1aedgz7h"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Exploit Your Friends</a:t>
            </a:r>
            <a:endParaRPr lang="en-US"/>
          </a:p>
        </p:txBody>
      </p:sp>
      <p:sp>
        <p:nvSpPr>
          <p:cNvPr id="3" name="Subtitle 2"/>
          <p:cNvSpPr>
            <a:spLocks noGrp="1"/>
          </p:cNvSpPr>
          <p:nvPr>
            <p:ph type="subTitle" idx="1"/>
          </p:nvPr>
        </p:nvSpPr>
        <p:spPr>
          <a:xfrm>
            <a:off x="1524000" y="3823854"/>
            <a:ext cx="9144000" cy="1433945"/>
          </a:xfrm>
        </p:spPr>
        <p:txBody>
          <a:bodyPr/>
          <a:lstStyle/>
          <a:p>
            <a:r>
              <a:rPr lang="en-US" smtClean="0"/>
              <a:t>May 26</a:t>
            </a:r>
            <a:endParaRPr lang="en-US"/>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Shrewd and Clever Management</a:t>
            </a:r>
            <a:endParaRPr lang="en-US" dirty="0"/>
          </a:p>
        </p:txBody>
      </p:sp>
      <p:sp>
        <p:nvSpPr>
          <p:cNvPr id="3" name="Content Placeholder 2"/>
          <p:cNvSpPr>
            <a:spLocks noGrp="1"/>
          </p:cNvSpPr>
          <p:nvPr>
            <p:ph idx="1"/>
          </p:nvPr>
        </p:nvSpPr>
        <p:spPr/>
        <p:txBody>
          <a:bodyPr/>
          <a:lstStyle/>
          <a:p>
            <a:r>
              <a:rPr lang="en-US" dirty="0"/>
              <a:t>How did the steward deal with the accusations against him and his subsequent dismissal? Why was the he scared to lose his job?</a:t>
            </a:r>
          </a:p>
          <a:p>
            <a:r>
              <a:rPr lang="en-US" dirty="0"/>
              <a:t>Rather than give up, what did he do? What plan did he put in place?</a:t>
            </a:r>
          </a:p>
          <a:p>
            <a:r>
              <a:rPr lang="en-US" dirty="0"/>
              <a:t>What did he hope to accomplish by it? </a:t>
            </a:r>
          </a:p>
          <a:p>
            <a:r>
              <a:rPr lang="en-US" dirty="0"/>
              <a:t>What lesson did Jesus draw from the story? What application did He make?</a:t>
            </a:r>
          </a:p>
          <a:p>
            <a:endParaRPr lang="en-US" dirty="0"/>
          </a:p>
        </p:txBody>
      </p:sp>
    </p:spTree>
    <p:extLst>
      <p:ext uri="{BB962C8B-B14F-4D97-AF65-F5344CB8AC3E}">
        <p14:creationId xmlns:p14="http://schemas.microsoft.com/office/powerpoint/2010/main" val="317847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Shrewd and Clever Management</a:t>
            </a:r>
          </a:p>
        </p:txBody>
      </p:sp>
      <p:sp>
        <p:nvSpPr>
          <p:cNvPr id="3" name="Content Placeholder 2"/>
          <p:cNvSpPr>
            <a:spLocks noGrp="1"/>
          </p:cNvSpPr>
          <p:nvPr>
            <p:ph idx="1"/>
          </p:nvPr>
        </p:nvSpPr>
        <p:spPr/>
        <p:txBody>
          <a:bodyPr/>
          <a:lstStyle/>
          <a:p>
            <a:r>
              <a:rPr lang="en-US" dirty="0"/>
              <a:t>Agree or </a:t>
            </a:r>
            <a:r>
              <a:rPr lang="en-US" dirty="0" smtClean="0"/>
              <a:t>disagree?</a:t>
            </a:r>
          </a:p>
          <a:p>
            <a:endParaRPr lang="en-US" dirty="0"/>
          </a:p>
        </p:txBody>
      </p:sp>
      <p:grpSp>
        <p:nvGrpSpPr>
          <p:cNvPr id="8" name="Group 7"/>
          <p:cNvGrpSpPr/>
          <p:nvPr/>
        </p:nvGrpSpPr>
        <p:grpSpPr>
          <a:xfrm>
            <a:off x="6333281" y="1759352"/>
            <a:ext cx="4813139" cy="3289329"/>
            <a:chOff x="6333281" y="1759352"/>
            <a:chExt cx="4813139" cy="3289329"/>
          </a:xfrm>
        </p:grpSpPr>
        <p:pic>
          <p:nvPicPr>
            <p:cNvPr id="4" name="Picture 3"/>
            <p:cNvPicPr>
              <a:picLocks noChangeAspect="1"/>
            </p:cNvPicPr>
            <p:nvPr/>
          </p:nvPicPr>
          <p:blipFill>
            <a:blip r:embed="rId2"/>
            <a:stretch>
              <a:fillRect/>
            </a:stretch>
          </p:blipFill>
          <p:spPr>
            <a:xfrm flipH="1">
              <a:off x="7405656" y="2960534"/>
              <a:ext cx="2791640" cy="2088147"/>
            </a:xfrm>
            <a:prstGeom prst="rect">
              <a:avLst/>
            </a:prstGeom>
            <a:ln>
              <a:noFill/>
            </a:ln>
            <a:effectLst>
              <a:outerShdw blurRad="292100" dist="139700" dir="2700000" algn="tl" rotWithShape="0">
                <a:srgbClr val="333333">
                  <a:alpha val="65000"/>
                </a:srgbClr>
              </a:outerShdw>
            </a:effectLst>
          </p:spPr>
        </p:pic>
        <p:sp>
          <p:nvSpPr>
            <p:cNvPr id="5" name="Rounded Rectangular Callout 4"/>
            <p:cNvSpPr/>
            <p:nvPr/>
          </p:nvSpPr>
          <p:spPr>
            <a:xfrm>
              <a:off x="8970380" y="1759352"/>
              <a:ext cx="2176040" cy="891250"/>
            </a:xfrm>
            <a:prstGeom prst="wedgeRoundRectCallout">
              <a:avLst>
                <a:gd name="adj1" fmla="val -24024"/>
                <a:gd name="adj2" fmla="val 100163"/>
                <a:gd name="adj3" fmla="val 16667"/>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Shrewdness is a negative quality!</a:t>
              </a:r>
              <a:endParaRPr lang="en-US" dirty="0">
                <a:latin typeface="Comic Sans MS" panose="030F0702030302020204" pitchFamily="66" charset="0"/>
              </a:endParaRPr>
            </a:p>
          </p:txBody>
        </p:sp>
        <p:sp>
          <p:nvSpPr>
            <p:cNvPr id="6" name="Rounded Rectangular Callout 5"/>
            <p:cNvSpPr/>
            <p:nvPr/>
          </p:nvSpPr>
          <p:spPr>
            <a:xfrm>
              <a:off x="6333281" y="2141317"/>
              <a:ext cx="2176040" cy="580662"/>
            </a:xfrm>
            <a:prstGeom prst="wedgeRoundRectCallout">
              <a:avLst>
                <a:gd name="adj1" fmla="val 36614"/>
                <a:gd name="adj2" fmla="val 124838"/>
                <a:gd name="adj3" fmla="val 16667"/>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I’m not so sure …</a:t>
              </a:r>
              <a:endParaRPr lang="en-US" dirty="0">
                <a:latin typeface="Comic Sans MS" panose="030F0702030302020204" pitchFamily="66" charset="0"/>
              </a:endParaRPr>
            </a:p>
          </p:txBody>
        </p:sp>
      </p:grpSp>
      <p:graphicFrame>
        <p:nvGraphicFramePr>
          <p:cNvPr id="7" name="Table 6"/>
          <p:cNvGraphicFramePr>
            <a:graphicFrameLocks noGrp="1"/>
          </p:cNvGraphicFramePr>
          <p:nvPr>
            <p:extLst>
              <p:ext uri="{D42A27DB-BD31-4B8C-83A1-F6EECF244321}">
                <p14:modId xmlns:p14="http://schemas.microsoft.com/office/powerpoint/2010/main" val="1126458783"/>
              </p:ext>
            </p:extLst>
          </p:nvPr>
        </p:nvGraphicFramePr>
        <p:xfrm>
          <a:off x="1025001" y="3127200"/>
          <a:ext cx="6128152" cy="1280160"/>
        </p:xfrm>
        <a:graphic>
          <a:graphicData uri="http://schemas.openxmlformats.org/drawingml/2006/table">
            <a:tbl>
              <a:tblPr firstRow="1" bandRow="1">
                <a:tableStyleId>{5C22544A-7EE6-4342-B048-85BDC9FD1C3A}</a:tableStyleId>
              </a:tblPr>
              <a:tblGrid>
                <a:gridCol w="3064076"/>
                <a:gridCol w="3064076"/>
              </a:tblGrid>
              <a:tr h="370840">
                <a:tc>
                  <a:txBody>
                    <a:bodyPr/>
                    <a:lstStyle/>
                    <a:p>
                      <a:pPr algn="ctr"/>
                      <a:r>
                        <a:rPr lang="en-US" sz="2400" dirty="0" smtClean="0"/>
                        <a:t>Agree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dirty="0" smtClean="0"/>
                        <a:t>Disagree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US" sz="2400" dirty="0" smtClean="0"/>
                    </a:p>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911638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Shrewd and Clever Management</a:t>
            </a:r>
          </a:p>
        </p:txBody>
      </p:sp>
      <p:sp>
        <p:nvSpPr>
          <p:cNvPr id="3" name="Content Placeholder 2"/>
          <p:cNvSpPr>
            <a:spLocks noGrp="1"/>
          </p:cNvSpPr>
          <p:nvPr>
            <p:ph idx="1"/>
          </p:nvPr>
        </p:nvSpPr>
        <p:spPr/>
        <p:txBody>
          <a:bodyPr/>
          <a:lstStyle/>
          <a:p>
            <a:r>
              <a:rPr lang="en-US" dirty="0"/>
              <a:t>Why do you think Jesus would have been sharing such a parable with the disciples and not necessarily with the crowds who sometimes came to hear Him?</a:t>
            </a:r>
          </a:p>
          <a:p>
            <a:r>
              <a:rPr lang="en-US" dirty="0" smtClean="0"/>
              <a:t>How </a:t>
            </a:r>
            <a:r>
              <a:rPr lang="en-US" dirty="0"/>
              <a:t>can believers wisely use resources to gain friends for eternity?</a:t>
            </a:r>
          </a:p>
          <a:p>
            <a:endParaRPr lang="en-US" dirty="0"/>
          </a:p>
        </p:txBody>
      </p:sp>
    </p:spTree>
    <p:extLst>
      <p:ext uri="{BB962C8B-B14F-4D97-AF65-F5344CB8AC3E}">
        <p14:creationId xmlns:p14="http://schemas.microsoft.com/office/powerpoint/2010/main" val="423530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Jesus’ conclusion of the parable</a:t>
            </a:r>
            <a:r>
              <a:rPr lang="en-US" dirty="0" smtClean="0"/>
              <a:t>.</a:t>
            </a:r>
            <a:endParaRPr lang="en-US" dirty="0"/>
          </a:p>
        </p:txBody>
      </p:sp>
      <p:sp>
        <p:nvSpPr>
          <p:cNvPr id="3" name="Content Placeholder 2"/>
          <p:cNvSpPr>
            <a:spLocks noGrp="1"/>
          </p:cNvSpPr>
          <p:nvPr>
            <p:ph idx="1"/>
          </p:nvPr>
        </p:nvSpPr>
        <p:spPr>
          <a:xfrm>
            <a:off x="849775" y="1805650"/>
            <a:ext cx="10515600" cy="4162968"/>
          </a:xfrm>
        </p:spPr>
        <p:txBody>
          <a:bodyPr/>
          <a:lstStyle/>
          <a:p>
            <a:pPr marL="0" indent="0" algn="ctr">
              <a:buNone/>
            </a:pPr>
            <a:r>
              <a:rPr lang="en-US" dirty="0"/>
              <a:t>Luke 16:10-12 (NIV)  "Whoever can be trusted with very little can also be trusted with much, and whoever is dishonest with very little will also be dishonest with much. 11  So if you have not been trustworthy in handling worldly wealth, who will trust you with true riches?  12  And if you have not been trustworthy with someone else's property, who will give you property of your own?</a:t>
            </a:r>
          </a:p>
          <a:p>
            <a:pPr marL="0" indent="0" algn="ctr">
              <a:buNone/>
            </a:pPr>
            <a:endParaRPr lang="en-US" dirty="0"/>
          </a:p>
        </p:txBody>
      </p:sp>
      <p:pic>
        <p:nvPicPr>
          <p:cNvPr id="4" name="Picture 3"/>
          <p:cNvPicPr>
            <a:picLocks noChangeAspect="1"/>
          </p:cNvPicPr>
          <p:nvPr/>
        </p:nvPicPr>
        <p:blipFill>
          <a:blip r:embed="rId2"/>
          <a:stretch>
            <a:fillRect/>
          </a:stretch>
        </p:blipFill>
        <p:spPr>
          <a:xfrm>
            <a:off x="4661065" y="6054543"/>
            <a:ext cx="2492090" cy="3047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04207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Faithfulness in Service</a:t>
            </a:r>
            <a:endParaRPr lang="en-US" dirty="0"/>
          </a:p>
        </p:txBody>
      </p:sp>
      <p:sp>
        <p:nvSpPr>
          <p:cNvPr id="3" name="Content Placeholder 2"/>
          <p:cNvSpPr>
            <a:spLocks noGrp="1"/>
          </p:cNvSpPr>
          <p:nvPr>
            <p:ph idx="1"/>
          </p:nvPr>
        </p:nvSpPr>
        <p:spPr/>
        <p:txBody>
          <a:bodyPr/>
          <a:lstStyle/>
          <a:p>
            <a:r>
              <a:rPr lang="en-US" dirty="0"/>
              <a:t>According to Jesus, what is the relationship between a person’s ability to handle a little and to handle a lot? </a:t>
            </a:r>
          </a:p>
          <a:p>
            <a:r>
              <a:rPr lang="en-US" dirty="0"/>
              <a:t>Why is a person who mishandles worldly riches not a good candidate to trust with spiritual things?</a:t>
            </a:r>
          </a:p>
          <a:p>
            <a:r>
              <a:rPr lang="en-US" dirty="0"/>
              <a:t>How can you become more trustworthy in handling the money and other resources that God has given you? </a:t>
            </a:r>
          </a:p>
          <a:p>
            <a:endParaRPr lang="en-US" dirty="0"/>
          </a:p>
        </p:txBody>
      </p:sp>
    </p:spTree>
    <p:extLst>
      <p:ext uri="{BB962C8B-B14F-4D97-AF65-F5344CB8AC3E}">
        <p14:creationId xmlns:p14="http://schemas.microsoft.com/office/powerpoint/2010/main" val="157181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838200" y="2013995"/>
            <a:ext cx="10515600" cy="4162968"/>
          </a:xfrm>
        </p:spPr>
        <p:txBody>
          <a:bodyPr/>
          <a:lstStyle/>
          <a:p>
            <a:r>
              <a:rPr lang="en-US" dirty="0"/>
              <a:t>Confess. </a:t>
            </a:r>
          </a:p>
          <a:p>
            <a:pPr lvl="1"/>
            <a:r>
              <a:rPr lang="en-US" dirty="0"/>
              <a:t>If up to this point you have used your time, resources, and possessions only for yourself, confess that to God. </a:t>
            </a:r>
          </a:p>
          <a:p>
            <a:pPr lvl="1"/>
            <a:r>
              <a:rPr lang="en-US" dirty="0"/>
              <a:t>Ask Him to change your heart and use what He’s entrusted to you for the sake of others and for His kingdom.</a:t>
            </a:r>
          </a:p>
          <a:p>
            <a:endParaRPr lang="en-US" dirty="0"/>
          </a:p>
        </p:txBody>
      </p:sp>
    </p:spTree>
    <p:extLst>
      <p:ext uri="{BB962C8B-B14F-4D97-AF65-F5344CB8AC3E}">
        <p14:creationId xmlns:p14="http://schemas.microsoft.com/office/powerpoint/2010/main" val="4067420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dirty="0"/>
          </a:p>
        </p:txBody>
      </p:sp>
      <p:sp>
        <p:nvSpPr>
          <p:cNvPr id="3" name="Content Placeholder 2"/>
          <p:cNvSpPr>
            <a:spLocks noGrp="1"/>
          </p:cNvSpPr>
          <p:nvPr>
            <p:ph idx="1"/>
          </p:nvPr>
        </p:nvSpPr>
        <p:spPr/>
        <p:txBody>
          <a:bodyPr/>
          <a:lstStyle/>
          <a:p>
            <a:r>
              <a:rPr lang="en-US" dirty="0"/>
              <a:t>List. </a:t>
            </a:r>
          </a:p>
          <a:p>
            <a:pPr lvl="1"/>
            <a:r>
              <a:rPr lang="en-US" dirty="0"/>
              <a:t>Make a list of the resources and possessions at your disposal. </a:t>
            </a:r>
          </a:p>
          <a:p>
            <a:pPr lvl="1"/>
            <a:r>
              <a:rPr lang="en-US" dirty="0"/>
              <a:t>Beside each item, list one or two ways you could use those in service to Christ. </a:t>
            </a:r>
          </a:p>
          <a:p>
            <a:pPr lvl="1"/>
            <a:r>
              <a:rPr lang="en-US" dirty="0"/>
              <a:t>Develop a strategy for using those things for Him.</a:t>
            </a:r>
          </a:p>
          <a:p>
            <a:endParaRPr lang="en-US" dirty="0"/>
          </a:p>
        </p:txBody>
      </p:sp>
    </p:spTree>
    <p:extLst>
      <p:ext uri="{BB962C8B-B14F-4D97-AF65-F5344CB8AC3E}">
        <p14:creationId xmlns:p14="http://schemas.microsoft.com/office/powerpoint/2010/main" val="3021134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dirty="0"/>
          </a:p>
        </p:txBody>
      </p:sp>
      <p:sp>
        <p:nvSpPr>
          <p:cNvPr id="3" name="Content Placeholder 2"/>
          <p:cNvSpPr>
            <a:spLocks noGrp="1"/>
          </p:cNvSpPr>
          <p:nvPr>
            <p:ph idx="1"/>
          </p:nvPr>
        </p:nvSpPr>
        <p:spPr/>
        <p:txBody>
          <a:bodyPr/>
          <a:lstStyle/>
          <a:p>
            <a:r>
              <a:rPr lang="en-US" dirty="0"/>
              <a:t>Work together. </a:t>
            </a:r>
          </a:p>
          <a:p>
            <a:pPr lvl="1"/>
            <a:r>
              <a:rPr lang="en-US" dirty="0"/>
              <a:t>Join with others who share a likeminded interest or passion</a:t>
            </a:r>
            <a:r>
              <a:rPr lang="en-US" dirty="0" smtClean="0"/>
              <a:t>.</a:t>
            </a:r>
          </a:p>
          <a:p>
            <a:pPr lvl="1"/>
            <a:r>
              <a:rPr lang="en-US" dirty="0" smtClean="0"/>
              <a:t>Work together to use that interest to benefit others and advance Christ’s Kingdom.</a:t>
            </a:r>
            <a:endParaRPr lang="en-US" dirty="0"/>
          </a:p>
          <a:p>
            <a:endParaRPr lang="en-US" dirty="0"/>
          </a:p>
        </p:txBody>
      </p:sp>
    </p:spTree>
    <p:extLst>
      <p:ext uri="{BB962C8B-B14F-4D97-AF65-F5344CB8AC3E}">
        <p14:creationId xmlns:p14="http://schemas.microsoft.com/office/powerpoint/2010/main" val="171135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4" name="Picture 3"/>
          <p:cNvPicPr>
            <a:picLocks noChangeAspect="1"/>
          </p:cNvPicPr>
          <p:nvPr/>
        </p:nvPicPr>
        <p:blipFill rotWithShape="1">
          <a:blip r:embed="rId2"/>
          <a:srcRect l="6740" t="10278" r="8652" b="11230"/>
          <a:stretch/>
        </p:blipFill>
        <p:spPr>
          <a:xfrm rot="21262364">
            <a:off x="1794078" y="2164465"/>
            <a:ext cx="2731624" cy="1944546"/>
          </a:xfrm>
          <a:prstGeom prst="rect">
            <a:avLst/>
          </a:prstGeom>
          <a:ln>
            <a:noFill/>
          </a:ln>
          <a:effectLst>
            <a:outerShdw blurRad="292100" dist="139700" dir="2700000" algn="tl" rotWithShape="0">
              <a:srgbClr val="333333">
                <a:alpha val="65000"/>
              </a:srgbClr>
            </a:outerShdw>
          </a:effectLst>
        </p:spPr>
      </p:pic>
      <p:pic>
        <p:nvPicPr>
          <p:cNvPr id="2050" name="Picture 2" descr="angry old lady"/>
          <p:cNvPicPr>
            <a:picLocks noChangeAspect="1" noChangeArrowheads="1"/>
          </p:cNvPicPr>
          <p:nvPr/>
        </p:nvPicPr>
        <p:blipFill>
          <a:blip r:embed="rId3" cstate="print">
            <a:extLst>
              <a:ext uri="{28A0092B-C50C-407E-A947-70E740481C1C}">
                <a14:useLocalDpi xmlns:a14="http://schemas.microsoft.com/office/drawing/2010/main" val="0"/>
              </a:ext>
            </a:extLst>
          </a:blip>
          <a:srcRect l="21100" r="20639"/>
          <a:stretch>
            <a:fillRect/>
          </a:stretch>
        </p:blipFill>
        <p:spPr bwMode="auto">
          <a:xfrm>
            <a:off x="4809842" y="4103186"/>
            <a:ext cx="1533083" cy="22583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ular Callout 4"/>
          <p:cNvSpPr/>
          <p:nvPr/>
        </p:nvSpPr>
        <p:spPr>
          <a:xfrm>
            <a:off x="5578997" y="1643605"/>
            <a:ext cx="5949388" cy="2372810"/>
          </a:xfrm>
          <a:prstGeom prst="wedgeRoundRectCallout">
            <a:avLst>
              <a:gd name="adj1" fmla="val -39040"/>
              <a:gd name="adj2" fmla="val 65091"/>
              <a:gd name="adj3" fmla="val 16667"/>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Humph!  Once again someone has scrambled the words in the grid.  Talk about “exploiting your friends” …  Humph!  Well, better get started (but don’t let the pastor catch you working on this during the sermon).  Wait till you get home and look up </a:t>
            </a:r>
            <a:r>
              <a:rPr lang="en-US" u="sng" dirty="0">
                <a:hlinkClick r:id="rId4"/>
              </a:rPr>
              <a:t>https://</a:t>
            </a:r>
            <a:r>
              <a:rPr lang="en-US" u="sng" dirty="0" smtClean="0">
                <a:hlinkClick r:id="rId4"/>
              </a:rPr>
              <a:t>tinyurl.com/y2acfqfy</a:t>
            </a:r>
            <a:r>
              <a:rPr lang="en-US" dirty="0"/>
              <a:t> </a:t>
            </a:r>
            <a:r>
              <a:rPr lang="en-US" dirty="0">
                <a:latin typeface="Comic Sans MS" panose="030F0702030302020204" pitchFamily="66" charset="0"/>
              </a:rPr>
              <a:t>for easier things.  Maybe the coloring page is more your speed.  Humph!</a:t>
            </a:r>
            <a:endParaRPr lang="en-US" dirty="0">
              <a:latin typeface="Comic Sans MS" panose="030F0702030302020204" pitchFamily="66" charset="0"/>
            </a:endParaRPr>
          </a:p>
        </p:txBody>
      </p:sp>
    </p:spTree>
    <p:extLst>
      <p:ext uri="{BB962C8B-B14F-4D97-AF65-F5344CB8AC3E}">
        <p14:creationId xmlns:p14="http://schemas.microsoft.com/office/powerpoint/2010/main" val="581551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Exploit Your Friends</a:t>
            </a:r>
            <a:endParaRPr lang="en-US"/>
          </a:p>
        </p:txBody>
      </p:sp>
      <p:sp>
        <p:nvSpPr>
          <p:cNvPr id="3" name="Subtitle 2"/>
          <p:cNvSpPr>
            <a:spLocks noGrp="1"/>
          </p:cNvSpPr>
          <p:nvPr>
            <p:ph type="subTitle" idx="1"/>
          </p:nvPr>
        </p:nvSpPr>
        <p:spPr>
          <a:xfrm>
            <a:off x="1524000" y="3823854"/>
            <a:ext cx="9144000" cy="1433945"/>
          </a:xfrm>
        </p:spPr>
        <p:txBody>
          <a:bodyPr/>
          <a:lstStyle/>
          <a:p>
            <a:r>
              <a:rPr lang="en-US" smtClean="0"/>
              <a:t>May 26</a:t>
            </a:r>
            <a:endParaRPr lang="en-US"/>
          </a:p>
        </p:txBody>
      </p:sp>
    </p:spTree>
    <p:extLst>
      <p:ext uri="{BB962C8B-B14F-4D97-AF65-F5344CB8AC3E}">
        <p14:creationId xmlns:p14="http://schemas.microsoft.com/office/powerpoint/2010/main" val="1550387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Introduction</a:t>
            </a:r>
            <a:endParaRPr lang="en-US"/>
          </a:p>
        </p:txBody>
      </p:sp>
      <p:pic>
        <p:nvPicPr>
          <p:cNvPr id="5" name="Picture 4">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1957" y="1516574"/>
            <a:ext cx="7905190" cy="4266709"/>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3621974" y="6044540"/>
            <a:ext cx="4655127" cy="461665"/>
          </a:xfrm>
          <a:prstGeom prst="rect">
            <a:avLst/>
          </a:prstGeom>
          <a:noFill/>
        </p:spPr>
        <p:txBody>
          <a:bodyPr wrap="square" rtlCol="0">
            <a:spAutoFit/>
          </a:bodyPr>
          <a:lstStyle/>
          <a:p>
            <a:pPr algn="ctr"/>
            <a:r>
              <a:rPr lang="en-US" sz="2400" smtClean="0">
                <a:hlinkClick r:id="rId2"/>
              </a:rPr>
              <a:t>View Intro Video</a:t>
            </a:r>
            <a:endParaRPr lang="en-US" sz="2400"/>
          </a:p>
        </p:txBody>
      </p:sp>
    </p:spTree>
    <p:extLst>
      <p:ext uri="{BB962C8B-B14F-4D97-AF65-F5344CB8AC3E}">
        <p14:creationId xmlns:p14="http://schemas.microsoft.com/office/powerpoint/2010/main" val="625080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972" y="550183"/>
            <a:ext cx="10515600" cy="1325563"/>
          </a:xfrm>
        </p:spPr>
        <p:txBody>
          <a:bodyPr/>
          <a:lstStyle/>
          <a:p>
            <a:r>
              <a:rPr lang="en-US" smtClean="0"/>
              <a:t>Think about it …</a:t>
            </a:r>
            <a:endParaRPr lang="en-US"/>
          </a:p>
        </p:txBody>
      </p:sp>
      <p:sp>
        <p:nvSpPr>
          <p:cNvPr id="3" name="Content Placeholder 2"/>
          <p:cNvSpPr>
            <a:spLocks noGrp="1"/>
          </p:cNvSpPr>
          <p:nvPr>
            <p:ph idx="1"/>
          </p:nvPr>
        </p:nvSpPr>
        <p:spPr/>
        <p:txBody>
          <a:bodyPr/>
          <a:lstStyle/>
          <a:p>
            <a:r>
              <a:rPr lang="en-US" dirty="0"/>
              <a:t>How is a shrewd businessperson viewed in our society today</a:t>
            </a:r>
            <a:r>
              <a:rPr lang="en-US" dirty="0" smtClean="0"/>
              <a:t>?</a:t>
            </a:r>
          </a:p>
          <a:p>
            <a:r>
              <a:rPr lang="en-US" dirty="0">
                <a:solidFill>
                  <a:srgbClr val="C00000"/>
                </a:solidFill>
              </a:rPr>
              <a:t>Jesus tells a parable about a shrewd businessman</a:t>
            </a:r>
          </a:p>
          <a:p>
            <a:pPr lvl="1"/>
            <a:r>
              <a:rPr lang="en-US" dirty="0">
                <a:solidFill>
                  <a:srgbClr val="C00000"/>
                </a:solidFill>
              </a:rPr>
              <a:t>The fellow is dishonest, but praised for his cleverness</a:t>
            </a:r>
          </a:p>
          <a:p>
            <a:pPr lvl="1"/>
            <a:r>
              <a:rPr lang="en-US" dirty="0">
                <a:solidFill>
                  <a:srgbClr val="C00000"/>
                </a:solidFill>
              </a:rPr>
              <a:t>Jesus says believers should be similarly wise with resources and opportunities</a:t>
            </a:r>
            <a:r>
              <a:rPr lang="en-US" dirty="0"/>
              <a:t>.</a:t>
            </a:r>
          </a:p>
          <a:p>
            <a:endParaRPr lang="en-US" dirty="0"/>
          </a:p>
        </p:txBody>
      </p:sp>
      <p:grpSp>
        <p:nvGrpSpPr>
          <p:cNvPr id="6" name="Group 5"/>
          <p:cNvGrpSpPr/>
          <p:nvPr/>
        </p:nvGrpSpPr>
        <p:grpSpPr>
          <a:xfrm>
            <a:off x="1864633" y="2566429"/>
            <a:ext cx="8525662" cy="3171250"/>
            <a:chOff x="1864633" y="2566429"/>
            <a:chExt cx="8525662" cy="3171250"/>
          </a:xfrm>
        </p:grpSpPr>
        <p:pic>
          <p:nvPicPr>
            <p:cNvPr id="1028" name="Picture 4" descr="https://upload.wikimedia.org/wikipedia/commons/thumb/f/fe/Cartoon_Businessman_Ready_For_Work.svg/122px-Cartoon_Businessman_Ready_For_Work.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6289" y="2566429"/>
              <a:ext cx="1618797" cy="31712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Image result for businessma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11372" flipH="1">
              <a:off x="1864633" y="3276598"/>
              <a:ext cx="2381250" cy="19145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rot="659703" flipH="1">
              <a:off x="8485533" y="2651523"/>
              <a:ext cx="1904762" cy="2752381"/>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41651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demand of accountability</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Luke 16:1-2 (NIV) Jesus told his disciples: "There was a rich man whose manager was accused of wasting his possessions. 2  So he called him in and asked him, 'What is this I hear about you? Give an account of your management, because you cannot be manager any longer.'</a:t>
            </a:r>
          </a:p>
          <a:p>
            <a:pPr marL="0" indent="0" algn="ctr">
              <a:buNone/>
            </a:pPr>
            <a:endParaRPr lang="en-US" dirty="0"/>
          </a:p>
        </p:txBody>
      </p:sp>
      <p:pic>
        <p:nvPicPr>
          <p:cNvPr id="4" name="Picture 3"/>
          <p:cNvPicPr>
            <a:picLocks noChangeAspect="1"/>
          </p:cNvPicPr>
          <p:nvPr/>
        </p:nvPicPr>
        <p:blipFill>
          <a:blip r:embed="rId2"/>
          <a:stretch>
            <a:fillRect/>
          </a:stretch>
        </p:blipFill>
        <p:spPr>
          <a:xfrm>
            <a:off x="4788386" y="5441085"/>
            <a:ext cx="2492090" cy="3047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5068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Accountability</a:t>
            </a:r>
            <a:endParaRPr lang="en-US" dirty="0"/>
          </a:p>
        </p:txBody>
      </p:sp>
      <p:sp>
        <p:nvSpPr>
          <p:cNvPr id="3" name="Content Placeholder 2"/>
          <p:cNvSpPr>
            <a:spLocks noGrp="1"/>
          </p:cNvSpPr>
          <p:nvPr>
            <p:ph idx="1"/>
          </p:nvPr>
        </p:nvSpPr>
        <p:spPr/>
        <p:txBody>
          <a:bodyPr/>
          <a:lstStyle/>
          <a:p>
            <a:r>
              <a:rPr lang="en-US" dirty="0"/>
              <a:t>To whom did Jesus direct His teaching on this occasion? </a:t>
            </a:r>
          </a:p>
          <a:p>
            <a:r>
              <a:rPr lang="en-US" dirty="0"/>
              <a:t>What issue surfaced in the story about the steward of the house and the rich landowner?</a:t>
            </a:r>
          </a:p>
          <a:p>
            <a:r>
              <a:rPr lang="en-US" dirty="0"/>
              <a:t>What suggests the landowner believed the accusations that the steward had been guilty of wasting resources?</a:t>
            </a:r>
          </a:p>
          <a:p>
            <a:endParaRPr lang="en-US" dirty="0"/>
          </a:p>
        </p:txBody>
      </p:sp>
    </p:spTree>
    <p:extLst>
      <p:ext uri="{BB962C8B-B14F-4D97-AF65-F5344CB8AC3E}">
        <p14:creationId xmlns:p14="http://schemas.microsoft.com/office/powerpoint/2010/main" val="294582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Accountability</a:t>
            </a:r>
          </a:p>
        </p:txBody>
      </p:sp>
      <p:sp>
        <p:nvSpPr>
          <p:cNvPr id="3" name="Content Placeholder 2"/>
          <p:cNvSpPr>
            <a:spLocks noGrp="1"/>
          </p:cNvSpPr>
          <p:nvPr>
            <p:ph idx="1"/>
          </p:nvPr>
        </p:nvSpPr>
        <p:spPr/>
        <p:txBody>
          <a:bodyPr/>
          <a:lstStyle/>
          <a:p>
            <a:r>
              <a:rPr lang="en-US" dirty="0"/>
              <a:t>How have you seen people mismanage what was entrusted to them?</a:t>
            </a:r>
          </a:p>
          <a:p>
            <a:r>
              <a:rPr lang="en-US" dirty="0"/>
              <a:t>What are some things God has placed in your life to manage?</a:t>
            </a:r>
          </a:p>
          <a:p>
            <a:pPr marL="0" indent="0">
              <a:buNone/>
            </a:pPr>
            <a:endParaRPr lang="en-US" dirty="0" smtClean="0">
              <a:sym typeface="Wingdings" panose="05000000000000000000" pitchFamily="2" charset="2"/>
            </a:endParaRPr>
          </a:p>
          <a:p>
            <a:pPr marL="0" indent="0">
              <a:buNone/>
            </a:pPr>
            <a:r>
              <a:rPr lang="en-US" dirty="0" smtClean="0">
                <a:solidFill>
                  <a:srgbClr val="C00000"/>
                </a:solidFill>
                <a:sym typeface="Wingdings" panose="05000000000000000000" pitchFamily="2" charset="2"/>
              </a:rPr>
              <a:t></a:t>
            </a:r>
            <a:r>
              <a:rPr lang="en-US" dirty="0" smtClean="0">
                <a:solidFill>
                  <a:srgbClr val="C00000"/>
                </a:solidFill>
              </a:rPr>
              <a:t> </a:t>
            </a:r>
            <a:r>
              <a:rPr lang="en-US" dirty="0">
                <a:solidFill>
                  <a:srgbClr val="C00000"/>
                </a:solidFill>
              </a:rPr>
              <a:t>God calls us to be faithful and trustworthy in all these areas.</a:t>
            </a:r>
          </a:p>
          <a:p>
            <a:endParaRPr lang="en-US" dirty="0"/>
          </a:p>
        </p:txBody>
      </p:sp>
    </p:spTree>
    <p:extLst>
      <p:ext uri="{BB962C8B-B14F-4D97-AF65-F5344CB8AC3E}">
        <p14:creationId xmlns:p14="http://schemas.microsoft.com/office/powerpoint/2010/main" val="361489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shrewdness commended</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Luke 16:3-9 (NIV) "The manager said to himself, 'What shall I do now? My master is taking away my job. I'm not strong enough to dig, and I'm ashamed to beg-- 4  I know what I'll do so that, when I lose my job here, people will welcome me into their houses.' 5  "So he called in each one of his master's debtors. He asked the first, 'How much do you owe my master?</a:t>
            </a:r>
            <a:endParaRPr lang="en-US" dirty="0"/>
          </a:p>
        </p:txBody>
      </p:sp>
    </p:spTree>
    <p:extLst>
      <p:ext uri="{BB962C8B-B14F-4D97-AF65-F5344CB8AC3E}">
        <p14:creationId xmlns:p14="http://schemas.microsoft.com/office/powerpoint/2010/main" val="322158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shrewdness commended</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"'Eight hundred gallons of olive oil,' he replied. "The manager told him, 'Take your bill, sit down quickly, and make it four hundred.' 7  "Then he asked the second, 'And how much do you owe?' "'A thousand bushels of wheat,' he replied. "He told him, 'Take your bill and make it eight hundred.' </a:t>
            </a:r>
            <a:endParaRPr lang="en-US" dirty="0"/>
          </a:p>
        </p:txBody>
      </p:sp>
    </p:spTree>
    <p:extLst>
      <p:ext uri="{BB962C8B-B14F-4D97-AF65-F5344CB8AC3E}">
        <p14:creationId xmlns:p14="http://schemas.microsoft.com/office/powerpoint/2010/main" val="669855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shrewdness commended</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"The master commended the dishonest manager because he had acted shrewdly. For the people of this world are more shrewd in dealing with their own kind than are the people of the light.9  I tell you, use worldly wealth to gain friends for yourselves, so that when it is gone, you will be welcomed into eternal dwellings.</a:t>
            </a:r>
          </a:p>
          <a:p>
            <a:pPr marL="0" indent="0" algn="ctr">
              <a:buNone/>
            </a:pPr>
            <a:endParaRPr lang="en-US" dirty="0"/>
          </a:p>
        </p:txBody>
      </p:sp>
      <p:pic>
        <p:nvPicPr>
          <p:cNvPr id="4" name="Picture 3"/>
          <p:cNvPicPr>
            <a:picLocks noChangeAspect="1"/>
          </p:cNvPicPr>
          <p:nvPr/>
        </p:nvPicPr>
        <p:blipFill>
          <a:blip r:embed="rId2"/>
          <a:stretch>
            <a:fillRect/>
          </a:stretch>
        </p:blipFill>
        <p:spPr>
          <a:xfrm>
            <a:off x="4742087" y="5661004"/>
            <a:ext cx="2492090" cy="3047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04149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54</TotalTime>
  <Words>923</Words>
  <Application>Microsoft Office PowerPoint</Application>
  <PresentationFormat>Widescreen</PresentationFormat>
  <Paragraphs>63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Comic Sans MS</vt:lpstr>
      <vt:lpstr>Wingdings</vt:lpstr>
      <vt:lpstr>Office Theme</vt:lpstr>
      <vt:lpstr>Exploit Your Friends</vt:lpstr>
      <vt:lpstr>Introduction</vt:lpstr>
      <vt:lpstr>Think about it …</vt:lpstr>
      <vt:lpstr>Listen for demand of accountability.</vt:lpstr>
      <vt:lpstr>Accountability</vt:lpstr>
      <vt:lpstr>Accountability</vt:lpstr>
      <vt:lpstr>Listen for shrewdness commended.</vt:lpstr>
      <vt:lpstr>Listen for shrewdness commended.</vt:lpstr>
      <vt:lpstr>Listen for shrewdness commended.</vt:lpstr>
      <vt:lpstr>Shrewd and Clever Management</vt:lpstr>
      <vt:lpstr>Shrewd and Clever Management</vt:lpstr>
      <vt:lpstr>Shrewd and Clever Management</vt:lpstr>
      <vt:lpstr>Listen for Jesus’ conclusion of the parable.</vt:lpstr>
      <vt:lpstr>Faithfulness in Service</vt:lpstr>
      <vt:lpstr>Application</vt:lpstr>
      <vt:lpstr>Application</vt:lpstr>
      <vt:lpstr>Application</vt:lpstr>
      <vt:lpstr>Family Activities</vt:lpstr>
      <vt:lpstr>Exploit Your Friends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Exploit Your Friends</dc:title>
  <dc:creator>Steve Armstrong</dc:creator>
  <cp:lastModifiedBy>Steve Armstrong</cp:lastModifiedBy>
  <cp:revision>5</cp:revision>
  <dcterms:created xsi:type="dcterms:W3CDTF">2019-05-10T13:39:47Z</dcterms:created>
  <dcterms:modified xsi:type="dcterms:W3CDTF">2019-05-10T14:45:09Z</dcterms:modified>
</cp:coreProperties>
</file>