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shagq569"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tinyurl.com/4hs5jf9t"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75216"/>
          </a:xfrm>
        </p:spPr>
        <p:txBody>
          <a:bodyPr/>
          <a:lstStyle/>
          <a:p>
            <a:r>
              <a:rPr lang="en-US" dirty="0"/>
              <a:t>Expectant Faith</a:t>
            </a:r>
          </a:p>
        </p:txBody>
      </p:sp>
      <p:sp>
        <p:nvSpPr>
          <p:cNvPr id="3" name="Subtitle 2"/>
          <p:cNvSpPr>
            <a:spLocks noGrp="1"/>
          </p:cNvSpPr>
          <p:nvPr>
            <p:ph type="subTitle" idx="1"/>
          </p:nvPr>
        </p:nvSpPr>
        <p:spPr>
          <a:xfrm>
            <a:off x="1524000" y="3859480"/>
            <a:ext cx="9144000" cy="1398319"/>
          </a:xfrm>
        </p:spPr>
        <p:txBody>
          <a:bodyPr/>
          <a:lstStyle/>
          <a:p>
            <a:r>
              <a:rPr lang="en-US" dirty="0"/>
              <a:t>February 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1627-805F-B015-77FA-441B6A5A923C}"/>
              </a:ext>
            </a:extLst>
          </p:cNvPr>
          <p:cNvSpPr>
            <a:spLocks noGrp="1"/>
          </p:cNvSpPr>
          <p:nvPr>
            <p:ph type="title"/>
          </p:nvPr>
        </p:nvSpPr>
        <p:spPr/>
        <p:txBody>
          <a:bodyPr/>
          <a:lstStyle/>
          <a:p>
            <a:r>
              <a:rPr lang="en-US" dirty="0"/>
              <a:t>Trust Jesus when Things Go Awry</a:t>
            </a:r>
          </a:p>
        </p:txBody>
      </p:sp>
      <p:sp>
        <p:nvSpPr>
          <p:cNvPr id="3" name="Content Placeholder 2">
            <a:extLst>
              <a:ext uri="{FF2B5EF4-FFF2-40B4-BE49-F238E27FC236}">
                <a16:creationId xmlns:a16="http://schemas.microsoft.com/office/drawing/2014/main" id="{8ADE3327-568F-FF76-F01E-2BD5ACF1FFFF}"/>
              </a:ext>
            </a:extLst>
          </p:cNvPr>
          <p:cNvSpPr>
            <a:spLocks noGrp="1"/>
          </p:cNvSpPr>
          <p:nvPr>
            <p:ph idx="1"/>
          </p:nvPr>
        </p:nvSpPr>
        <p:spPr/>
        <p:txBody>
          <a:bodyPr/>
          <a:lstStyle/>
          <a:p>
            <a:r>
              <a:rPr lang="en-US" dirty="0"/>
              <a:t>What dire message came to Jairus concerning his daughter? What emotions do you think Jarius probably had?</a:t>
            </a:r>
          </a:p>
          <a:p>
            <a:r>
              <a:rPr lang="en-US" dirty="0"/>
              <a:t>What in the passage indicates that people with Jairus were limited in what they believed about Jesus?</a:t>
            </a:r>
          </a:p>
          <a:p>
            <a:r>
              <a:rPr lang="en-US" dirty="0"/>
              <a:t>Upon hearing the message, what encouragement did Jesus give to him? </a:t>
            </a:r>
          </a:p>
        </p:txBody>
      </p:sp>
    </p:spTree>
    <p:extLst>
      <p:ext uri="{BB962C8B-B14F-4D97-AF65-F5344CB8AC3E}">
        <p14:creationId xmlns:p14="http://schemas.microsoft.com/office/powerpoint/2010/main" val="90391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EA5B-7539-BAB3-D982-6ADEAA03E126}"/>
              </a:ext>
            </a:extLst>
          </p:cNvPr>
          <p:cNvSpPr>
            <a:spLocks noGrp="1"/>
          </p:cNvSpPr>
          <p:nvPr>
            <p:ph type="title"/>
          </p:nvPr>
        </p:nvSpPr>
        <p:spPr/>
        <p:txBody>
          <a:bodyPr/>
          <a:lstStyle/>
          <a:p>
            <a:r>
              <a:rPr lang="en-US" dirty="0"/>
              <a:t>Trust Jesus when Things Go Awry</a:t>
            </a:r>
          </a:p>
        </p:txBody>
      </p:sp>
      <p:sp>
        <p:nvSpPr>
          <p:cNvPr id="3" name="Content Placeholder 2">
            <a:extLst>
              <a:ext uri="{FF2B5EF4-FFF2-40B4-BE49-F238E27FC236}">
                <a16:creationId xmlns:a16="http://schemas.microsoft.com/office/drawing/2014/main" id="{8172DCB0-5851-7B38-F37E-6ACADF407A91}"/>
              </a:ext>
            </a:extLst>
          </p:cNvPr>
          <p:cNvSpPr>
            <a:spLocks noGrp="1"/>
          </p:cNvSpPr>
          <p:nvPr>
            <p:ph idx="1"/>
          </p:nvPr>
        </p:nvSpPr>
        <p:spPr/>
        <p:txBody>
          <a:bodyPr/>
          <a:lstStyle/>
          <a:p>
            <a:r>
              <a:rPr lang="en-US" dirty="0"/>
              <a:t>This could have seemed like a trite response but actually Jesus gave him sound advice.  How are fear and faith opposites, in a way?</a:t>
            </a:r>
          </a:p>
          <a:p>
            <a:r>
              <a:rPr lang="en-US" dirty="0"/>
              <a:t>How did Jesus’ manner and words stand in sharp contrast to the mood outside and inside Jairus’s house?</a:t>
            </a:r>
          </a:p>
          <a:p>
            <a:r>
              <a:rPr lang="en-US" dirty="0"/>
              <a:t>Why did Jesus separate the mourners from where the little girl lay dead?</a:t>
            </a:r>
          </a:p>
        </p:txBody>
      </p:sp>
    </p:spTree>
    <p:extLst>
      <p:ext uri="{BB962C8B-B14F-4D97-AF65-F5344CB8AC3E}">
        <p14:creationId xmlns:p14="http://schemas.microsoft.com/office/powerpoint/2010/main" val="6626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271-A481-3173-1C6D-0972AE4A8CF1}"/>
              </a:ext>
            </a:extLst>
          </p:cNvPr>
          <p:cNvSpPr>
            <a:spLocks noGrp="1"/>
          </p:cNvSpPr>
          <p:nvPr>
            <p:ph type="title"/>
          </p:nvPr>
        </p:nvSpPr>
        <p:spPr/>
        <p:txBody>
          <a:bodyPr/>
          <a:lstStyle/>
          <a:p>
            <a:r>
              <a:rPr lang="en-US" dirty="0"/>
              <a:t>Trust Jesus when Things Go Awry</a:t>
            </a:r>
          </a:p>
        </p:txBody>
      </p:sp>
      <p:sp>
        <p:nvSpPr>
          <p:cNvPr id="3" name="Content Placeholder 2">
            <a:extLst>
              <a:ext uri="{FF2B5EF4-FFF2-40B4-BE49-F238E27FC236}">
                <a16:creationId xmlns:a16="http://schemas.microsoft.com/office/drawing/2014/main" id="{6BDAF36E-BF84-81E6-4DFF-9AE4137FE2B1}"/>
              </a:ext>
            </a:extLst>
          </p:cNvPr>
          <p:cNvSpPr>
            <a:spLocks noGrp="1"/>
          </p:cNvSpPr>
          <p:nvPr>
            <p:ph idx="1"/>
          </p:nvPr>
        </p:nvSpPr>
        <p:spPr/>
        <p:txBody>
          <a:bodyPr/>
          <a:lstStyle/>
          <a:p>
            <a:r>
              <a:rPr lang="en-US" dirty="0"/>
              <a:t>What opposition do believers sometimes face when they express an expectant faith? </a:t>
            </a:r>
            <a:br>
              <a:rPr lang="en-US" dirty="0"/>
            </a:br>
            <a:endParaRPr lang="en-US" dirty="0"/>
          </a:p>
          <a:p>
            <a:r>
              <a:rPr lang="en-US" dirty="0">
                <a:solidFill>
                  <a:srgbClr val="C00000"/>
                </a:solidFill>
              </a:rPr>
              <a:t>At the same time, when God takes a believer home …</a:t>
            </a:r>
          </a:p>
          <a:p>
            <a:pPr lvl="1"/>
            <a:r>
              <a:rPr lang="en-US" dirty="0">
                <a:solidFill>
                  <a:srgbClr val="C00000"/>
                </a:solidFill>
              </a:rPr>
              <a:t>Death is the ultimate healer – no more suffering.</a:t>
            </a:r>
          </a:p>
          <a:p>
            <a:pPr lvl="1"/>
            <a:r>
              <a:rPr lang="en-US" dirty="0">
                <a:solidFill>
                  <a:srgbClr val="C00000"/>
                </a:solidFill>
              </a:rPr>
              <a:t>For a believer, Heaven is a good place to be.</a:t>
            </a:r>
          </a:p>
          <a:p>
            <a:endParaRPr lang="en-US" dirty="0"/>
          </a:p>
        </p:txBody>
      </p:sp>
    </p:spTree>
    <p:extLst>
      <p:ext uri="{BB962C8B-B14F-4D97-AF65-F5344CB8AC3E}">
        <p14:creationId xmlns:p14="http://schemas.microsoft.com/office/powerpoint/2010/main" val="33802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2173-9FBB-997B-53A3-B3522CA36987}"/>
              </a:ext>
            </a:extLst>
          </p:cNvPr>
          <p:cNvSpPr>
            <a:spLocks noGrp="1"/>
          </p:cNvSpPr>
          <p:nvPr>
            <p:ph type="title"/>
          </p:nvPr>
        </p:nvSpPr>
        <p:spPr/>
        <p:txBody>
          <a:bodyPr/>
          <a:lstStyle/>
          <a:p>
            <a:pPr algn="l"/>
            <a:r>
              <a:rPr lang="en-US" dirty="0"/>
              <a:t>Listen for Jesus’ power and love.</a:t>
            </a:r>
          </a:p>
        </p:txBody>
      </p:sp>
      <p:sp>
        <p:nvSpPr>
          <p:cNvPr id="3" name="Content Placeholder 2">
            <a:extLst>
              <a:ext uri="{FF2B5EF4-FFF2-40B4-BE49-F238E27FC236}">
                <a16:creationId xmlns:a16="http://schemas.microsoft.com/office/drawing/2014/main" id="{43E7296E-7E84-F5C4-D25D-7409B122EAB3}"/>
              </a:ext>
            </a:extLst>
          </p:cNvPr>
          <p:cNvSpPr>
            <a:spLocks noGrp="1"/>
          </p:cNvSpPr>
          <p:nvPr>
            <p:ph idx="1"/>
          </p:nvPr>
        </p:nvSpPr>
        <p:spPr>
          <a:xfrm>
            <a:off x="1755976" y="1790901"/>
            <a:ext cx="8680048" cy="4351338"/>
          </a:xfrm>
        </p:spPr>
        <p:txBody>
          <a:bodyPr/>
          <a:lstStyle/>
          <a:p>
            <a:pPr marL="0" indent="0" algn="ctr">
              <a:buNone/>
            </a:pPr>
            <a:r>
              <a:rPr lang="en-US" dirty="0"/>
              <a:t>Luke 8:54-56 (NIV)  But he took her by the hand and said, "My child, get up!" 55  Her spirit returned, and at once she stood up. Then Jesus told them to give her something to eat. 56  Her parents were astonished, but he ordered them not to tell anyone what had happened.</a:t>
            </a:r>
          </a:p>
        </p:txBody>
      </p:sp>
      <p:pic>
        <p:nvPicPr>
          <p:cNvPr id="4" name="Picture 3">
            <a:extLst>
              <a:ext uri="{FF2B5EF4-FFF2-40B4-BE49-F238E27FC236}">
                <a16:creationId xmlns:a16="http://schemas.microsoft.com/office/drawing/2014/main" id="{D40AF310-5083-5407-9E8E-82F56BFADCCF}"/>
              </a:ext>
            </a:extLst>
          </p:cNvPr>
          <p:cNvPicPr>
            <a:picLocks noChangeAspect="1"/>
          </p:cNvPicPr>
          <p:nvPr/>
        </p:nvPicPr>
        <p:blipFill>
          <a:blip r:embed="rId2"/>
          <a:stretch>
            <a:fillRect/>
          </a:stretch>
        </p:blipFill>
        <p:spPr>
          <a:xfrm>
            <a:off x="4872050" y="5575219"/>
            <a:ext cx="21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47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E7CF-D09A-B6CE-F887-1AA6F0562548}"/>
              </a:ext>
            </a:extLst>
          </p:cNvPr>
          <p:cNvSpPr>
            <a:spLocks noGrp="1"/>
          </p:cNvSpPr>
          <p:nvPr>
            <p:ph type="title"/>
          </p:nvPr>
        </p:nvSpPr>
        <p:spPr/>
        <p:txBody>
          <a:bodyPr/>
          <a:lstStyle/>
          <a:p>
            <a:r>
              <a:rPr lang="en-US" dirty="0"/>
              <a:t>Trust Jesus to Provide</a:t>
            </a:r>
          </a:p>
        </p:txBody>
      </p:sp>
      <p:sp>
        <p:nvSpPr>
          <p:cNvPr id="3" name="Content Placeholder 2">
            <a:extLst>
              <a:ext uri="{FF2B5EF4-FFF2-40B4-BE49-F238E27FC236}">
                <a16:creationId xmlns:a16="http://schemas.microsoft.com/office/drawing/2014/main" id="{64E22D6D-EDFC-5C64-4653-2668154B0A7C}"/>
              </a:ext>
            </a:extLst>
          </p:cNvPr>
          <p:cNvSpPr>
            <a:spLocks noGrp="1"/>
          </p:cNvSpPr>
          <p:nvPr>
            <p:ph idx="1"/>
          </p:nvPr>
        </p:nvSpPr>
        <p:spPr/>
        <p:txBody>
          <a:bodyPr/>
          <a:lstStyle/>
          <a:p>
            <a:r>
              <a:rPr lang="en-US" dirty="0"/>
              <a:t>Rather than respond to scoffers, what did Jesus proceed to do? What method did He use in this case to work a miracle? </a:t>
            </a:r>
          </a:p>
          <a:p>
            <a:r>
              <a:rPr lang="en-US" dirty="0"/>
              <a:t>What was the result for the girl? How did her parents respond? </a:t>
            </a:r>
          </a:p>
          <a:p>
            <a:r>
              <a:rPr lang="en-US" dirty="0"/>
              <a:t>What two commands did Jesus give to her parents? </a:t>
            </a:r>
          </a:p>
        </p:txBody>
      </p:sp>
    </p:spTree>
    <p:extLst>
      <p:ext uri="{BB962C8B-B14F-4D97-AF65-F5344CB8AC3E}">
        <p14:creationId xmlns:p14="http://schemas.microsoft.com/office/powerpoint/2010/main" val="4740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263F-42A3-53ED-2D72-045357602BD3}"/>
              </a:ext>
            </a:extLst>
          </p:cNvPr>
          <p:cNvSpPr>
            <a:spLocks noGrp="1"/>
          </p:cNvSpPr>
          <p:nvPr>
            <p:ph type="title"/>
          </p:nvPr>
        </p:nvSpPr>
        <p:spPr/>
        <p:txBody>
          <a:bodyPr/>
          <a:lstStyle/>
          <a:p>
            <a:r>
              <a:rPr lang="en-US" dirty="0"/>
              <a:t>Consider Jesus’ Command</a:t>
            </a:r>
          </a:p>
        </p:txBody>
      </p:sp>
      <p:sp>
        <p:nvSpPr>
          <p:cNvPr id="3" name="Content Placeholder 2">
            <a:extLst>
              <a:ext uri="{FF2B5EF4-FFF2-40B4-BE49-F238E27FC236}">
                <a16:creationId xmlns:a16="http://schemas.microsoft.com/office/drawing/2014/main" id="{6F7309AE-CFA4-CD8A-D776-DE78422496D6}"/>
              </a:ext>
            </a:extLst>
          </p:cNvPr>
          <p:cNvSpPr>
            <a:spLocks noGrp="1"/>
          </p:cNvSpPr>
          <p:nvPr>
            <p:ph idx="1"/>
          </p:nvPr>
        </p:nvSpPr>
        <p:spPr>
          <a:xfrm>
            <a:off x="838200" y="1690688"/>
            <a:ext cx="10515600" cy="4802187"/>
          </a:xfrm>
        </p:spPr>
        <p:txBody>
          <a:bodyPr>
            <a:normAutofit/>
          </a:bodyPr>
          <a:lstStyle/>
          <a:p>
            <a:r>
              <a:rPr lang="en-US" dirty="0">
                <a:solidFill>
                  <a:srgbClr val="C00000"/>
                </a:solidFill>
              </a:rPr>
              <a:t>Child not be the center of unneeded attention </a:t>
            </a:r>
          </a:p>
          <a:p>
            <a:r>
              <a:rPr lang="en-US" dirty="0">
                <a:solidFill>
                  <a:srgbClr val="C00000"/>
                </a:solidFill>
              </a:rPr>
              <a:t>Just a little girl wanting to get on with life</a:t>
            </a:r>
          </a:p>
          <a:p>
            <a:r>
              <a:rPr lang="en-US" dirty="0">
                <a:solidFill>
                  <a:srgbClr val="C00000"/>
                </a:solidFill>
              </a:rPr>
              <a:t>Jesus not a traveling miracle show</a:t>
            </a:r>
          </a:p>
          <a:p>
            <a:r>
              <a:rPr lang="en-US" dirty="0">
                <a:solidFill>
                  <a:srgbClr val="C00000"/>
                </a:solidFill>
              </a:rPr>
              <a:t>Ministry not totally about displays or power</a:t>
            </a:r>
          </a:p>
          <a:p>
            <a:r>
              <a:rPr lang="en-US" dirty="0">
                <a:solidFill>
                  <a:srgbClr val="C00000"/>
                </a:solidFill>
              </a:rPr>
              <a:t>Main lesson was faith </a:t>
            </a:r>
          </a:p>
          <a:p>
            <a:r>
              <a:rPr lang="en-US" dirty="0">
                <a:solidFill>
                  <a:srgbClr val="C00000"/>
                </a:solidFill>
              </a:rPr>
              <a:t>He has power to deliver life</a:t>
            </a:r>
          </a:p>
          <a:p>
            <a:r>
              <a:rPr lang="en-US" dirty="0">
                <a:solidFill>
                  <a:srgbClr val="C00000"/>
                </a:solidFill>
              </a:rPr>
              <a:t>His timing and sovereignty are to be respected</a:t>
            </a:r>
          </a:p>
          <a:p>
            <a:endParaRPr lang="en-US" dirty="0"/>
          </a:p>
        </p:txBody>
      </p:sp>
    </p:spTree>
    <p:extLst>
      <p:ext uri="{BB962C8B-B14F-4D97-AF65-F5344CB8AC3E}">
        <p14:creationId xmlns:p14="http://schemas.microsoft.com/office/powerpoint/2010/main" val="33919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AE71-1277-9902-2DD8-04D9A5F2A64A}"/>
              </a:ext>
            </a:extLst>
          </p:cNvPr>
          <p:cNvSpPr>
            <a:spLocks noGrp="1"/>
          </p:cNvSpPr>
          <p:nvPr>
            <p:ph type="title"/>
          </p:nvPr>
        </p:nvSpPr>
        <p:spPr/>
        <p:txBody>
          <a:bodyPr/>
          <a:lstStyle/>
          <a:p>
            <a:r>
              <a:rPr lang="en-US" dirty="0"/>
              <a:t>Trust Jesus to Provide</a:t>
            </a:r>
          </a:p>
        </p:txBody>
      </p:sp>
      <p:sp>
        <p:nvSpPr>
          <p:cNvPr id="3" name="Content Placeholder 2">
            <a:extLst>
              <a:ext uri="{FF2B5EF4-FFF2-40B4-BE49-F238E27FC236}">
                <a16:creationId xmlns:a16="http://schemas.microsoft.com/office/drawing/2014/main" id="{9861900F-28D8-4876-031B-FABDBA53C900}"/>
              </a:ext>
            </a:extLst>
          </p:cNvPr>
          <p:cNvSpPr>
            <a:spLocks noGrp="1"/>
          </p:cNvSpPr>
          <p:nvPr>
            <p:ph idx="1"/>
          </p:nvPr>
        </p:nvSpPr>
        <p:spPr/>
        <p:txBody>
          <a:bodyPr/>
          <a:lstStyle/>
          <a:p>
            <a:r>
              <a:rPr lang="en-US" dirty="0"/>
              <a:t>How does Jesus' healing power extend beyond physical ailments to address deeper spiritual and emotional needs</a:t>
            </a:r>
          </a:p>
        </p:txBody>
      </p:sp>
      <p:grpSp>
        <p:nvGrpSpPr>
          <p:cNvPr id="4" name="Group 3">
            <a:extLst>
              <a:ext uri="{FF2B5EF4-FFF2-40B4-BE49-F238E27FC236}">
                <a16:creationId xmlns:a16="http://schemas.microsoft.com/office/drawing/2014/main" id="{B6C8B265-E9D2-9F3C-40BF-2D9DE5B8696A}"/>
              </a:ext>
            </a:extLst>
          </p:cNvPr>
          <p:cNvGrpSpPr/>
          <p:nvPr/>
        </p:nvGrpSpPr>
        <p:grpSpPr>
          <a:xfrm>
            <a:off x="1842304" y="3659469"/>
            <a:ext cx="8507392" cy="2517494"/>
            <a:chOff x="1842304" y="3659469"/>
            <a:chExt cx="8507392" cy="2517494"/>
          </a:xfrm>
        </p:grpSpPr>
        <p:pic>
          <p:nvPicPr>
            <p:cNvPr id="3074" name="Picture 2" descr="Free Anxious young woman cover wing ears with hands sitting on chair Stock Photo">
              <a:extLst>
                <a:ext uri="{FF2B5EF4-FFF2-40B4-BE49-F238E27FC236}">
                  <a16:creationId xmlns:a16="http://schemas.microsoft.com/office/drawing/2014/main" id="{FC7F0F37-FE8C-FA27-FA48-F399852116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1367" y="3659469"/>
              <a:ext cx="1678329" cy="2517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Free Close-Up Photo of Woman With Her Hands Tied With Rope Stock Photo">
              <a:extLst>
                <a:ext uri="{FF2B5EF4-FFF2-40B4-BE49-F238E27FC236}">
                  <a16:creationId xmlns:a16="http://schemas.microsoft.com/office/drawing/2014/main" id="{9BD125CA-3C07-43A1-4268-CE897A5F4A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304" y="3659469"/>
              <a:ext cx="1678329" cy="2517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Free A Man and Woman Arguing while Pointing Fingers Stock Photo">
              <a:extLst>
                <a:ext uri="{FF2B5EF4-FFF2-40B4-BE49-F238E27FC236}">
                  <a16:creationId xmlns:a16="http://schemas.microsoft.com/office/drawing/2014/main" id="{0EF1CD56-2080-12FC-F503-A08E17F947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308" y="3839765"/>
              <a:ext cx="3425383" cy="1927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016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E29E-E0DB-7975-36E0-95D26EE7273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5937CC4-5550-A197-F7A8-9FD42E02C1F6}"/>
              </a:ext>
            </a:extLst>
          </p:cNvPr>
          <p:cNvSpPr>
            <a:spLocks noGrp="1"/>
          </p:cNvSpPr>
          <p:nvPr>
            <p:ph idx="1"/>
          </p:nvPr>
        </p:nvSpPr>
        <p:spPr>
          <a:xfrm>
            <a:off x="838200" y="2118167"/>
            <a:ext cx="10515600" cy="4058796"/>
          </a:xfrm>
        </p:spPr>
        <p:txBody>
          <a:bodyPr/>
          <a:lstStyle/>
          <a:p>
            <a:r>
              <a:rPr lang="en-US" dirty="0"/>
              <a:t>Pray. </a:t>
            </a:r>
          </a:p>
          <a:p>
            <a:pPr lvl="1"/>
            <a:r>
              <a:rPr lang="en-US" dirty="0"/>
              <a:t>Ask God to reveal the people in your life who need a spiritual resurrection. </a:t>
            </a:r>
          </a:p>
          <a:p>
            <a:pPr lvl="1"/>
            <a:r>
              <a:rPr lang="en-US" dirty="0"/>
              <a:t>Pray for spiritual awakening and the courage to speak into their lives.</a:t>
            </a:r>
          </a:p>
          <a:p>
            <a:endParaRPr lang="en-US" dirty="0"/>
          </a:p>
        </p:txBody>
      </p:sp>
    </p:spTree>
    <p:extLst>
      <p:ext uri="{BB962C8B-B14F-4D97-AF65-F5344CB8AC3E}">
        <p14:creationId xmlns:p14="http://schemas.microsoft.com/office/powerpoint/2010/main" val="222140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E29E-E0DB-7975-36E0-95D26EE7273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5937CC4-5550-A197-F7A8-9FD42E02C1F6}"/>
              </a:ext>
            </a:extLst>
          </p:cNvPr>
          <p:cNvSpPr>
            <a:spLocks noGrp="1"/>
          </p:cNvSpPr>
          <p:nvPr>
            <p:ph idx="1"/>
          </p:nvPr>
        </p:nvSpPr>
        <p:spPr>
          <a:xfrm>
            <a:off x="838200" y="1956121"/>
            <a:ext cx="10515600" cy="4220841"/>
          </a:xfrm>
        </p:spPr>
        <p:txBody>
          <a:bodyPr/>
          <a:lstStyle/>
          <a:p>
            <a:r>
              <a:rPr lang="en-US" dirty="0"/>
              <a:t>Memorize. </a:t>
            </a:r>
          </a:p>
          <a:p>
            <a:pPr lvl="1"/>
            <a:r>
              <a:rPr lang="en-US" dirty="0"/>
              <a:t>As you reflect on this amazing story, let its meaning sink in by memorizing this promise from Jesus:</a:t>
            </a:r>
          </a:p>
          <a:p>
            <a:pPr lvl="1"/>
            <a:r>
              <a:rPr lang="en-US" dirty="0"/>
              <a:t> “</a:t>
            </a:r>
            <a:r>
              <a:rPr lang="en-US" i="1" dirty="0"/>
              <a:t>A thief comes only to steal and kill and destroy. I have come so that they may have life and have it in abundance</a:t>
            </a:r>
            <a:r>
              <a:rPr lang="en-US" dirty="0"/>
              <a:t>” (John 10:10).</a:t>
            </a:r>
          </a:p>
          <a:p>
            <a:endParaRPr lang="en-US" dirty="0"/>
          </a:p>
        </p:txBody>
      </p:sp>
    </p:spTree>
    <p:extLst>
      <p:ext uri="{BB962C8B-B14F-4D97-AF65-F5344CB8AC3E}">
        <p14:creationId xmlns:p14="http://schemas.microsoft.com/office/powerpoint/2010/main" val="22921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E29E-E0DB-7975-36E0-95D26EE7273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5937CC4-5550-A197-F7A8-9FD42E02C1F6}"/>
              </a:ext>
            </a:extLst>
          </p:cNvPr>
          <p:cNvSpPr>
            <a:spLocks noGrp="1"/>
          </p:cNvSpPr>
          <p:nvPr>
            <p:ph idx="1"/>
          </p:nvPr>
        </p:nvSpPr>
        <p:spPr>
          <a:xfrm>
            <a:off x="838200" y="2071867"/>
            <a:ext cx="10515600" cy="4105095"/>
          </a:xfrm>
        </p:spPr>
        <p:txBody>
          <a:bodyPr/>
          <a:lstStyle/>
          <a:p>
            <a:r>
              <a:rPr lang="en-US" dirty="0"/>
              <a:t>Go. </a:t>
            </a:r>
          </a:p>
          <a:p>
            <a:pPr lvl="1"/>
            <a:r>
              <a:rPr lang="en-US" dirty="0"/>
              <a:t>Sometime in the next week or so, get out of the safety zone of your ordinary life and visit a jail, homeless shelter, or compassion ministry site. </a:t>
            </a:r>
          </a:p>
          <a:p>
            <a:pPr lvl="1"/>
            <a:r>
              <a:rPr lang="en-US" dirty="0"/>
              <a:t>Volunteer to help and, as you do, pray that God will once again show off His power in the lives of the people you encounter. </a:t>
            </a:r>
          </a:p>
          <a:p>
            <a:endParaRPr lang="en-US" dirty="0"/>
          </a:p>
        </p:txBody>
      </p:sp>
    </p:spTree>
    <p:extLst>
      <p:ext uri="{BB962C8B-B14F-4D97-AF65-F5344CB8AC3E}">
        <p14:creationId xmlns:p14="http://schemas.microsoft.com/office/powerpoint/2010/main" val="292014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9E9FB-8348-4F22-2660-02D856E51C08}"/>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1ECD821-29DA-5EAE-702B-D8F68D0C3800}"/>
              </a:ext>
            </a:extLst>
          </p:cNvPr>
          <p:cNvGrpSpPr/>
          <p:nvPr/>
        </p:nvGrpSpPr>
        <p:grpSpPr>
          <a:xfrm>
            <a:off x="2849598" y="1690688"/>
            <a:ext cx="6492803" cy="4161682"/>
            <a:chOff x="2849598" y="1690688"/>
            <a:chExt cx="6492803" cy="4161682"/>
          </a:xfrm>
        </p:grpSpPr>
        <p:pic>
          <p:nvPicPr>
            <p:cNvPr id="6" name="Picture 5" descr="A person holding a sign&#10;&#10;Description automatically generated">
              <a:extLst>
                <a:ext uri="{FF2B5EF4-FFF2-40B4-BE49-F238E27FC236}">
                  <a16:creationId xmlns:a16="http://schemas.microsoft.com/office/drawing/2014/main" id="{09929B2F-28DB-BD11-4DF9-5AE2FAB84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05000"/>
              <a:ext cx="5715000" cy="3048000"/>
            </a:xfrm>
            <a:prstGeom prst="rect">
              <a:avLst/>
            </a:prstGeom>
            <a:ln>
              <a:noFill/>
            </a:ln>
            <a:effectLst>
              <a:outerShdw blurRad="190500" algn="tl" rotWithShape="0">
                <a:srgbClr val="000000">
                  <a:alpha val="70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467FB520-0768-AD17-5E2E-EAB867551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4495FA26-EAFA-6E15-0793-2EF11A599BEB}"/>
              </a:ext>
            </a:extLst>
          </p:cNvPr>
          <p:cNvSpPr txBox="1"/>
          <p:nvPr/>
        </p:nvSpPr>
        <p:spPr>
          <a:xfrm>
            <a:off x="4344388" y="5882016"/>
            <a:ext cx="350322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31643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6ECE-9883-217D-7D11-F41B7DE8B225}"/>
              </a:ext>
            </a:extLst>
          </p:cNvPr>
          <p:cNvSpPr>
            <a:spLocks noGrp="1"/>
          </p:cNvSpPr>
          <p:nvPr>
            <p:ph type="title"/>
          </p:nvPr>
        </p:nvSpPr>
        <p:spPr>
          <a:xfrm>
            <a:off x="838200" y="365125"/>
            <a:ext cx="3962400" cy="1325563"/>
          </a:xfrm>
        </p:spPr>
        <p:txBody>
          <a:bodyPr/>
          <a:lstStyle/>
          <a:p>
            <a:r>
              <a:rPr lang="en-US" dirty="0"/>
              <a:t>Family Activities</a:t>
            </a:r>
          </a:p>
        </p:txBody>
      </p:sp>
      <p:pic>
        <p:nvPicPr>
          <p:cNvPr id="4" name="Picture 3" descr="A crossword puzzle with many squares&#10;&#10;Description automatically generated">
            <a:extLst>
              <a:ext uri="{FF2B5EF4-FFF2-40B4-BE49-F238E27FC236}">
                <a16:creationId xmlns:a16="http://schemas.microsoft.com/office/drawing/2014/main" id="{87C886B8-83BB-C512-DFC1-C1BFEFFE0266}"/>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061060" y="1471682"/>
            <a:ext cx="4918292" cy="489530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erson holding a sign&#10;&#10;Description automatically generated">
            <a:extLst>
              <a:ext uri="{FF2B5EF4-FFF2-40B4-BE49-F238E27FC236}">
                <a16:creationId xmlns:a16="http://schemas.microsoft.com/office/drawing/2014/main" id="{44B853B2-071F-5A2B-DBC4-E507BE63E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405" y="3021876"/>
            <a:ext cx="1727973" cy="3345114"/>
          </a:xfrm>
          <a:prstGeom prst="rect">
            <a:avLst/>
          </a:prstGeom>
          <a:ln>
            <a:noFill/>
          </a:ln>
          <a:effectLst>
            <a:outerShdw blurRad="292100" dist="139700" dir="2700000" algn="tl" rotWithShape="0">
              <a:srgbClr val="333333">
                <a:alpha val="65000"/>
              </a:srgbClr>
            </a:outerShdw>
          </a:effectLst>
        </p:spPr>
      </p:pic>
      <p:pic>
        <p:nvPicPr>
          <p:cNvPr id="10" name="Picture 9" descr="A person holding a cell phone&#10;&#10;Description automatically generated">
            <a:extLst>
              <a:ext uri="{FF2B5EF4-FFF2-40B4-BE49-F238E27FC236}">
                <a16:creationId xmlns:a16="http://schemas.microsoft.com/office/drawing/2014/main" id="{FFEF925A-EE7D-6F1D-4166-64C673718C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438" y="2999539"/>
            <a:ext cx="2549622" cy="3493336"/>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F7FA8139-654B-CB09-5BD9-EDADF5ECFA17}"/>
              </a:ext>
            </a:extLst>
          </p:cNvPr>
          <p:cNvSpPr/>
          <p:nvPr/>
        </p:nvSpPr>
        <p:spPr>
          <a:xfrm>
            <a:off x="838200" y="1836293"/>
            <a:ext cx="2971800" cy="1004386"/>
          </a:xfrm>
          <a:prstGeom prst="wedgeRoundRectCallout">
            <a:avLst>
              <a:gd name="adj1" fmla="val -7877"/>
              <a:gd name="adj2" fmla="val 6848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Looks like the clues are in the Bible passage. </a:t>
            </a:r>
          </a:p>
        </p:txBody>
      </p:sp>
      <p:sp>
        <p:nvSpPr>
          <p:cNvPr id="12" name="Speech Bubble: Rectangle with Corners Rounded 11">
            <a:extLst>
              <a:ext uri="{FF2B5EF4-FFF2-40B4-BE49-F238E27FC236}">
                <a16:creationId xmlns:a16="http://schemas.microsoft.com/office/drawing/2014/main" id="{B73A5298-5722-B70E-4ED3-78B5E496A5FD}"/>
              </a:ext>
            </a:extLst>
          </p:cNvPr>
          <p:cNvSpPr/>
          <p:nvPr/>
        </p:nvSpPr>
        <p:spPr>
          <a:xfrm>
            <a:off x="4114800" y="1345797"/>
            <a:ext cx="3428595" cy="1451448"/>
          </a:xfrm>
          <a:prstGeom prst="wedgeRoundRectCallout">
            <a:avLst>
              <a:gd name="adj1" fmla="val -1911"/>
              <a:gd name="adj2" fmla="val 6848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But you have to go to </a:t>
            </a:r>
            <a:r>
              <a:rPr lang="en-US" dirty="0">
                <a:latin typeface="Comic Sans MS" panose="030F0702030302020204" pitchFamily="66" charset="0"/>
                <a:hlinkClick r:id="rId5"/>
              </a:rPr>
              <a:t>http://tinyurl.com/4hs5jf9t</a:t>
            </a:r>
            <a:r>
              <a:rPr lang="en-US" dirty="0">
                <a:latin typeface="Comic Sans MS" panose="030F0702030302020204" pitchFamily="66" charset="0"/>
              </a:rPr>
              <a:t>   for help.  And I want to do that color page!</a:t>
            </a:r>
          </a:p>
        </p:txBody>
      </p:sp>
    </p:spTree>
    <p:extLst>
      <p:ext uri="{BB962C8B-B14F-4D97-AF65-F5344CB8AC3E}">
        <p14:creationId xmlns:p14="http://schemas.microsoft.com/office/powerpoint/2010/main" val="3919600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75216"/>
          </a:xfrm>
        </p:spPr>
        <p:txBody>
          <a:bodyPr/>
          <a:lstStyle/>
          <a:p>
            <a:r>
              <a:rPr lang="en-US" dirty="0"/>
              <a:t>Expectant Faith</a:t>
            </a:r>
          </a:p>
        </p:txBody>
      </p:sp>
      <p:sp>
        <p:nvSpPr>
          <p:cNvPr id="3" name="Subtitle 2"/>
          <p:cNvSpPr>
            <a:spLocks noGrp="1"/>
          </p:cNvSpPr>
          <p:nvPr>
            <p:ph type="subTitle" idx="1"/>
          </p:nvPr>
        </p:nvSpPr>
        <p:spPr>
          <a:xfrm>
            <a:off x="1524000" y="3859480"/>
            <a:ext cx="9144000" cy="1398319"/>
          </a:xfrm>
        </p:spPr>
        <p:txBody>
          <a:bodyPr/>
          <a:lstStyle/>
          <a:p>
            <a:r>
              <a:rPr lang="en-US" dirty="0"/>
              <a:t>February 4</a:t>
            </a:r>
          </a:p>
        </p:txBody>
      </p:sp>
    </p:spTree>
    <p:extLst>
      <p:ext uri="{BB962C8B-B14F-4D97-AF65-F5344CB8AC3E}">
        <p14:creationId xmlns:p14="http://schemas.microsoft.com/office/powerpoint/2010/main" val="142684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709D-308A-0BCA-6CB2-B47A79D26BBF}"/>
              </a:ext>
            </a:extLst>
          </p:cNvPr>
          <p:cNvSpPr>
            <a:spLocks noGrp="1"/>
          </p:cNvSpPr>
          <p:nvPr>
            <p:ph type="title"/>
          </p:nvPr>
        </p:nvSpPr>
        <p:spPr/>
        <p:txBody>
          <a:bodyPr/>
          <a:lstStyle/>
          <a:p>
            <a:r>
              <a:rPr lang="en-US" dirty="0"/>
              <a:t>Can you recall?</a:t>
            </a:r>
          </a:p>
        </p:txBody>
      </p:sp>
      <p:sp>
        <p:nvSpPr>
          <p:cNvPr id="3" name="Content Placeholder 2">
            <a:extLst>
              <a:ext uri="{FF2B5EF4-FFF2-40B4-BE49-F238E27FC236}">
                <a16:creationId xmlns:a16="http://schemas.microsoft.com/office/drawing/2014/main" id="{EA4502E6-5807-F9C9-1077-AB7E3758091C}"/>
              </a:ext>
            </a:extLst>
          </p:cNvPr>
          <p:cNvSpPr>
            <a:spLocks noGrp="1"/>
          </p:cNvSpPr>
          <p:nvPr>
            <p:ph idx="1"/>
          </p:nvPr>
        </p:nvSpPr>
        <p:spPr/>
        <p:txBody>
          <a:bodyPr/>
          <a:lstStyle/>
          <a:p>
            <a:r>
              <a:rPr lang="en-US" dirty="0"/>
              <a:t>What was a time when something exceeded your expectations?</a:t>
            </a:r>
          </a:p>
          <a:p>
            <a:endParaRPr lang="en-US" dirty="0"/>
          </a:p>
          <a:p>
            <a:r>
              <a:rPr lang="en-US" dirty="0">
                <a:solidFill>
                  <a:srgbClr val="C00000"/>
                </a:solidFill>
              </a:rPr>
              <a:t>God’s response to our faith will always ultimately exceed our expectations.</a:t>
            </a:r>
          </a:p>
          <a:p>
            <a:pPr lvl="1"/>
            <a:r>
              <a:rPr lang="en-US" dirty="0">
                <a:solidFill>
                  <a:srgbClr val="C00000"/>
                </a:solidFill>
              </a:rPr>
              <a:t>Faith maintains trust in God to do what no one else can do.</a:t>
            </a:r>
          </a:p>
          <a:p>
            <a:endParaRPr lang="en-US" dirty="0"/>
          </a:p>
          <a:p>
            <a:endParaRPr lang="en-US" dirty="0"/>
          </a:p>
        </p:txBody>
      </p:sp>
      <p:grpSp>
        <p:nvGrpSpPr>
          <p:cNvPr id="4" name="Group 3">
            <a:extLst>
              <a:ext uri="{FF2B5EF4-FFF2-40B4-BE49-F238E27FC236}">
                <a16:creationId xmlns:a16="http://schemas.microsoft.com/office/drawing/2014/main" id="{5DF78722-772A-8F9B-60E0-120EB6B384DB}"/>
              </a:ext>
            </a:extLst>
          </p:cNvPr>
          <p:cNvGrpSpPr/>
          <p:nvPr/>
        </p:nvGrpSpPr>
        <p:grpSpPr>
          <a:xfrm>
            <a:off x="1561087" y="3322383"/>
            <a:ext cx="9554218" cy="2553196"/>
            <a:chOff x="1905471" y="3310507"/>
            <a:chExt cx="9554218" cy="2553196"/>
          </a:xfrm>
        </p:grpSpPr>
        <p:pic>
          <p:nvPicPr>
            <p:cNvPr id="1026" name="Picture 2" descr="Pizza (#5) clipart">
              <a:extLst>
                <a:ext uri="{FF2B5EF4-FFF2-40B4-BE49-F238E27FC236}">
                  <a16:creationId xmlns:a16="http://schemas.microsoft.com/office/drawing/2014/main" id="{FCC0489C-E091-AD0E-575E-5A6B0FC6BA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8211" y="3623767"/>
              <a:ext cx="2622731" cy="1941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ar clipart">
              <a:extLst>
                <a:ext uri="{FF2B5EF4-FFF2-40B4-BE49-F238E27FC236}">
                  <a16:creationId xmlns:a16="http://schemas.microsoft.com/office/drawing/2014/main" id="{B86B98AE-797D-A3FE-A77E-3B8C220E0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281" y="3979337"/>
              <a:ext cx="3485408" cy="1215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Teacher clipart">
              <a:extLst>
                <a:ext uri="{FF2B5EF4-FFF2-40B4-BE49-F238E27FC236}">
                  <a16:creationId xmlns:a16="http://schemas.microsoft.com/office/drawing/2014/main" id="{DFFC49BD-27E7-14B0-BF94-48B016F5D6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471" y="3310507"/>
              <a:ext cx="1349884" cy="2553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359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6DD4-960C-DDEF-F406-9C8299F8D836}"/>
              </a:ext>
            </a:extLst>
          </p:cNvPr>
          <p:cNvSpPr>
            <a:spLocks noGrp="1"/>
          </p:cNvSpPr>
          <p:nvPr>
            <p:ph type="title"/>
          </p:nvPr>
        </p:nvSpPr>
        <p:spPr/>
        <p:txBody>
          <a:bodyPr/>
          <a:lstStyle/>
          <a:p>
            <a:pPr algn="l"/>
            <a:r>
              <a:rPr lang="en-US" dirty="0"/>
              <a:t>Listen for despair.</a:t>
            </a:r>
          </a:p>
        </p:txBody>
      </p:sp>
      <p:sp>
        <p:nvSpPr>
          <p:cNvPr id="3" name="Content Placeholder 2">
            <a:extLst>
              <a:ext uri="{FF2B5EF4-FFF2-40B4-BE49-F238E27FC236}">
                <a16:creationId xmlns:a16="http://schemas.microsoft.com/office/drawing/2014/main" id="{21569992-E02B-8995-2360-3509E3E926EA}"/>
              </a:ext>
            </a:extLst>
          </p:cNvPr>
          <p:cNvSpPr>
            <a:spLocks noGrp="1"/>
          </p:cNvSpPr>
          <p:nvPr>
            <p:ph idx="1"/>
          </p:nvPr>
        </p:nvSpPr>
        <p:spPr>
          <a:xfrm>
            <a:off x="1211966" y="1837199"/>
            <a:ext cx="9768068" cy="4351338"/>
          </a:xfrm>
        </p:spPr>
        <p:txBody>
          <a:bodyPr/>
          <a:lstStyle/>
          <a:p>
            <a:pPr marL="0" indent="0" algn="ctr">
              <a:buNone/>
            </a:pPr>
            <a:r>
              <a:rPr lang="en-US" dirty="0"/>
              <a:t>Luke 8:41-42 (NIV)  Then a man named Jairus, a ruler of the synagogue, came and fell at Jesus' feet, pleading with him to come to his house 42  because his only daughter, a girl of about twelve, was dying. As Jesus was on his way, the crowds almost crushed him.</a:t>
            </a:r>
          </a:p>
        </p:txBody>
      </p:sp>
      <p:pic>
        <p:nvPicPr>
          <p:cNvPr id="5" name="Picture 4">
            <a:extLst>
              <a:ext uri="{FF2B5EF4-FFF2-40B4-BE49-F238E27FC236}">
                <a16:creationId xmlns:a16="http://schemas.microsoft.com/office/drawing/2014/main" id="{9EEDD907-758D-7BAE-A366-A6C1FA64C187}"/>
              </a:ext>
            </a:extLst>
          </p:cNvPr>
          <p:cNvPicPr>
            <a:picLocks noChangeAspect="1"/>
          </p:cNvPicPr>
          <p:nvPr/>
        </p:nvPicPr>
        <p:blipFill>
          <a:blip r:embed="rId2"/>
          <a:stretch>
            <a:fillRect/>
          </a:stretch>
        </p:blipFill>
        <p:spPr>
          <a:xfrm>
            <a:off x="4872050" y="5320576"/>
            <a:ext cx="21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32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9B61-EF2A-C573-916C-4196A0EC9281}"/>
              </a:ext>
            </a:extLst>
          </p:cNvPr>
          <p:cNvSpPr>
            <a:spLocks noGrp="1"/>
          </p:cNvSpPr>
          <p:nvPr>
            <p:ph type="title"/>
          </p:nvPr>
        </p:nvSpPr>
        <p:spPr>
          <a:xfrm>
            <a:off x="838200" y="353550"/>
            <a:ext cx="10515600" cy="1325563"/>
          </a:xfrm>
        </p:spPr>
        <p:txBody>
          <a:bodyPr/>
          <a:lstStyle/>
          <a:p>
            <a:r>
              <a:rPr lang="en-US" dirty="0"/>
              <a:t>Trust Jesus with Your Needs</a:t>
            </a:r>
          </a:p>
        </p:txBody>
      </p:sp>
      <p:sp>
        <p:nvSpPr>
          <p:cNvPr id="3" name="Content Placeholder 2">
            <a:extLst>
              <a:ext uri="{FF2B5EF4-FFF2-40B4-BE49-F238E27FC236}">
                <a16:creationId xmlns:a16="http://schemas.microsoft.com/office/drawing/2014/main" id="{3AC3C599-77B2-EE52-6BAB-B469A4528140}"/>
              </a:ext>
            </a:extLst>
          </p:cNvPr>
          <p:cNvSpPr>
            <a:spLocks noGrp="1"/>
          </p:cNvSpPr>
          <p:nvPr>
            <p:ph idx="1"/>
          </p:nvPr>
        </p:nvSpPr>
        <p:spPr/>
        <p:txBody>
          <a:bodyPr/>
          <a:lstStyle/>
          <a:p>
            <a:r>
              <a:rPr lang="en-US" dirty="0"/>
              <a:t>Jairus was a ruler of a local synagogue.  What mixed feelings might he have had as he approached Jesus for help regarding his daughter’s illness?</a:t>
            </a:r>
          </a:p>
          <a:p>
            <a:r>
              <a:rPr lang="en-US" dirty="0"/>
              <a:t>How did Jesus respond to his appeal? </a:t>
            </a:r>
          </a:p>
        </p:txBody>
      </p:sp>
    </p:spTree>
    <p:extLst>
      <p:ext uri="{BB962C8B-B14F-4D97-AF65-F5344CB8AC3E}">
        <p14:creationId xmlns:p14="http://schemas.microsoft.com/office/powerpoint/2010/main" val="160143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2A7A-058D-8339-182E-2C1CEA9EB58F}"/>
              </a:ext>
            </a:extLst>
          </p:cNvPr>
          <p:cNvSpPr>
            <a:spLocks noGrp="1"/>
          </p:cNvSpPr>
          <p:nvPr>
            <p:ph type="title"/>
          </p:nvPr>
        </p:nvSpPr>
        <p:spPr/>
        <p:txBody>
          <a:bodyPr/>
          <a:lstStyle/>
          <a:p>
            <a:r>
              <a:rPr lang="en-US" dirty="0"/>
              <a:t>Trust Jesus with Your Needs</a:t>
            </a:r>
          </a:p>
        </p:txBody>
      </p:sp>
      <p:sp>
        <p:nvSpPr>
          <p:cNvPr id="3" name="Content Placeholder 2">
            <a:extLst>
              <a:ext uri="{FF2B5EF4-FFF2-40B4-BE49-F238E27FC236}">
                <a16:creationId xmlns:a16="http://schemas.microsoft.com/office/drawing/2014/main" id="{4D2D175E-5570-9FEC-5A35-74604326ABA8}"/>
              </a:ext>
            </a:extLst>
          </p:cNvPr>
          <p:cNvSpPr>
            <a:spLocks noGrp="1"/>
          </p:cNvSpPr>
          <p:nvPr>
            <p:ph idx="1"/>
          </p:nvPr>
        </p:nvSpPr>
        <p:spPr/>
        <p:txBody>
          <a:bodyPr/>
          <a:lstStyle/>
          <a:p>
            <a:r>
              <a:rPr lang="en-US" dirty="0"/>
              <a:t>Jairus was an important person.  He was probably quite religious.  But he had a tragic situation.  What does that tell us about how life happens?</a:t>
            </a:r>
          </a:p>
          <a:p>
            <a:r>
              <a:rPr lang="en-US" dirty="0"/>
              <a:t>When problems do come along, what might keep us from bringing our needs to Jesus?</a:t>
            </a:r>
          </a:p>
          <a:p>
            <a:r>
              <a:rPr lang="en-US" dirty="0"/>
              <a:t>Why do delays like the pressing crowd put our faith to the test? </a:t>
            </a:r>
          </a:p>
        </p:txBody>
      </p:sp>
    </p:spTree>
    <p:extLst>
      <p:ext uri="{BB962C8B-B14F-4D97-AF65-F5344CB8AC3E}">
        <p14:creationId xmlns:p14="http://schemas.microsoft.com/office/powerpoint/2010/main" val="40840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CFB0-2A00-7E5E-6248-F9674026970F}"/>
              </a:ext>
            </a:extLst>
          </p:cNvPr>
          <p:cNvSpPr>
            <a:spLocks noGrp="1"/>
          </p:cNvSpPr>
          <p:nvPr>
            <p:ph type="title"/>
          </p:nvPr>
        </p:nvSpPr>
        <p:spPr/>
        <p:txBody>
          <a:bodyPr/>
          <a:lstStyle/>
          <a:p>
            <a:pPr algn="l"/>
            <a:r>
              <a:rPr lang="en-US" dirty="0"/>
              <a:t>Listen for increasing tragedy</a:t>
            </a:r>
          </a:p>
        </p:txBody>
      </p:sp>
      <p:sp>
        <p:nvSpPr>
          <p:cNvPr id="3" name="Content Placeholder 2">
            <a:extLst>
              <a:ext uri="{FF2B5EF4-FFF2-40B4-BE49-F238E27FC236}">
                <a16:creationId xmlns:a16="http://schemas.microsoft.com/office/drawing/2014/main" id="{C951721A-8268-7EE0-E16C-F4E1FF060C5F}"/>
              </a:ext>
            </a:extLst>
          </p:cNvPr>
          <p:cNvSpPr>
            <a:spLocks noGrp="1"/>
          </p:cNvSpPr>
          <p:nvPr>
            <p:ph idx="1"/>
          </p:nvPr>
        </p:nvSpPr>
        <p:spPr>
          <a:xfrm>
            <a:off x="1516283" y="1941372"/>
            <a:ext cx="8842094" cy="4351338"/>
          </a:xfrm>
        </p:spPr>
        <p:txBody>
          <a:bodyPr/>
          <a:lstStyle/>
          <a:p>
            <a:pPr marL="0" indent="0" algn="ctr">
              <a:buNone/>
            </a:pPr>
            <a:r>
              <a:rPr lang="en-US" dirty="0"/>
              <a:t>Luke 8:49-53 (NIV)  While Jesus was still speaking, someone came from the house of Jairus, the synagogue ruler. "Your daughter is dead," he said. "Don't bother the teacher any more." 50  Hearing this, Jesus said to Jairus, "Don't </a:t>
            </a:r>
          </a:p>
        </p:txBody>
      </p:sp>
    </p:spTree>
    <p:extLst>
      <p:ext uri="{BB962C8B-B14F-4D97-AF65-F5344CB8AC3E}">
        <p14:creationId xmlns:p14="http://schemas.microsoft.com/office/powerpoint/2010/main" val="8594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CFB0-2A00-7E5E-6248-F9674026970F}"/>
              </a:ext>
            </a:extLst>
          </p:cNvPr>
          <p:cNvSpPr>
            <a:spLocks noGrp="1"/>
          </p:cNvSpPr>
          <p:nvPr>
            <p:ph type="title"/>
          </p:nvPr>
        </p:nvSpPr>
        <p:spPr/>
        <p:txBody>
          <a:bodyPr/>
          <a:lstStyle/>
          <a:p>
            <a:pPr algn="l"/>
            <a:r>
              <a:rPr lang="en-US" dirty="0"/>
              <a:t>Listen for increasing tragedy</a:t>
            </a:r>
          </a:p>
        </p:txBody>
      </p:sp>
      <p:sp>
        <p:nvSpPr>
          <p:cNvPr id="3" name="Content Placeholder 2">
            <a:extLst>
              <a:ext uri="{FF2B5EF4-FFF2-40B4-BE49-F238E27FC236}">
                <a16:creationId xmlns:a16="http://schemas.microsoft.com/office/drawing/2014/main" id="{C951721A-8268-7EE0-E16C-F4E1FF060C5F}"/>
              </a:ext>
            </a:extLst>
          </p:cNvPr>
          <p:cNvSpPr>
            <a:spLocks noGrp="1"/>
          </p:cNvSpPr>
          <p:nvPr>
            <p:ph idx="1"/>
          </p:nvPr>
        </p:nvSpPr>
        <p:spPr>
          <a:xfrm>
            <a:off x="1918021" y="1941372"/>
            <a:ext cx="8355957" cy="4351338"/>
          </a:xfrm>
        </p:spPr>
        <p:txBody>
          <a:bodyPr/>
          <a:lstStyle/>
          <a:p>
            <a:pPr marL="0" indent="0" algn="ctr">
              <a:buNone/>
            </a:pPr>
            <a:r>
              <a:rPr lang="en-US" dirty="0"/>
              <a:t>be afraid; just believe, and she will be healed." 51  When he arrived at the house of Jairus, he did not let anyone go in with him except Peter, John and James, and the child's father and mother. 52  Meanwhile, </a:t>
            </a:r>
          </a:p>
        </p:txBody>
      </p:sp>
    </p:spTree>
    <p:extLst>
      <p:ext uri="{BB962C8B-B14F-4D97-AF65-F5344CB8AC3E}">
        <p14:creationId xmlns:p14="http://schemas.microsoft.com/office/powerpoint/2010/main" val="87526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CFB0-2A00-7E5E-6248-F9674026970F}"/>
              </a:ext>
            </a:extLst>
          </p:cNvPr>
          <p:cNvSpPr>
            <a:spLocks noGrp="1"/>
          </p:cNvSpPr>
          <p:nvPr>
            <p:ph type="title"/>
          </p:nvPr>
        </p:nvSpPr>
        <p:spPr/>
        <p:txBody>
          <a:bodyPr/>
          <a:lstStyle/>
          <a:p>
            <a:pPr algn="l"/>
            <a:r>
              <a:rPr lang="en-US" dirty="0"/>
              <a:t>Listen for increasing tragedy</a:t>
            </a:r>
          </a:p>
        </p:txBody>
      </p:sp>
      <p:sp>
        <p:nvSpPr>
          <p:cNvPr id="3" name="Content Placeholder 2">
            <a:extLst>
              <a:ext uri="{FF2B5EF4-FFF2-40B4-BE49-F238E27FC236}">
                <a16:creationId xmlns:a16="http://schemas.microsoft.com/office/drawing/2014/main" id="{C951721A-8268-7EE0-E16C-F4E1FF060C5F}"/>
              </a:ext>
            </a:extLst>
          </p:cNvPr>
          <p:cNvSpPr>
            <a:spLocks noGrp="1"/>
          </p:cNvSpPr>
          <p:nvPr>
            <p:ph idx="1"/>
          </p:nvPr>
        </p:nvSpPr>
        <p:spPr>
          <a:xfrm>
            <a:off x="1665066" y="1929798"/>
            <a:ext cx="8861867" cy="4351338"/>
          </a:xfrm>
        </p:spPr>
        <p:txBody>
          <a:bodyPr/>
          <a:lstStyle/>
          <a:p>
            <a:pPr marL="0" indent="0" algn="ctr">
              <a:buNone/>
            </a:pPr>
            <a:r>
              <a:rPr lang="en-US" dirty="0"/>
              <a:t> all the people were wailing and mourning for her. "Stop wailing," Jesus said. "She is not dead but asleep." 53  They laughed at him, knowing that she was dead.</a:t>
            </a:r>
          </a:p>
        </p:txBody>
      </p:sp>
      <p:pic>
        <p:nvPicPr>
          <p:cNvPr id="4" name="Picture 3">
            <a:extLst>
              <a:ext uri="{FF2B5EF4-FFF2-40B4-BE49-F238E27FC236}">
                <a16:creationId xmlns:a16="http://schemas.microsoft.com/office/drawing/2014/main" id="{7B1C4710-7B9B-DEC5-9C34-D96BC231FC97}"/>
              </a:ext>
            </a:extLst>
          </p:cNvPr>
          <p:cNvPicPr>
            <a:picLocks noChangeAspect="1"/>
          </p:cNvPicPr>
          <p:nvPr/>
        </p:nvPicPr>
        <p:blipFill>
          <a:blip r:embed="rId2"/>
          <a:stretch>
            <a:fillRect/>
          </a:stretch>
        </p:blipFill>
        <p:spPr>
          <a:xfrm>
            <a:off x="4872050" y="4707118"/>
            <a:ext cx="21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3930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127</TotalTime>
  <Words>932</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Expectant Faith</vt:lpstr>
      <vt:lpstr>Video Introduction</vt:lpstr>
      <vt:lpstr>Can you recall?</vt:lpstr>
      <vt:lpstr>Listen for despair.</vt:lpstr>
      <vt:lpstr>Trust Jesus with Your Needs</vt:lpstr>
      <vt:lpstr>Trust Jesus with Your Needs</vt:lpstr>
      <vt:lpstr>Listen for increasing tragedy</vt:lpstr>
      <vt:lpstr>Listen for increasing tragedy</vt:lpstr>
      <vt:lpstr>Listen for increasing tragedy</vt:lpstr>
      <vt:lpstr>Trust Jesus when Things Go Awry</vt:lpstr>
      <vt:lpstr>Trust Jesus when Things Go Awry</vt:lpstr>
      <vt:lpstr>Trust Jesus when Things Go Awry</vt:lpstr>
      <vt:lpstr>Listen for Jesus’ power and love.</vt:lpstr>
      <vt:lpstr>Trust Jesus to Provide</vt:lpstr>
      <vt:lpstr>Consider Jesus’ Command</vt:lpstr>
      <vt:lpstr>Trust Jesus to Provide</vt:lpstr>
      <vt:lpstr>Application</vt:lpstr>
      <vt:lpstr>Application</vt:lpstr>
      <vt:lpstr>Application</vt:lpstr>
      <vt:lpstr>Family Activities</vt:lpstr>
      <vt:lpstr>Expectant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Expectant Faith</dc:title>
  <dc:creator>Armstrong, Stephen (General Math and Science)</dc:creator>
  <cp:lastModifiedBy>Armstrong, Stephen (General Math and Science)</cp:lastModifiedBy>
  <cp:revision>2</cp:revision>
  <dcterms:created xsi:type="dcterms:W3CDTF">2024-01-18T13:40:13Z</dcterms:created>
  <dcterms:modified xsi:type="dcterms:W3CDTF">2024-01-18T15:48:04Z</dcterms:modified>
</cp:coreProperties>
</file>