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hjs59me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tinyurl.com/scvggnx" TargetMode="External"/><Relationship Id="rId5" Type="http://schemas.microsoft.com/office/2007/relationships/hdphoto" Target="../media/hdphoto1.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Eternal Life</a:t>
            </a:r>
          </a:p>
        </p:txBody>
      </p:sp>
      <p:sp>
        <p:nvSpPr>
          <p:cNvPr id="3" name="Subtitle 2"/>
          <p:cNvSpPr>
            <a:spLocks noGrp="1"/>
          </p:cNvSpPr>
          <p:nvPr>
            <p:ph type="subTitle" idx="1"/>
          </p:nvPr>
        </p:nvSpPr>
        <p:spPr>
          <a:xfrm>
            <a:off x="1524000" y="3835730"/>
            <a:ext cx="9144000" cy="1422070"/>
          </a:xfrm>
        </p:spPr>
        <p:txBody>
          <a:bodyPr/>
          <a:lstStyle/>
          <a:p>
            <a:r>
              <a:rPr lang="en-US" dirty="0"/>
              <a:t>April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A242-AF25-4302-9D55-485984FDC2F2}"/>
              </a:ext>
            </a:extLst>
          </p:cNvPr>
          <p:cNvSpPr>
            <a:spLocks noGrp="1"/>
          </p:cNvSpPr>
          <p:nvPr>
            <p:ph type="title"/>
          </p:nvPr>
        </p:nvSpPr>
        <p:spPr/>
        <p:txBody>
          <a:bodyPr/>
          <a:lstStyle/>
          <a:p>
            <a:pPr algn="l"/>
            <a:r>
              <a:rPr lang="en-US" dirty="0"/>
              <a:t>Listen for more about eternal life.</a:t>
            </a:r>
          </a:p>
        </p:txBody>
      </p:sp>
      <p:sp>
        <p:nvSpPr>
          <p:cNvPr id="3" name="Content Placeholder 2">
            <a:extLst>
              <a:ext uri="{FF2B5EF4-FFF2-40B4-BE49-F238E27FC236}">
                <a16:creationId xmlns:a16="http://schemas.microsoft.com/office/drawing/2014/main" id="{55778BA3-5783-42DB-816D-21FE1AB5A142}"/>
              </a:ext>
            </a:extLst>
          </p:cNvPr>
          <p:cNvSpPr>
            <a:spLocks noGrp="1"/>
          </p:cNvSpPr>
          <p:nvPr>
            <p:ph idx="1"/>
          </p:nvPr>
        </p:nvSpPr>
        <p:spPr/>
        <p:txBody>
          <a:bodyPr/>
          <a:lstStyle/>
          <a:p>
            <a:pPr marL="0" indent="0" algn="ctr">
              <a:buNone/>
            </a:pPr>
            <a:r>
              <a:rPr lang="en-US" dirty="0"/>
              <a:t>Revelation 21:6-8 (NIV)   He said to me: "It is done. I am the Alpha and the Omega, the Beginning and the End. To him who is thirsty I will give to drink without cost from the spring of the water of life. 7  He who overcomes will inherit all this, and I will be his God and he will be my son</a:t>
            </a:r>
          </a:p>
        </p:txBody>
      </p:sp>
    </p:spTree>
    <p:extLst>
      <p:ext uri="{BB962C8B-B14F-4D97-AF65-F5344CB8AC3E}">
        <p14:creationId xmlns:p14="http://schemas.microsoft.com/office/powerpoint/2010/main" val="163990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1A242-AF25-4302-9D55-485984FDC2F2}"/>
              </a:ext>
            </a:extLst>
          </p:cNvPr>
          <p:cNvSpPr>
            <a:spLocks noGrp="1"/>
          </p:cNvSpPr>
          <p:nvPr>
            <p:ph type="title"/>
          </p:nvPr>
        </p:nvSpPr>
        <p:spPr/>
        <p:txBody>
          <a:bodyPr/>
          <a:lstStyle/>
          <a:p>
            <a:pPr algn="l"/>
            <a:r>
              <a:rPr lang="en-US" dirty="0"/>
              <a:t>Listen for more about eternal life.</a:t>
            </a:r>
          </a:p>
        </p:txBody>
      </p:sp>
      <p:sp>
        <p:nvSpPr>
          <p:cNvPr id="3" name="Content Placeholder 2">
            <a:extLst>
              <a:ext uri="{FF2B5EF4-FFF2-40B4-BE49-F238E27FC236}">
                <a16:creationId xmlns:a16="http://schemas.microsoft.com/office/drawing/2014/main" id="{55778BA3-5783-42DB-816D-21FE1AB5A142}"/>
              </a:ext>
            </a:extLst>
          </p:cNvPr>
          <p:cNvSpPr>
            <a:spLocks noGrp="1"/>
          </p:cNvSpPr>
          <p:nvPr>
            <p:ph idx="1"/>
          </p:nvPr>
        </p:nvSpPr>
        <p:spPr>
          <a:xfrm>
            <a:off x="1152393" y="1850677"/>
            <a:ext cx="9825625" cy="4351338"/>
          </a:xfrm>
        </p:spPr>
        <p:txBody>
          <a:bodyPr/>
          <a:lstStyle/>
          <a:p>
            <a:pPr marL="0" indent="0" algn="ctr">
              <a:buNone/>
            </a:pPr>
            <a:r>
              <a:rPr lang="en-US" dirty="0"/>
              <a:t>But the cowardly, the unbelieving, the vile, the murderers, the sexually immoral, those who practice magic arts, the idolaters and all liars--their place will be in the fiery lake of burning sulfur. This is the second death."</a:t>
            </a:r>
          </a:p>
          <a:p>
            <a:pPr marL="0" indent="0" algn="ctr">
              <a:buNone/>
            </a:pPr>
            <a:endParaRPr lang="en-US" dirty="0"/>
          </a:p>
        </p:txBody>
      </p:sp>
      <p:pic>
        <p:nvPicPr>
          <p:cNvPr id="4" name="Picture 3">
            <a:extLst>
              <a:ext uri="{FF2B5EF4-FFF2-40B4-BE49-F238E27FC236}">
                <a16:creationId xmlns:a16="http://schemas.microsoft.com/office/drawing/2014/main" id="{D555D263-BD52-4B6D-AFE8-D0EEB0793AFD}"/>
              </a:ext>
            </a:extLst>
          </p:cNvPr>
          <p:cNvPicPr>
            <a:picLocks noChangeAspect="1"/>
          </p:cNvPicPr>
          <p:nvPr/>
        </p:nvPicPr>
        <p:blipFill>
          <a:blip r:embed="rId2"/>
          <a:stretch>
            <a:fillRect/>
          </a:stretch>
        </p:blipFill>
        <p:spPr>
          <a:xfrm>
            <a:off x="4497962" y="4910202"/>
            <a:ext cx="3028214" cy="350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420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8D3C-FED7-44A2-88BF-B192F9839650}"/>
              </a:ext>
            </a:extLst>
          </p:cNvPr>
          <p:cNvSpPr>
            <a:spLocks noGrp="1"/>
          </p:cNvSpPr>
          <p:nvPr>
            <p:ph type="title"/>
          </p:nvPr>
        </p:nvSpPr>
        <p:spPr/>
        <p:txBody>
          <a:bodyPr/>
          <a:lstStyle/>
          <a:p>
            <a:r>
              <a:rPr lang="en-US" dirty="0"/>
              <a:t>Our Relationship with Christ</a:t>
            </a:r>
          </a:p>
        </p:txBody>
      </p:sp>
      <p:sp>
        <p:nvSpPr>
          <p:cNvPr id="3" name="Content Placeholder 2">
            <a:extLst>
              <a:ext uri="{FF2B5EF4-FFF2-40B4-BE49-F238E27FC236}">
                <a16:creationId xmlns:a16="http://schemas.microsoft.com/office/drawing/2014/main" id="{CC7C9613-FF2D-4D54-B516-A8F2AF662BA1}"/>
              </a:ext>
            </a:extLst>
          </p:cNvPr>
          <p:cNvSpPr>
            <a:spLocks noGrp="1"/>
          </p:cNvSpPr>
          <p:nvPr>
            <p:ph idx="1"/>
          </p:nvPr>
        </p:nvSpPr>
        <p:spPr/>
        <p:txBody>
          <a:bodyPr/>
          <a:lstStyle/>
          <a:p>
            <a:r>
              <a:rPr lang="en-US" dirty="0"/>
              <a:t> How did the Lord identify Himself and what does the phrase say about Him? </a:t>
            </a:r>
          </a:p>
          <a:p>
            <a:r>
              <a:rPr lang="en-US" dirty="0"/>
              <a:t>What does the Lord promise as the blessing of the redeemed? </a:t>
            </a:r>
          </a:p>
          <a:p>
            <a:r>
              <a:rPr lang="en-US" dirty="0"/>
              <a:t>What is the fate of the </a:t>
            </a:r>
            <a:r>
              <a:rPr lang="en-US" i="1" dirty="0"/>
              <a:t>unbelievers</a:t>
            </a:r>
            <a:r>
              <a:rPr lang="en-US" dirty="0"/>
              <a:t> who choose a lifestyle of wickedness and perversion over eternal life and the promise of victory? </a:t>
            </a:r>
          </a:p>
          <a:p>
            <a:endParaRPr lang="en-US" dirty="0"/>
          </a:p>
        </p:txBody>
      </p:sp>
    </p:spTree>
    <p:extLst>
      <p:ext uri="{BB962C8B-B14F-4D97-AF65-F5344CB8AC3E}">
        <p14:creationId xmlns:p14="http://schemas.microsoft.com/office/powerpoint/2010/main" val="27788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48A8-5C77-4BBB-9D3C-4C6C77572377}"/>
              </a:ext>
            </a:extLst>
          </p:cNvPr>
          <p:cNvSpPr>
            <a:spLocks noGrp="1"/>
          </p:cNvSpPr>
          <p:nvPr>
            <p:ph type="title"/>
          </p:nvPr>
        </p:nvSpPr>
        <p:spPr/>
        <p:txBody>
          <a:bodyPr/>
          <a:lstStyle/>
          <a:p>
            <a:r>
              <a:rPr lang="en-US" dirty="0"/>
              <a:t>Our Relationship with Christ</a:t>
            </a:r>
          </a:p>
        </p:txBody>
      </p:sp>
      <p:sp>
        <p:nvSpPr>
          <p:cNvPr id="3" name="Content Placeholder 2">
            <a:extLst>
              <a:ext uri="{FF2B5EF4-FFF2-40B4-BE49-F238E27FC236}">
                <a16:creationId xmlns:a16="http://schemas.microsoft.com/office/drawing/2014/main" id="{40416765-7A20-4686-AF63-D9CC7015F691}"/>
              </a:ext>
            </a:extLst>
          </p:cNvPr>
          <p:cNvSpPr>
            <a:spLocks noGrp="1"/>
          </p:cNvSpPr>
          <p:nvPr>
            <p:ph idx="1"/>
          </p:nvPr>
        </p:nvSpPr>
        <p:spPr/>
        <p:txBody>
          <a:bodyPr/>
          <a:lstStyle/>
          <a:p>
            <a:r>
              <a:rPr lang="en-US" dirty="0"/>
              <a:t>What symbolizes the second death and what does “second death” mean?</a:t>
            </a:r>
          </a:p>
          <a:p>
            <a:r>
              <a:rPr lang="en-US" dirty="0"/>
              <a:t>What are ways you can honor God whether you are still on earth or when you get to heaven?</a:t>
            </a:r>
          </a:p>
          <a:p>
            <a:endParaRPr lang="en-US" dirty="0"/>
          </a:p>
        </p:txBody>
      </p:sp>
    </p:spTree>
    <p:extLst>
      <p:ext uri="{BB962C8B-B14F-4D97-AF65-F5344CB8AC3E}">
        <p14:creationId xmlns:p14="http://schemas.microsoft.com/office/powerpoint/2010/main" val="303277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0270-27B9-4539-B05D-63D3C216CDD1}"/>
              </a:ext>
            </a:extLst>
          </p:cNvPr>
          <p:cNvSpPr>
            <a:spLocks noGrp="1"/>
          </p:cNvSpPr>
          <p:nvPr>
            <p:ph type="title"/>
          </p:nvPr>
        </p:nvSpPr>
        <p:spPr/>
        <p:txBody>
          <a:bodyPr/>
          <a:lstStyle/>
          <a:p>
            <a:pPr algn="l"/>
            <a:r>
              <a:rPr lang="en-US" dirty="0"/>
              <a:t>Listen for what John saw.</a:t>
            </a:r>
          </a:p>
        </p:txBody>
      </p:sp>
      <p:sp>
        <p:nvSpPr>
          <p:cNvPr id="3" name="Content Placeholder 2">
            <a:extLst>
              <a:ext uri="{FF2B5EF4-FFF2-40B4-BE49-F238E27FC236}">
                <a16:creationId xmlns:a16="http://schemas.microsoft.com/office/drawing/2014/main" id="{4F4A0DA3-64F1-4F9B-9410-CFE0D850661A}"/>
              </a:ext>
            </a:extLst>
          </p:cNvPr>
          <p:cNvSpPr>
            <a:spLocks noGrp="1"/>
          </p:cNvSpPr>
          <p:nvPr>
            <p:ph idx="1"/>
          </p:nvPr>
        </p:nvSpPr>
        <p:spPr>
          <a:xfrm>
            <a:off x="1026090" y="1700365"/>
            <a:ext cx="9971762" cy="4351338"/>
          </a:xfrm>
        </p:spPr>
        <p:txBody>
          <a:bodyPr/>
          <a:lstStyle/>
          <a:p>
            <a:pPr marL="0" indent="0" algn="ctr">
              <a:buNone/>
            </a:pPr>
            <a:r>
              <a:rPr lang="en-US" dirty="0"/>
              <a:t>Revelation 22:1-5 (NIV) Then the angel showed me the river of the water of life, as clear as crystal, flowing from the throne of God and of the Lamb   down the middle of the great street of the city. On each side of the river stood the tree of life, bearing twelve crops of fruit, yielding its fruit every month. And the leaves of the tree are for the healing of the nations.</a:t>
            </a:r>
          </a:p>
        </p:txBody>
      </p:sp>
    </p:spTree>
    <p:extLst>
      <p:ext uri="{BB962C8B-B14F-4D97-AF65-F5344CB8AC3E}">
        <p14:creationId xmlns:p14="http://schemas.microsoft.com/office/powerpoint/2010/main" val="33865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0270-27B9-4539-B05D-63D3C216CDD1}"/>
              </a:ext>
            </a:extLst>
          </p:cNvPr>
          <p:cNvSpPr>
            <a:spLocks noGrp="1"/>
          </p:cNvSpPr>
          <p:nvPr>
            <p:ph type="title"/>
          </p:nvPr>
        </p:nvSpPr>
        <p:spPr/>
        <p:txBody>
          <a:bodyPr/>
          <a:lstStyle/>
          <a:p>
            <a:pPr algn="l"/>
            <a:r>
              <a:rPr lang="en-US" dirty="0"/>
              <a:t>Listen for what John saw.</a:t>
            </a:r>
          </a:p>
        </p:txBody>
      </p:sp>
      <p:sp>
        <p:nvSpPr>
          <p:cNvPr id="3" name="Content Placeholder 2">
            <a:extLst>
              <a:ext uri="{FF2B5EF4-FFF2-40B4-BE49-F238E27FC236}">
                <a16:creationId xmlns:a16="http://schemas.microsoft.com/office/drawing/2014/main" id="{4F4A0DA3-64F1-4F9B-9410-CFE0D850661A}"/>
              </a:ext>
            </a:extLst>
          </p:cNvPr>
          <p:cNvSpPr>
            <a:spLocks noGrp="1"/>
          </p:cNvSpPr>
          <p:nvPr>
            <p:ph idx="1"/>
          </p:nvPr>
        </p:nvSpPr>
        <p:spPr>
          <a:xfrm>
            <a:off x="1251558" y="1562579"/>
            <a:ext cx="9708716" cy="4351338"/>
          </a:xfrm>
        </p:spPr>
        <p:txBody>
          <a:bodyPr/>
          <a:lstStyle/>
          <a:p>
            <a:pPr marL="0" indent="0" algn="ctr">
              <a:buNone/>
            </a:pPr>
            <a:r>
              <a:rPr lang="en-US" dirty="0"/>
              <a:t>No longer will there be any curse. The throne of God and of the Lamb will be in the city, and his servants will serve him.  They will see his face, and his name will be on their foreheads.  There will be no more night. They will not need the light of a lamp or the light of the sun, for the Lord God will give them light. And they will reign for ever and ever.</a:t>
            </a:r>
          </a:p>
        </p:txBody>
      </p:sp>
      <p:pic>
        <p:nvPicPr>
          <p:cNvPr id="4" name="Picture 3">
            <a:extLst>
              <a:ext uri="{FF2B5EF4-FFF2-40B4-BE49-F238E27FC236}">
                <a16:creationId xmlns:a16="http://schemas.microsoft.com/office/drawing/2014/main" id="{52835EAF-3775-4E46-9AA5-5992BFAC8CA5}"/>
              </a:ext>
            </a:extLst>
          </p:cNvPr>
          <p:cNvPicPr>
            <a:picLocks noChangeAspect="1"/>
          </p:cNvPicPr>
          <p:nvPr/>
        </p:nvPicPr>
        <p:blipFill>
          <a:blip r:embed="rId2"/>
          <a:stretch>
            <a:fillRect/>
          </a:stretch>
        </p:blipFill>
        <p:spPr>
          <a:xfrm>
            <a:off x="4523014" y="5837128"/>
            <a:ext cx="3028214" cy="350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363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AA92-D5DB-4D95-80DD-9E38E99B2A94}"/>
              </a:ext>
            </a:extLst>
          </p:cNvPr>
          <p:cNvSpPr>
            <a:spLocks noGrp="1"/>
          </p:cNvSpPr>
          <p:nvPr>
            <p:ph type="title"/>
          </p:nvPr>
        </p:nvSpPr>
        <p:spPr/>
        <p:txBody>
          <a:bodyPr/>
          <a:lstStyle/>
          <a:p>
            <a:r>
              <a:rPr lang="en-US" dirty="0"/>
              <a:t>Reign with Christ Forever</a:t>
            </a:r>
          </a:p>
        </p:txBody>
      </p:sp>
      <p:sp>
        <p:nvSpPr>
          <p:cNvPr id="3" name="Content Placeholder 2">
            <a:extLst>
              <a:ext uri="{FF2B5EF4-FFF2-40B4-BE49-F238E27FC236}">
                <a16:creationId xmlns:a16="http://schemas.microsoft.com/office/drawing/2014/main" id="{536C640E-5B21-4EEF-A2C5-F3980A80E778}"/>
              </a:ext>
            </a:extLst>
          </p:cNvPr>
          <p:cNvSpPr>
            <a:spLocks noGrp="1"/>
          </p:cNvSpPr>
          <p:nvPr>
            <p:ph idx="1"/>
          </p:nvPr>
        </p:nvSpPr>
        <p:spPr/>
        <p:txBody>
          <a:bodyPr/>
          <a:lstStyle/>
          <a:p>
            <a:r>
              <a:rPr lang="en-US" dirty="0"/>
              <a:t>What are some major elements John saw in the garden of paradise? Think of these glimpses of heaven as a peek between the curtains of a stage play before it starts.  What unusual things is John able to see?</a:t>
            </a:r>
          </a:p>
          <a:p>
            <a:r>
              <a:rPr lang="en-US" dirty="0"/>
              <a:t>Note verse 3 where it says we will serve God … What kinds of things might this include?</a:t>
            </a:r>
          </a:p>
          <a:p>
            <a:endParaRPr lang="en-US" dirty="0"/>
          </a:p>
        </p:txBody>
      </p:sp>
    </p:spTree>
    <p:extLst>
      <p:ext uri="{BB962C8B-B14F-4D97-AF65-F5344CB8AC3E}">
        <p14:creationId xmlns:p14="http://schemas.microsoft.com/office/powerpoint/2010/main" val="93861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69FC1-7E8B-4F28-97FC-FEBB682B700A}"/>
              </a:ext>
            </a:extLst>
          </p:cNvPr>
          <p:cNvSpPr>
            <a:spLocks noGrp="1"/>
          </p:cNvSpPr>
          <p:nvPr>
            <p:ph type="title"/>
          </p:nvPr>
        </p:nvSpPr>
        <p:spPr/>
        <p:txBody>
          <a:bodyPr/>
          <a:lstStyle/>
          <a:p>
            <a:r>
              <a:rPr lang="en-US" dirty="0"/>
              <a:t>Reign with Christ Forever</a:t>
            </a:r>
          </a:p>
        </p:txBody>
      </p:sp>
      <p:sp>
        <p:nvSpPr>
          <p:cNvPr id="3" name="Content Placeholder 2">
            <a:extLst>
              <a:ext uri="{FF2B5EF4-FFF2-40B4-BE49-F238E27FC236}">
                <a16:creationId xmlns:a16="http://schemas.microsoft.com/office/drawing/2014/main" id="{52DCC4CC-A87B-4063-800D-77A3B0E359C1}"/>
              </a:ext>
            </a:extLst>
          </p:cNvPr>
          <p:cNvSpPr>
            <a:spLocks noGrp="1"/>
          </p:cNvSpPr>
          <p:nvPr>
            <p:ph idx="1"/>
          </p:nvPr>
        </p:nvSpPr>
        <p:spPr/>
        <p:txBody>
          <a:bodyPr/>
          <a:lstStyle/>
          <a:p>
            <a:r>
              <a:rPr lang="en-US" dirty="0"/>
              <a:t>In what ways do you feel prepared /  not prepared to be in the presence of God?</a:t>
            </a:r>
          </a:p>
          <a:p>
            <a:r>
              <a:rPr lang="en-US" dirty="0"/>
              <a:t>What could you be doing to prepare for heaven and show appreciation for God's promise?</a:t>
            </a:r>
          </a:p>
          <a:p>
            <a:endParaRPr lang="en-US" dirty="0"/>
          </a:p>
        </p:txBody>
      </p:sp>
      <p:graphicFrame>
        <p:nvGraphicFramePr>
          <p:cNvPr id="4" name="Table 4">
            <a:extLst>
              <a:ext uri="{FF2B5EF4-FFF2-40B4-BE49-F238E27FC236}">
                <a16:creationId xmlns:a16="http://schemas.microsoft.com/office/drawing/2014/main" id="{8D6C1E5C-AF47-4E2D-8348-F2D20FADABF8}"/>
              </a:ext>
            </a:extLst>
          </p:cNvPr>
          <p:cNvGraphicFramePr>
            <a:graphicFrameLocks noGrp="1"/>
          </p:cNvGraphicFramePr>
          <p:nvPr>
            <p:extLst>
              <p:ext uri="{D42A27DB-BD31-4B8C-83A1-F6EECF244321}">
                <p14:modId xmlns:p14="http://schemas.microsoft.com/office/powerpoint/2010/main" val="2358576611"/>
              </p:ext>
            </p:extLst>
          </p:nvPr>
        </p:nvGraphicFramePr>
        <p:xfrm>
          <a:off x="1080022" y="3174767"/>
          <a:ext cx="10043090" cy="1463040"/>
        </p:xfrm>
        <a:graphic>
          <a:graphicData uri="http://schemas.openxmlformats.org/drawingml/2006/table">
            <a:tbl>
              <a:tblPr firstRow="1" bandRow="1">
                <a:tableStyleId>{5C22544A-7EE6-4342-B048-85BDC9FD1C3A}</a:tableStyleId>
              </a:tblPr>
              <a:tblGrid>
                <a:gridCol w="5021545">
                  <a:extLst>
                    <a:ext uri="{9D8B030D-6E8A-4147-A177-3AD203B41FA5}">
                      <a16:colId xmlns:a16="http://schemas.microsoft.com/office/drawing/2014/main" val="3681787031"/>
                    </a:ext>
                  </a:extLst>
                </a:gridCol>
                <a:gridCol w="5021545">
                  <a:extLst>
                    <a:ext uri="{9D8B030D-6E8A-4147-A177-3AD203B41FA5}">
                      <a16:colId xmlns:a16="http://schemas.microsoft.com/office/drawing/2014/main" val="3552065663"/>
                    </a:ext>
                  </a:extLst>
                </a:gridCol>
              </a:tblGrid>
              <a:tr h="370840">
                <a:tc>
                  <a:txBody>
                    <a:bodyPr/>
                    <a:lstStyle/>
                    <a:p>
                      <a:pPr algn="ctr"/>
                      <a:r>
                        <a:rPr lang="en-US" sz="2800" dirty="0"/>
                        <a:t>Prepared for Heaven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Not Prepared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39033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641722"/>
                  </a:ext>
                </a:extLst>
              </a:tr>
            </a:tbl>
          </a:graphicData>
        </a:graphic>
      </p:graphicFrame>
    </p:spTree>
    <p:extLst>
      <p:ext uri="{BB962C8B-B14F-4D97-AF65-F5344CB8AC3E}">
        <p14:creationId xmlns:p14="http://schemas.microsoft.com/office/powerpoint/2010/main" val="85876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DE55-F298-4008-9BD2-7198F7974FB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95C4DA3-FDEB-4343-801D-E5A952FC11ED}"/>
              </a:ext>
            </a:extLst>
          </p:cNvPr>
          <p:cNvSpPr>
            <a:spLocks noGrp="1"/>
          </p:cNvSpPr>
          <p:nvPr>
            <p:ph idx="1"/>
          </p:nvPr>
        </p:nvSpPr>
        <p:spPr>
          <a:xfrm>
            <a:off x="838200" y="2116899"/>
            <a:ext cx="10515600" cy="4060064"/>
          </a:xfrm>
        </p:spPr>
        <p:txBody>
          <a:bodyPr/>
          <a:lstStyle/>
          <a:p>
            <a:r>
              <a:rPr lang="en-US" dirty="0"/>
              <a:t>Look to Christ. </a:t>
            </a:r>
          </a:p>
          <a:p>
            <a:pPr lvl="1"/>
            <a:r>
              <a:rPr lang="en-US" dirty="0"/>
              <a:t>If you have not trusted Christ, place your faith in Him. </a:t>
            </a:r>
          </a:p>
          <a:p>
            <a:pPr lvl="1"/>
            <a:r>
              <a:rPr lang="en-US" dirty="0"/>
              <a:t>He desires for you to come to Him and live with Him for eternity</a:t>
            </a:r>
          </a:p>
        </p:txBody>
      </p:sp>
    </p:spTree>
    <p:extLst>
      <p:ext uri="{BB962C8B-B14F-4D97-AF65-F5344CB8AC3E}">
        <p14:creationId xmlns:p14="http://schemas.microsoft.com/office/powerpoint/2010/main" val="80198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DE55-F298-4008-9BD2-7198F7974FB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95C4DA3-FDEB-4343-801D-E5A952FC11ED}"/>
              </a:ext>
            </a:extLst>
          </p:cNvPr>
          <p:cNvSpPr>
            <a:spLocks noGrp="1"/>
          </p:cNvSpPr>
          <p:nvPr>
            <p:ph idx="1"/>
          </p:nvPr>
        </p:nvSpPr>
        <p:spPr/>
        <p:txBody>
          <a:bodyPr/>
          <a:lstStyle/>
          <a:p>
            <a:r>
              <a:rPr lang="en-US" dirty="0"/>
              <a:t>Focus on heaven. </a:t>
            </a:r>
          </a:p>
          <a:p>
            <a:pPr lvl="1"/>
            <a:r>
              <a:rPr lang="en-US" dirty="0"/>
              <a:t>As a follower of Christ, your citizenship is in heaven (Phil. 3:20). </a:t>
            </a:r>
          </a:p>
          <a:p>
            <a:pPr lvl="1"/>
            <a:r>
              <a:rPr lang="en-US" dirty="0"/>
              <a:t>Don’t let the temporary things of life consume you.</a:t>
            </a:r>
          </a:p>
          <a:p>
            <a:pPr lvl="1"/>
            <a:r>
              <a:rPr lang="en-US" dirty="0"/>
              <a:t>“</a:t>
            </a:r>
            <a:r>
              <a:rPr lang="en-US" i="1" dirty="0"/>
              <a:t>Seek the things above, where Christ is, seated at the right hand of God. Set your mind on the things above, not on earthly things</a:t>
            </a:r>
            <a:r>
              <a:rPr lang="en-US" dirty="0"/>
              <a:t>” (Col. 3:1-2).</a:t>
            </a:r>
          </a:p>
          <a:p>
            <a:endParaRPr lang="en-US" dirty="0"/>
          </a:p>
        </p:txBody>
      </p:sp>
    </p:spTree>
    <p:extLst>
      <p:ext uri="{BB962C8B-B14F-4D97-AF65-F5344CB8AC3E}">
        <p14:creationId xmlns:p14="http://schemas.microsoft.com/office/powerpoint/2010/main" val="65286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D61B5D-4095-4AF4-9F81-8171B14D66F6}"/>
              </a:ext>
            </a:extLst>
          </p:cNvPr>
          <p:cNvSpPr>
            <a:spLocks noGrp="1"/>
          </p:cNvSpPr>
          <p:nvPr>
            <p:ph type="title"/>
          </p:nvPr>
        </p:nvSpPr>
        <p:spPr/>
        <p:txBody>
          <a:bodyPr/>
          <a:lstStyle/>
          <a:p>
            <a:r>
              <a:rPr lang="en-US" dirty="0"/>
              <a:t>Video Introduction</a:t>
            </a:r>
          </a:p>
        </p:txBody>
      </p:sp>
      <p:pic>
        <p:nvPicPr>
          <p:cNvPr id="6" name="Picture 5" descr="A flat screen television&#10;&#10;Description automatically generated">
            <a:hlinkClick r:id="rId2"/>
            <a:extLst>
              <a:ext uri="{FF2B5EF4-FFF2-40B4-BE49-F238E27FC236}">
                <a16:creationId xmlns:a16="http://schemas.microsoft.com/office/drawing/2014/main" id="{4E2B3E4A-7224-4A9E-9EA0-D236AFC27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613" y="1304608"/>
            <a:ext cx="7407282" cy="4913802"/>
          </a:xfrm>
          <a:prstGeom prst="rect">
            <a:avLst/>
          </a:prstGeom>
        </p:spPr>
      </p:pic>
      <p:sp>
        <p:nvSpPr>
          <p:cNvPr id="7" name="TextBox 6">
            <a:extLst>
              <a:ext uri="{FF2B5EF4-FFF2-40B4-BE49-F238E27FC236}">
                <a16:creationId xmlns:a16="http://schemas.microsoft.com/office/drawing/2014/main" id="{64E63268-636B-493C-BFEA-82F859A5BBB6}"/>
              </a:ext>
            </a:extLst>
          </p:cNvPr>
          <p:cNvSpPr txBox="1"/>
          <p:nvPr/>
        </p:nvSpPr>
        <p:spPr>
          <a:xfrm>
            <a:off x="3954483" y="5830784"/>
            <a:ext cx="4524499"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1818139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DE55-F298-4008-9BD2-7198F7974FB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95C4DA3-FDEB-4343-801D-E5A952FC11ED}"/>
              </a:ext>
            </a:extLst>
          </p:cNvPr>
          <p:cNvSpPr>
            <a:spLocks noGrp="1"/>
          </p:cNvSpPr>
          <p:nvPr>
            <p:ph idx="1"/>
          </p:nvPr>
        </p:nvSpPr>
        <p:spPr>
          <a:xfrm>
            <a:off x="838200" y="2079321"/>
            <a:ext cx="10515600" cy="4097642"/>
          </a:xfrm>
        </p:spPr>
        <p:txBody>
          <a:bodyPr/>
          <a:lstStyle/>
          <a:p>
            <a:r>
              <a:rPr lang="en-US" dirty="0"/>
              <a:t>Invite others to heaven. </a:t>
            </a:r>
          </a:p>
          <a:p>
            <a:pPr lvl="1"/>
            <a:r>
              <a:rPr lang="en-US" dirty="0"/>
              <a:t>Identify specific people you know who have no hope of eternal life because they have not placed their faith in Christ. </a:t>
            </a:r>
          </a:p>
          <a:p>
            <a:pPr lvl="1"/>
            <a:r>
              <a:rPr lang="en-US" dirty="0"/>
              <a:t>Pray and seek opportunities to tell them how they can have an eternal life in heaven with Christ.</a:t>
            </a:r>
          </a:p>
          <a:p>
            <a:endParaRPr lang="en-US" dirty="0"/>
          </a:p>
        </p:txBody>
      </p:sp>
    </p:spTree>
    <p:extLst>
      <p:ext uri="{BB962C8B-B14F-4D97-AF65-F5344CB8AC3E}">
        <p14:creationId xmlns:p14="http://schemas.microsoft.com/office/powerpoint/2010/main" val="247100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E521-1D85-4EDB-BDAD-5EDB04FF5149}"/>
              </a:ext>
            </a:extLst>
          </p:cNvPr>
          <p:cNvSpPr>
            <a:spLocks noGrp="1"/>
          </p:cNvSpPr>
          <p:nvPr>
            <p:ph type="title"/>
          </p:nvPr>
        </p:nvSpPr>
        <p:spPr/>
        <p:txBody>
          <a:bodyPr/>
          <a:lstStyle/>
          <a:p>
            <a:r>
              <a:rPr lang="en-US" dirty="0"/>
              <a:t>Family Activities</a:t>
            </a:r>
          </a:p>
        </p:txBody>
      </p:sp>
      <p:pic>
        <p:nvPicPr>
          <p:cNvPr id="2050" name="Picture 2" descr="Image result for chemistry professor clipart">
            <a:extLst>
              <a:ext uri="{FF2B5EF4-FFF2-40B4-BE49-F238E27FC236}">
                <a16:creationId xmlns:a16="http://schemas.microsoft.com/office/drawing/2014/main" id="{27CD1FBC-A679-4440-BEF4-614013C54F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2279" y="2304789"/>
            <a:ext cx="2098923" cy="3112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6CF5C1-DECD-4851-A456-30F1436F6989}"/>
              </a:ext>
            </a:extLst>
          </p:cNvPr>
          <p:cNvPicPr>
            <a:picLocks noChangeAspect="1"/>
          </p:cNvPicPr>
          <p:nvPr/>
        </p:nvPicPr>
        <p:blipFill>
          <a:blip r:embed="rId3"/>
          <a:stretch>
            <a:fillRect/>
          </a:stretch>
        </p:blipFill>
        <p:spPr>
          <a:xfrm rot="20555513">
            <a:off x="1517693" y="2923111"/>
            <a:ext cx="1390476" cy="279047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5F68C75-2987-4CF2-A6FF-D49E4683D5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273" b="91818" l="10000" r="90000">
                        <a14:foregroundMark x1="61200" y1="20000" x2="61200" y2="20000"/>
                        <a14:foregroundMark x1="48000" y1="7273" x2="48000" y2="7273"/>
                        <a14:foregroundMark x1="51200" y1="91818" x2="51200" y2="91818"/>
                        <a14:foregroundMark x1="24000" y1="86364" x2="24000" y2="86364"/>
                        <a14:foregroundMark x1="80400" y1="88182" x2="80400" y2="88182"/>
                      </a14:backgroundRemoval>
                    </a14:imgEffect>
                  </a14:imgLayer>
                </a14:imgProps>
              </a:ext>
            </a:extLst>
          </a:blip>
          <a:stretch>
            <a:fillRect/>
          </a:stretch>
        </p:blipFill>
        <p:spPr>
          <a:xfrm rot="20663623">
            <a:off x="922879" y="2311611"/>
            <a:ext cx="1796754" cy="684170"/>
          </a:xfrm>
          <a:prstGeom prst="rect">
            <a:avLst/>
          </a:prstGeom>
        </p:spPr>
      </p:pic>
      <p:sp>
        <p:nvSpPr>
          <p:cNvPr id="8" name="Speech Bubble: Rectangle with Corners Rounded 7">
            <a:extLst>
              <a:ext uri="{FF2B5EF4-FFF2-40B4-BE49-F238E27FC236}">
                <a16:creationId xmlns:a16="http://schemas.microsoft.com/office/drawing/2014/main" id="{22EE7600-69AD-499C-8592-806B9FBE6B02}"/>
              </a:ext>
            </a:extLst>
          </p:cNvPr>
          <p:cNvSpPr/>
          <p:nvPr/>
        </p:nvSpPr>
        <p:spPr>
          <a:xfrm>
            <a:off x="3394554" y="1866377"/>
            <a:ext cx="4070958" cy="2931091"/>
          </a:xfrm>
          <a:prstGeom prst="wedgeRoundRectCallout">
            <a:avLst>
              <a:gd name="adj1" fmla="val 81577"/>
              <a:gd name="adj2" fmla="val -180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is tragic.  The lab just exploded and burned.  </a:t>
            </a:r>
            <a:r>
              <a:rPr lang="en-US">
                <a:latin typeface="Comic Sans MS" panose="030F0702030302020204" pitchFamily="66" charset="0"/>
              </a:rPr>
              <a:t>These </a:t>
            </a:r>
            <a:r>
              <a:rPr lang="en-US" dirty="0">
                <a:latin typeface="Comic Sans MS" panose="030F0702030302020204" pitchFamily="66" charset="0"/>
              </a:rPr>
              <a:t>important phrases must be re-assembled so you can determine the message about heaven.  Hint: Check out the Bible passages we studied today.  And find more great Family Activities at </a:t>
            </a:r>
            <a:r>
              <a:rPr lang="en-US" u="sng" dirty="0">
                <a:latin typeface="Comic Sans MS" panose="030F0702030302020204" pitchFamily="66" charset="0"/>
                <a:hlinkClick r:id="rId6"/>
              </a:rPr>
              <a:t>https://tinyurl.com/scvggnx</a:t>
            </a:r>
            <a:endParaRPr lang="en-US" dirty="0">
              <a:latin typeface="Comic Sans MS" panose="030F0702030302020204" pitchFamily="66" charset="0"/>
            </a:endParaRPr>
          </a:p>
        </p:txBody>
      </p:sp>
    </p:spTree>
    <p:extLst>
      <p:ext uri="{BB962C8B-B14F-4D97-AF65-F5344CB8AC3E}">
        <p14:creationId xmlns:p14="http://schemas.microsoft.com/office/powerpoint/2010/main" val="474513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Eternal Life</a:t>
            </a:r>
          </a:p>
        </p:txBody>
      </p:sp>
      <p:sp>
        <p:nvSpPr>
          <p:cNvPr id="3" name="Subtitle 2"/>
          <p:cNvSpPr>
            <a:spLocks noGrp="1"/>
          </p:cNvSpPr>
          <p:nvPr>
            <p:ph type="subTitle" idx="1"/>
          </p:nvPr>
        </p:nvSpPr>
        <p:spPr>
          <a:xfrm>
            <a:off x="1524000" y="3835730"/>
            <a:ext cx="9144000" cy="1422070"/>
          </a:xfrm>
        </p:spPr>
        <p:txBody>
          <a:bodyPr/>
          <a:lstStyle/>
          <a:p>
            <a:r>
              <a:rPr lang="en-US" dirty="0"/>
              <a:t>April 5</a:t>
            </a:r>
          </a:p>
        </p:txBody>
      </p:sp>
    </p:spTree>
    <p:extLst>
      <p:ext uri="{BB962C8B-B14F-4D97-AF65-F5344CB8AC3E}">
        <p14:creationId xmlns:p14="http://schemas.microsoft.com/office/powerpoint/2010/main" val="24589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B2095-A02B-4A5D-92DD-DBAF5AA54F1F}"/>
              </a:ext>
            </a:extLst>
          </p:cNvPr>
          <p:cNvSpPr>
            <a:spLocks noGrp="1"/>
          </p:cNvSpPr>
          <p:nvPr>
            <p:ph type="title"/>
          </p:nvPr>
        </p:nvSpPr>
        <p:spPr/>
        <p:txBody>
          <a:bodyPr/>
          <a:lstStyle/>
          <a:p>
            <a:r>
              <a:rPr lang="en-US" dirty="0"/>
              <a:t>Dream a little bit …</a:t>
            </a:r>
          </a:p>
        </p:txBody>
      </p:sp>
      <p:sp>
        <p:nvSpPr>
          <p:cNvPr id="4" name="Content Placeholder 3">
            <a:extLst>
              <a:ext uri="{FF2B5EF4-FFF2-40B4-BE49-F238E27FC236}">
                <a16:creationId xmlns:a16="http://schemas.microsoft.com/office/drawing/2014/main" id="{B55221D3-B22C-48DA-9D8D-252A14C94825}"/>
              </a:ext>
            </a:extLst>
          </p:cNvPr>
          <p:cNvSpPr>
            <a:spLocks noGrp="1"/>
          </p:cNvSpPr>
          <p:nvPr>
            <p:ph idx="1"/>
          </p:nvPr>
        </p:nvSpPr>
        <p:spPr/>
        <p:txBody>
          <a:bodyPr/>
          <a:lstStyle/>
          <a:p>
            <a:r>
              <a:rPr lang="en-US" dirty="0"/>
              <a:t>If you could live anywhere in the world, where would it be?</a:t>
            </a:r>
          </a:p>
          <a:p>
            <a:r>
              <a:rPr lang="en-US" dirty="0">
                <a:solidFill>
                  <a:srgbClr val="C00000"/>
                </a:solidFill>
              </a:rPr>
              <a:t>Certainly in this world, no matter where we live, God is with us.</a:t>
            </a:r>
          </a:p>
          <a:p>
            <a:pPr lvl="1"/>
            <a:r>
              <a:rPr lang="en-US" dirty="0">
                <a:solidFill>
                  <a:srgbClr val="C00000"/>
                </a:solidFill>
              </a:rPr>
              <a:t>At the same time, each of those locations have some drawbacks.</a:t>
            </a:r>
          </a:p>
          <a:p>
            <a:pPr lvl="1"/>
            <a:r>
              <a:rPr lang="en-US" dirty="0">
                <a:solidFill>
                  <a:srgbClr val="C00000"/>
                </a:solidFill>
              </a:rPr>
              <a:t>But when we are with God in Heaven, we can live forever in His very presence there will be </a:t>
            </a:r>
            <a:r>
              <a:rPr lang="en-US" i="1" dirty="0">
                <a:solidFill>
                  <a:srgbClr val="C00000"/>
                </a:solidFill>
              </a:rPr>
              <a:t>no</a:t>
            </a:r>
            <a:r>
              <a:rPr lang="en-US" dirty="0">
                <a:solidFill>
                  <a:srgbClr val="C00000"/>
                </a:solidFill>
              </a:rPr>
              <a:t> negatives</a:t>
            </a:r>
          </a:p>
          <a:p>
            <a:endParaRPr lang="en-US" dirty="0"/>
          </a:p>
          <a:p>
            <a:endParaRPr lang="en-US" dirty="0"/>
          </a:p>
        </p:txBody>
      </p:sp>
      <p:grpSp>
        <p:nvGrpSpPr>
          <p:cNvPr id="5" name="Group 4">
            <a:extLst>
              <a:ext uri="{FF2B5EF4-FFF2-40B4-BE49-F238E27FC236}">
                <a16:creationId xmlns:a16="http://schemas.microsoft.com/office/drawing/2014/main" id="{AA231C82-5E6D-47A1-99BC-4362E650CC29}"/>
              </a:ext>
            </a:extLst>
          </p:cNvPr>
          <p:cNvGrpSpPr/>
          <p:nvPr/>
        </p:nvGrpSpPr>
        <p:grpSpPr>
          <a:xfrm>
            <a:off x="1283318" y="2624446"/>
            <a:ext cx="9650803" cy="3057896"/>
            <a:chOff x="1283318" y="2624446"/>
            <a:chExt cx="9650803" cy="3057896"/>
          </a:xfrm>
        </p:grpSpPr>
        <p:pic>
          <p:nvPicPr>
            <p:cNvPr id="1026" name="Picture 2" descr="Image result for magic kingdom">
              <a:extLst>
                <a:ext uri="{FF2B5EF4-FFF2-40B4-BE49-F238E27FC236}">
                  <a16:creationId xmlns:a16="http://schemas.microsoft.com/office/drawing/2014/main" id="{150E2A04-49C6-48A0-A00B-FCBAD45D34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319" y="3135085"/>
              <a:ext cx="3168917" cy="1917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Water, Sailing, Moorea, Tahiti, Boat, water, sea preview">
              <a:extLst>
                <a:ext uri="{FF2B5EF4-FFF2-40B4-BE49-F238E27FC236}">
                  <a16:creationId xmlns:a16="http://schemas.microsoft.com/office/drawing/2014/main" id="{F27E18EC-1DBE-49FE-8C46-D7C26CC21E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318" y="3693225"/>
              <a:ext cx="2653998" cy="19891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hawaii">
              <a:extLst>
                <a:ext uri="{FF2B5EF4-FFF2-40B4-BE49-F238E27FC236}">
                  <a16:creationId xmlns:a16="http://schemas.microsoft.com/office/drawing/2014/main" id="{FD326E3B-74E5-42A7-AFA8-0C90DE7A66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8972" y="2624446"/>
              <a:ext cx="2835149" cy="20407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133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12D9-1F18-4ECB-BF2C-23ABA1D1281D}"/>
              </a:ext>
            </a:extLst>
          </p:cNvPr>
          <p:cNvSpPr>
            <a:spLocks noGrp="1"/>
          </p:cNvSpPr>
          <p:nvPr>
            <p:ph type="title"/>
          </p:nvPr>
        </p:nvSpPr>
        <p:spPr/>
        <p:txBody>
          <a:bodyPr/>
          <a:lstStyle/>
          <a:p>
            <a:pPr algn="l"/>
            <a:r>
              <a:rPr lang="en-US" dirty="0"/>
              <a:t>Listen for things present, things absent.</a:t>
            </a:r>
          </a:p>
        </p:txBody>
      </p:sp>
      <p:sp>
        <p:nvSpPr>
          <p:cNvPr id="3" name="Content Placeholder 2">
            <a:extLst>
              <a:ext uri="{FF2B5EF4-FFF2-40B4-BE49-F238E27FC236}">
                <a16:creationId xmlns:a16="http://schemas.microsoft.com/office/drawing/2014/main" id="{7411474C-503E-4DD3-A1F3-243CEA5B0E6A}"/>
              </a:ext>
            </a:extLst>
          </p:cNvPr>
          <p:cNvSpPr>
            <a:spLocks noGrp="1"/>
          </p:cNvSpPr>
          <p:nvPr>
            <p:ph idx="1"/>
          </p:nvPr>
        </p:nvSpPr>
        <p:spPr/>
        <p:txBody>
          <a:bodyPr/>
          <a:lstStyle/>
          <a:p>
            <a:pPr marL="0" indent="0" algn="ctr">
              <a:buNone/>
            </a:pPr>
            <a:r>
              <a:rPr lang="en-US" dirty="0"/>
              <a:t>Revelation 21:1-5 (NIV)  Then I saw a new heaven and a new earth, for the first heaven and the first earth had passed away, and there was no longer any sea. 2  I saw the Holy City, the new Jerusalem, coming down out of heaven from God, prepared as a bride beautifully dressed for her husband. 3  And I heard a loud voice from the throne saying, </a:t>
            </a:r>
          </a:p>
        </p:txBody>
      </p:sp>
    </p:spTree>
    <p:extLst>
      <p:ext uri="{BB962C8B-B14F-4D97-AF65-F5344CB8AC3E}">
        <p14:creationId xmlns:p14="http://schemas.microsoft.com/office/powerpoint/2010/main" val="225628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12D9-1F18-4ECB-BF2C-23ABA1D1281D}"/>
              </a:ext>
            </a:extLst>
          </p:cNvPr>
          <p:cNvSpPr>
            <a:spLocks noGrp="1"/>
          </p:cNvSpPr>
          <p:nvPr>
            <p:ph type="title"/>
          </p:nvPr>
        </p:nvSpPr>
        <p:spPr/>
        <p:txBody>
          <a:bodyPr/>
          <a:lstStyle/>
          <a:p>
            <a:pPr algn="l"/>
            <a:r>
              <a:rPr lang="en-US" dirty="0"/>
              <a:t>Listen for things present, things absent.</a:t>
            </a:r>
          </a:p>
        </p:txBody>
      </p:sp>
      <p:sp>
        <p:nvSpPr>
          <p:cNvPr id="3" name="Content Placeholder 2">
            <a:extLst>
              <a:ext uri="{FF2B5EF4-FFF2-40B4-BE49-F238E27FC236}">
                <a16:creationId xmlns:a16="http://schemas.microsoft.com/office/drawing/2014/main" id="{7411474C-503E-4DD3-A1F3-243CEA5B0E6A}"/>
              </a:ext>
            </a:extLst>
          </p:cNvPr>
          <p:cNvSpPr>
            <a:spLocks noGrp="1"/>
          </p:cNvSpPr>
          <p:nvPr>
            <p:ph idx="1"/>
          </p:nvPr>
        </p:nvSpPr>
        <p:spPr>
          <a:xfrm>
            <a:off x="1390389" y="1850677"/>
            <a:ext cx="9324584" cy="4351338"/>
          </a:xfrm>
        </p:spPr>
        <p:txBody>
          <a:bodyPr/>
          <a:lstStyle/>
          <a:p>
            <a:pPr marL="0" indent="0" algn="ctr">
              <a:buNone/>
            </a:pPr>
            <a:r>
              <a:rPr lang="en-US" dirty="0"/>
              <a:t>"Now the dwelling of God is with men, and he will live with them. They will be his people, and God himself will be with them and be their God. 4  He will wipe every tear from their eyes. There will be no more death or mourning or crying </a:t>
            </a:r>
          </a:p>
        </p:txBody>
      </p:sp>
    </p:spTree>
    <p:extLst>
      <p:ext uri="{BB962C8B-B14F-4D97-AF65-F5344CB8AC3E}">
        <p14:creationId xmlns:p14="http://schemas.microsoft.com/office/powerpoint/2010/main" val="346853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12D9-1F18-4ECB-BF2C-23ABA1D1281D}"/>
              </a:ext>
            </a:extLst>
          </p:cNvPr>
          <p:cNvSpPr>
            <a:spLocks noGrp="1"/>
          </p:cNvSpPr>
          <p:nvPr>
            <p:ph type="title"/>
          </p:nvPr>
        </p:nvSpPr>
        <p:spPr/>
        <p:txBody>
          <a:bodyPr/>
          <a:lstStyle/>
          <a:p>
            <a:pPr algn="l"/>
            <a:r>
              <a:rPr lang="en-US" dirty="0"/>
              <a:t>Listen for things present, things absent.</a:t>
            </a:r>
          </a:p>
        </p:txBody>
      </p:sp>
      <p:sp>
        <p:nvSpPr>
          <p:cNvPr id="3" name="Content Placeholder 2">
            <a:extLst>
              <a:ext uri="{FF2B5EF4-FFF2-40B4-BE49-F238E27FC236}">
                <a16:creationId xmlns:a16="http://schemas.microsoft.com/office/drawing/2014/main" id="{7411474C-503E-4DD3-A1F3-243CEA5B0E6A}"/>
              </a:ext>
            </a:extLst>
          </p:cNvPr>
          <p:cNvSpPr>
            <a:spLocks noGrp="1"/>
          </p:cNvSpPr>
          <p:nvPr>
            <p:ph idx="1"/>
          </p:nvPr>
        </p:nvSpPr>
        <p:spPr>
          <a:xfrm>
            <a:off x="1390389" y="1850677"/>
            <a:ext cx="9324584" cy="4351338"/>
          </a:xfrm>
        </p:spPr>
        <p:txBody>
          <a:bodyPr/>
          <a:lstStyle/>
          <a:p>
            <a:pPr marL="0" indent="0" algn="ctr">
              <a:buNone/>
            </a:pPr>
            <a:r>
              <a:rPr lang="en-US" dirty="0"/>
              <a:t>or pain, for the old order of things has passed away." 5  He who was seated on the throne said, "I am making everything new!" Then he said, "Write this down, for these words are trustworthy and true."</a:t>
            </a:r>
          </a:p>
        </p:txBody>
      </p:sp>
      <p:pic>
        <p:nvPicPr>
          <p:cNvPr id="4" name="Picture 3">
            <a:extLst>
              <a:ext uri="{FF2B5EF4-FFF2-40B4-BE49-F238E27FC236}">
                <a16:creationId xmlns:a16="http://schemas.microsoft.com/office/drawing/2014/main" id="{6F43FEFD-3BCD-4C33-A741-7B38518DDB8C}"/>
              </a:ext>
            </a:extLst>
          </p:cNvPr>
          <p:cNvPicPr>
            <a:picLocks noChangeAspect="1"/>
          </p:cNvPicPr>
          <p:nvPr/>
        </p:nvPicPr>
        <p:blipFill>
          <a:blip r:embed="rId2"/>
          <a:stretch>
            <a:fillRect/>
          </a:stretch>
        </p:blipFill>
        <p:spPr>
          <a:xfrm>
            <a:off x="4548066" y="4910202"/>
            <a:ext cx="3028214" cy="350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3163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7E53-D56B-4550-9B6D-EA13A6AD1EEC}"/>
              </a:ext>
            </a:extLst>
          </p:cNvPr>
          <p:cNvSpPr>
            <a:spLocks noGrp="1"/>
          </p:cNvSpPr>
          <p:nvPr>
            <p:ph type="title"/>
          </p:nvPr>
        </p:nvSpPr>
        <p:spPr/>
        <p:txBody>
          <a:bodyPr/>
          <a:lstStyle/>
          <a:p>
            <a:r>
              <a:rPr lang="en-US" dirty="0"/>
              <a:t>With God Forever</a:t>
            </a:r>
          </a:p>
        </p:txBody>
      </p:sp>
      <p:sp>
        <p:nvSpPr>
          <p:cNvPr id="3" name="Content Placeholder 2">
            <a:extLst>
              <a:ext uri="{FF2B5EF4-FFF2-40B4-BE49-F238E27FC236}">
                <a16:creationId xmlns:a16="http://schemas.microsoft.com/office/drawing/2014/main" id="{E721BD9D-712B-44F7-A9AF-9E93EDF6D2CA}"/>
              </a:ext>
            </a:extLst>
          </p:cNvPr>
          <p:cNvSpPr>
            <a:spLocks noGrp="1"/>
          </p:cNvSpPr>
          <p:nvPr>
            <p:ph idx="1"/>
          </p:nvPr>
        </p:nvSpPr>
        <p:spPr/>
        <p:txBody>
          <a:bodyPr/>
          <a:lstStyle/>
          <a:p>
            <a:r>
              <a:rPr lang="en-US" dirty="0"/>
              <a:t>What things are listed as present, what are missing in the new heaven and new earth?</a:t>
            </a:r>
          </a:p>
          <a:p>
            <a:r>
              <a:rPr lang="en-US" dirty="0"/>
              <a:t>In what life situations are these verses comforting?</a:t>
            </a:r>
          </a:p>
          <a:p>
            <a:r>
              <a:rPr lang="en-US" dirty="0"/>
              <a:t>What is the significance of the absence of </a:t>
            </a:r>
            <a:r>
              <a:rPr lang="en-US" i="1" dirty="0"/>
              <a:t>these things</a:t>
            </a:r>
            <a:r>
              <a:rPr lang="en-US" dirty="0"/>
              <a:t>?</a:t>
            </a:r>
          </a:p>
          <a:p>
            <a:endParaRPr lang="en-US" dirty="0"/>
          </a:p>
          <a:p>
            <a:endParaRPr lang="en-US" dirty="0"/>
          </a:p>
        </p:txBody>
      </p:sp>
      <p:graphicFrame>
        <p:nvGraphicFramePr>
          <p:cNvPr id="4" name="Table 4">
            <a:extLst>
              <a:ext uri="{FF2B5EF4-FFF2-40B4-BE49-F238E27FC236}">
                <a16:creationId xmlns:a16="http://schemas.microsoft.com/office/drawing/2014/main" id="{9800B114-25E0-4B6C-A0AE-8B7A4DF7F922}"/>
              </a:ext>
            </a:extLst>
          </p:cNvPr>
          <p:cNvGraphicFramePr>
            <a:graphicFrameLocks noGrp="1"/>
          </p:cNvGraphicFramePr>
          <p:nvPr>
            <p:extLst>
              <p:ext uri="{D42A27DB-BD31-4B8C-83A1-F6EECF244321}">
                <p14:modId xmlns:p14="http://schemas.microsoft.com/office/powerpoint/2010/main" val="556523200"/>
              </p:ext>
            </p:extLst>
          </p:nvPr>
        </p:nvGraphicFramePr>
        <p:xfrm>
          <a:off x="1105075" y="3174767"/>
          <a:ext cx="10043090" cy="1463040"/>
        </p:xfrm>
        <a:graphic>
          <a:graphicData uri="http://schemas.openxmlformats.org/drawingml/2006/table">
            <a:tbl>
              <a:tblPr firstRow="1" bandRow="1">
                <a:tableStyleId>{5C22544A-7EE6-4342-B048-85BDC9FD1C3A}</a:tableStyleId>
              </a:tblPr>
              <a:tblGrid>
                <a:gridCol w="5021545">
                  <a:extLst>
                    <a:ext uri="{9D8B030D-6E8A-4147-A177-3AD203B41FA5}">
                      <a16:colId xmlns:a16="http://schemas.microsoft.com/office/drawing/2014/main" val="3681787031"/>
                    </a:ext>
                  </a:extLst>
                </a:gridCol>
                <a:gridCol w="5021545">
                  <a:extLst>
                    <a:ext uri="{9D8B030D-6E8A-4147-A177-3AD203B41FA5}">
                      <a16:colId xmlns:a16="http://schemas.microsoft.com/office/drawing/2014/main" val="3552065663"/>
                    </a:ext>
                  </a:extLst>
                </a:gridCol>
              </a:tblGrid>
              <a:tr h="370840">
                <a:tc>
                  <a:txBody>
                    <a:bodyPr/>
                    <a:lstStyle/>
                    <a:p>
                      <a:pPr algn="ctr"/>
                      <a:r>
                        <a:rPr lang="en-US" sz="2800" dirty="0"/>
                        <a:t>Present in Heaven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Missing from Heaven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439033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7641722"/>
                  </a:ext>
                </a:extLst>
              </a:tr>
            </a:tbl>
          </a:graphicData>
        </a:graphic>
      </p:graphicFrame>
    </p:spTree>
    <p:extLst>
      <p:ext uri="{BB962C8B-B14F-4D97-AF65-F5344CB8AC3E}">
        <p14:creationId xmlns:p14="http://schemas.microsoft.com/office/powerpoint/2010/main" val="8097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9E00-E308-4867-99A5-441E46EA4668}"/>
              </a:ext>
            </a:extLst>
          </p:cNvPr>
          <p:cNvSpPr>
            <a:spLocks noGrp="1"/>
          </p:cNvSpPr>
          <p:nvPr>
            <p:ph type="title"/>
          </p:nvPr>
        </p:nvSpPr>
        <p:spPr/>
        <p:txBody>
          <a:bodyPr/>
          <a:lstStyle/>
          <a:p>
            <a:r>
              <a:rPr lang="en-US" dirty="0"/>
              <a:t>With God Forever</a:t>
            </a:r>
          </a:p>
        </p:txBody>
      </p:sp>
      <p:sp>
        <p:nvSpPr>
          <p:cNvPr id="3" name="Content Placeholder 2">
            <a:extLst>
              <a:ext uri="{FF2B5EF4-FFF2-40B4-BE49-F238E27FC236}">
                <a16:creationId xmlns:a16="http://schemas.microsoft.com/office/drawing/2014/main" id="{45738457-28EB-48D7-98E2-CD1E87F220CA}"/>
              </a:ext>
            </a:extLst>
          </p:cNvPr>
          <p:cNvSpPr>
            <a:spLocks noGrp="1"/>
          </p:cNvSpPr>
          <p:nvPr>
            <p:ph idx="1"/>
          </p:nvPr>
        </p:nvSpPr>
        <p:spPr/>
        <p:txBody>
          <a:bodyPr/>
          <a:lstStyle/>
          <a:p>
            <a:r>
              <a:rPr lang="en-US" dirty="0"/>
              <a:t>What do you think is the significance of the </a:t>
            </a:r>
            <a:r>
              <a:rPr lang="en-US" i="1" dirty="0"/>
              <a:t>newness</a:t>
            </a:r>
            <a:r>
              <a:rPr lang="en-US" dirty="0"/>
              <a:t>?  Why is it important to understand that heaven is a place where everything is made new?</a:t>
            </a:r>
          </a:p>
          <a:p>
            <a:r>
              <a:rPr lang="en-US" dirty="0"/>
              <a:t>What are the implications for us that this present earth will pass away? </a:t>
            </a:r>
          </a:p>
          <a:p>
            <a:endParaRPr lang="en-US" dirty="0"/>
          </a:p>
        </p:txBody>
      </p:sp>
    </p:spTree>
    <p:extLst>
      <p:ext uri="{BB962C8B-B14F-4D97-AF65-F5344CB8AC3E}">
        <p14:creationId xmlns:p14="http://schemas.microsoft.com/office/powerpoint/2010/main" val="194077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3B87-C21F-475F-99D7-E84A91FF4A5B}"/>
              </a:ext>
            </a:extLst>
          </p:cNvPr>
          <p:cNvSpPr>
            <a:spLocks noGrp="1"/>
          </p:cNvSpPr>
          <p:nvPr>
            <p:ph type="title"/>
          </p:nvPr>
        </p:nvSpPr>
        <p:spPr/>
        <p:txBody>
          <a:bodyPr/>
          <a:lstStyle/>
          <a:p>
            <a:r>
              <a:rPr lang="en-US" dirty="0"/>
              <a:t>With God Forever</a:t>
            </a:r>
          </a:p>
        </p:txBody>
      </p:sp>
      <p:sp>
        <p:nvSpPr>
          <p:cNvPr id="3" name="Content Placeholder 2">
            <a:extLst>
              <a:ext uri="{FF2B5EF4-FFF2-40B4-BE49-F238E27FC236}">
                <a16:creationId xmlns:a16="http://schemas.microsoft.com/office/drawing/2014/main" id="{1CD330B1-2B34-4B14-BF5A-0351FE5641F7}"/>
              </a:ext>
            </a:extLst>
          </p:cNvPr>
          <p:cNvSpPr>
            <a:spLocks noGrp="1"/>
          </p:cNvSpPr>
          <p:nvPr>
            <p:ph idx="1"/>
          </p:nvPr>
        </p:nvSpPr>
        <p:spPr/>
        <p:txBody>
          <a:bodyPr/>
          <a:lstStyle/>
          <a:p>
            <a:r>
              <a:rPr lang="en-US" dirty="0"/>
              <a:t>In what ways is the promise that God will dwell with us meaningful to you? </a:t>
            </a:r>
          </a:p>
          <a:p>
            <a:r>
              <a:rPr lang="en-US" dirty="0"/>
              <a:t>What does it mean that God will wipe every tear from our eyes?</a:t>
            </a:r>
          </a:p>
          <a:p>
            <a:r>
              <a:rPr lang="en-US" dirty="0"/>
              <a:t>How can this vision of heaven have a positive effect on your attitudes and actions regarding health and relationship issues?</a:t>
            </a:r>
          </a:p>
          <a:p>
            <a:endParaRPr lang="en-US" dirty="0"/>
          </a:p>
        </p:txBody>
      </p:sp>
    </p:spTree>
    <p:extLst>
      <p:ext uri="{BB962C8B-B14F-4D97-AF65-F5344CB8AC3E}">
        <p14:creationId xmlns:p14="http://schemas.microsoft.com/office/powerpoint/2010/main" val="123668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222</TotalTime>
  <Words>1143</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Eternal Life</vt:lpstr>
      <vt:lpstr>Video Introduction</vt:lpstr>
      <vt:lpstr>Dream a little bit …</vt:lpstr>
      <vt:lpstr>Listen for things present, things absent.</vt:lpstr>
      <vt:lpstr>Listen for things present, things absent.</vt:lpstr>
      <vt:lpstr>Listen for things present, things absent.</vt:lpstr>
      <vt:lpstr>With God Forever</vt:lpstr>
      <vt:lpstr>With God Forever</vt:lpstr>
      <vt:lpstr>With God Forever</vt:lpstr>
      <vt:lpstr>Listen for more about eternal life.</vt:lpstr>
      <vt:lpstr>Listen for more about eternal life.</vt:lpstr>
      <vt:lpstr>Our Relationship with Christ</vt:lpstr>
      <vt:lpstr>Our Relationship with Christ</vt:lpstr>
      <vt:lpstr>Listen for what John saw.</vt:lpstr>
      <vt:lpstr>Listen for what John saw.</vt:lpstr>
      <vt:lpstr>Reign with Christ Forever</vt:lpstr>
      <vt:lpstr>Reign with Christ Forever</vt:lpstr>
      <vt:lpstr>Application</vt:lpstr>
      <vt:lpstr>Application</vt:lpstr>
      <vt:lpstr>Application</vt:lpstr>
      <vt:lpstr>Family Activities</vt:lpstr>
      <vt:lpstr>Eternal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Eternal Life</dc:title>
  <dc:creator>Steve Armstrong</dc:creator>
  <cp:lastModifiedBy>Steve Armstrong</cp:lastModifiedBy>
  <cp:revision>8</cp:revision>
  <dcterms:created xsi:type="dcterms:W3CDTF">2020-03-20T14:48:16Z</dcterms:created>
  <dcterms:modified xsi:type="dcterms:W3CDTF">2020-03-20T18:30:28Z</dcterms:modified>
</cp:coreProperties>
</file>