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77" d="100"/>
          <a:sy n="77" d="100"/>
        </p:scale>
        <p:origin x="120"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7D3EC0C-D973-4240-BF21-13D918BC7DA9}" type="datetimeFigureOut">
              <a:rPr lang="en-US" smtClean="0"/>
              <a:t>4/17/2020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270359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D3EC0C-D973-4240-BF21-13D918BC7DA9}" type="datetimeFigureOut">
              <a:rPr lang="en-US" smtClean="0"/>
              <a:t>4/17/2020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203257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D3EC0C-D973-4240-BF21-13D918BC7DA9}" type="datetimeFigureOut">
              <a:rPr lang="en-US" smtClean="0"/>
              <a:t>4/17/2020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3512064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D3EC0C-D973-4240-BF21-13D918BC7DA9}" type="datetimeFigureOut">
              <a:rPr lang="en-US" smtClean="0"/>
              <a:t>4/17/2020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538322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D3EC0C-D973-4240-BF21-13D918BC7DA9}" type="datetimeFigureOut">
              <a:rPr lang="en-US" smtClean="0"/>
              <a:t>4/17/2020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2320791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D3EC0C-D973-4240-BF21-13D918BC7DA9}" type="datetimeFigureOut">
              <a:rPr lang="en-US" smtClean="0"/>
              <a:t>4/17/2020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323122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D3EC0C-D973-4240-BF21-13D918BC7DA9}" type="datetimeFigureOut">
              <a:rPr lang="en-US" smtClean="0"/>
              <a:t>4/17/2020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531000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D3EC0C-D973-4240-BF21-13D918BC7DA9}" type="datetimeFigureOut">
              <a:rPr lang="en-US" smtClean="0"/>
              <a:t>4/17/2020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1081506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D3EC0C-D973-4240-BF21-13D918BC7DA9}" type="datetimeFigureOut">
              <a:rPr lang="en-US" smtClean="0"/>
              <a:t>4/17/2020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2972911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D3EC0C-D973-4240-BF21-13D918BC7DA9}" type="datetimeFigureOut">
              <a:rPr lang="en-US" smtClean="0"/>
              <a:t>4/17/2020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4194828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D3EC0C-D973-4240-BF21-13D918BC7DA9}" type="datetimeFigureOut">
              <a:rPr lang="en-US" smtClean="0"/>
              <a:t>4/17/2020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329984-D937-41E6-9E9F-EFD2EFD29535}" type="slidenum">
              <a:rPr lang="en-US" smtClean="0"/>
              <a:t>‹#›</a:t>
            </a:fld>
            <a:endParaRPr lang="en-US"/>
          </a:p>
        </p:txBody>
      </p:sp>
    </p:spTree>
    <p:extLst>
      <p:ext uri="{BB962C8B-B14F-4D97-AF65-F5344CB8AC3E}">
        <p14:creationId xmlns:p14="http://schemas.microsoft.com/office/powerpoint/2010/main" val="3021861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7" name="Folded Corner 6"/>
          <p:cNvSpPr/>
          <p:nvPr userDrawn="1"/>
        </p:nvSpPr>
        <p:spPr>
          <a:xfrm>
            <a:off x="656216" y="249382"/>
            <a:ext cx="11015831" cy="6377329"/>
          </a:xfrm>
          <a:prstGeom prst="foldedCorner">
            <a:avLst/>
          </a:prstGeom>
          <a:gradFill>
            <a:gsLst>
              <a:gs pos="0">
                <a:schemeClr val="accent1">
                  <a:lumMod val="5000"/>
                  <a:lumOff val="95000"/>
                  <a:alpha val="87000"/>
                </a:schemeClr>
              </a:gs>
              <a:gs pos="64000">
                <a:schemeClr val="accent1">
                  <a:lumMod val="45000"/>
                  <a:lumOff val="55000"/>
                  <a:alpha val="87000"/>
                </a:schemeClr>
              </a:gs>
              <a:gs pos="83000">
                <a:schemeClr val="accent1">
                  <a:lumMod val="45000"/>
                  <a:lumOff val="55000"/>
                  <a:alpha val="87000"/>
                </a:schemeClr>
              </a:gs>
              <a:gs pos="100000">
                <a:schemeClr val="accent1">
                  <a:lumMod val="30000"/>
                  <a:lumOff val="70000"/>
                  <a:alpha val="87000"/>
                </a:schemeClr>
              </a:gs>
            </a:gsLst>
            <a:lin ang="3600000" scaled="0"/>
          </a:gradFill>
          <a:ln>
            <a:noFill/>
          </a:ln>
          <a:effectLst>
            <a:outerShdw blurRad="165100" dist="165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D3EC0C-D973-4240-BF21-13D918BC7DA9}" type="datetimeFigureOut">
              <a:rPr lang="en-US" smtClean="0"/>
              <a:t>4/17/2020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329984-D937-41E6-9E9F-EFD2EFD29535}" type="slidenum">
              <a:rPr lang="en-US" smtClean="0"/>
              <a:t>‹#›</a:t>
            </a:fld>
            <a:endParaRPr lang="en-US"/>
          </a:p>
        </p:txBody>
      </p:sp>
    </p:spTree>
    <p:extLst>
      <p:ext uri="{BB962C8B-B14F-4D97-AF65-F5344CB8AC3E}">
        <p14:creationId xmlns:p14="http://schemas.microsoft.com/office/powerpoint/2010/main" val="21628799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1.png"/><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hyperlink" Target="https://tinyurl.com/ya3ea7ju" TargetMode="External"/><Relationship Id="rId5" Type="http://schemas.openxmlformats.org/officeDocument/2006/relationships/image" Target="../media/image10.png"/><Relationship Id="rId4" Type="http://schemas.openxmlformats.org/officeDocument/2006/relationships/audio" Target="../media/audio1.wav"/></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watch.liberty.edu/media/t/0_3psdd4ax" TargetMode="External"/><Relationship Id="rId2" Type="http://schemas.openxmlformats.org/officeDocument/2006/relationships/image" Target="../media/image2.jp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Encourage</a:t>
            </a:r>
          </a:p>
        </p:txBody>
      </p:sp>
      <p:sp>
        <p:nvSpPr>
          <p:cNvPr id="3" name="Subtitle 2"/>
          <p:cNvSpPr>
            <a:spLocks noGrp="1"/>
          </p:cNvSpPr>
          <p:nvPr>
            <p:ph type="subTitle" idx="1"/>
          </p:nvPr>
        </p:nvSpPr>
        <p:spPr>
          <a:xfrm>
            <a:off x="1524000" y="3813716"/>
            <a:ext cx="9144000" cy="1444083"/>
          </a:xfrm>
        </p:spPr>
        <p:txBody>
          <a:bodyPr/>
          <a:lstStyle/>
          <a:p>
            <a:r>
              <a:rPr lang="en-US" dirty="0"/>
              <a:t>May 3</a:t>
            </a:r>
          </a:p>
        </p:txBody>
      </p:sp>
    </p:spTree>
    <p:extLst>
      <p:ext uri="{BB962C8B-B14F-4D97-AF65-F5344CB8AC3E}">
        <p14:creationId xmlns:p14="http://schemas.microsoft.com/office/powerpoint/2010/main" val="2752842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D3AA5-E3BE-40EE-AB0D-350D29C54FF0}"/>
              </a:ext>
            </a:extLst>
          </p:cNvPr>
          <p:cNvSpPr>
            <a:spLocks noGrp="1"/>
          </p:cNvSpPr>
          <p:nvPr>
            <p:ph type="title"/>
          </p:nvPr>
        </p:nvSpPr>
        <p:spPr/>
        <p:txBody>
          <a:bodyPr/>
          <a:lstStyle/>
          <a:p>
            <a:r>
              <a:rPr lang="en-US" dirty="0"/>
              <a:t>Encourage Growth</a:t>
            </a:r>
          </a:p>
        </p:txBody>
      </p:sp>
      <p:sp>
        <p:nvSpPr>
          <p:cNvPr id="3" name="Content Placeholder 2">
            <a:extLst>
              <a:ext uri="{FF2B5EF4-FFF2-40B4-BE49-F238E27FC236}">
                <a16:creationId xmlns:a16="http://schemas.microsoft.com/office/drawing/2014/main" id="{27ECDC38-691D-47D5-BAB5-03239C4030A3}"/>
              </a:ext>
            </a:extLst>
          </p:cNvPr>
          <p:cNvSpPr>
            <a:spLocks noGrp="1"/>
          </p:cNvSpPr>
          <p:nvPr>
            <p:ph idx="1"/>
          </p:nvPr>
        </p:nvSpPr>
        <p:spPr/>
        <p:txBody>
          <a:bodyPr/>
          <a:lstStyle/>
          <a:p>
            <a:r>
              <a:rPr lang="en-US" dirty="0"/>
              <a:t>What was taking place in Antioch that caught the attention of the church in Jerusalem? </a:t>
            </a:r>
          </a:p>
          <a:p>
            <a:r>
              <a:rPr lang="en-US" dirty="0"/>
              <a:t>What words and phrases in these verses support the choice of Barnabas as the right person to go to Antioch? </a:t>
            </a:r>
          </a:p>
          <a:p>
            <a:r>
              <a:rPr lang="en-US" dirty="0"/>
              <a:t>What was his assessment of what he saw?</a:t>
            </a:r>
          </a:p>
          <a:p>
            <a:r>
              <a:rPr lang="en-US" dirty="0"/>
              <a:t>Why is someone like Barnabas a real asset to a church?</a:t>
            </a:r>
          </a:p>
          <a:p>
            <a:endParaRPr lang="en-US" dirty="0"/>
          </a:p>
          <a:p>
            <a:endParaRPr lang="en-US" dirty="0"/>
          </a:p>
        </p:txBody>
      </p:sp>
    </p:spTree>
    <p:extLst>
      <p:ext uri="{BB962C8B-B14F-4D97-AF65-F5344CB8AC3E}">
        <p14:creationId xmlns:p14="http://schemas.microsoft.com/office/powerpoint/2010/main" val="341875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969696"/>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59D3F-1291-4D12-B3B0-F3DECA9451B0}"/>
              </a:ext>
            </a:extLst>
          </p:cNvPr>
          <p:cNvSpPr>
            <a:spLocks noGrp="1"/>
          </p:cNvSpPr>
          <p:nvPr>
            <p:ph type="title"/>
          </p:nvPr>
        </p:nvSpPr>
        <p:spPr/>
        <p:txBody>
          <a:bodyPr/>
          <a:lstStyle/>
          <a:p>
            <a:r>
              <a:rPr lang="en-US" dirty="0"/>
              <a:t>Encourage Growth</a:t>
            </a:r>
          </a:p>
        </p:txBody>
      </p:sp>
      <p:sp>
        <p:nvSpPr>
          <p:cNvPr id="3" name="Content Placeholder 2">
            <a:extLst>
              <a:ext uri="{FF2B5EF4-FFF2-40B4-BE49-F238E27FC236}">
                <a16:creationId xmlns:a16="http://schemas.microsoft.com/office/drawing/2014/main" id="{B2777998-4E56-4A8E-B607-37AA607AA6CD}"/>
              </a:ext>
            </a:extLst>
          </p:cNvPr>
          <p:cNvSpPr>
            <a:spLocks noGrp="1"/>
          </p:cNvSpPr>
          <p:nvPr>
            <p:ph idx="1"/>
          </p:nvPr>
        </p:nvSpPr>
        <p:spPr/>
        <p:txBody>
          <a:bodyPr/>
          <a:lstStyle/>
          <a:p>
            <a:r>
              <a:rPr lang="en-US" dirty="0"/>
              <a:t>How is </a:t>
            </a:r>
            <a:r>
              <a:rPr lang="en-US" i="1" dirty="0"/>
              <a:t>encouragement</a:t>
            </a:r>
            <a:r>
              <a:rPr lang="en-US" dirty="0"/>
              <a:t> like a set of </a:t>
            </a:r>
            <a:r>
              <a:rPr lang="en-US" i="1" dirty="0"/>
              <a:t>jumper cables</a:t>
            </a:r>
            <a:r>
              <a:rPr lang="en-US" dirty="0"/>
              <a:t>?</a:t>
            </a:r>
          </a:p>
          <a:p>
            <a:r>
              <a:rPr lang="en-US" dirty="0"/>
              <a:t>What encouragement might Barnabas have to say to </a:t>
            </a:r>
            <a:r>
              <a:rPr lang="en-US" b="1" dirty="0"/>
              <a:t>us</a:t>
            </a:r>
            <a:r>
              <a:rPr lang="en-US" dirty="0"/>
              <a:t> during these days of “sheltering in place,” quarantine, and shut down?</a:t>
            </a:r>
          </a:p>
          <a:p>
            <a:r>
              <a:rPr lang="en-US" dirty="0"/>
              <a:t>How can we intentionally grow into the role of an encourager?</a:t>
            </a:r>
          </a:p>
          <a:p>
            <a:endParaRPr lang="en-US" dirty="0"/>
          </a:p>
        </p:txBody>
      </p:sp>
      <p:pic>
        <p:nvPicPr>
          <p:cNvPr id="2050" name="Picture 2">
            <a:extLst>
              <a:ext uri="{FF2B5EF4-FFF2-40B4-BE49-F238E27FC236}">
                <a16:creationId xmlns:a16="http://schemas.microsoft.com/office/drawing/2014/main" id="{2AF8D69E-FFFD-4FCA-9CD9-5BA353A9BCC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30036" y="3031298"/>
            <a:ext cx="2690342" cy="30187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7" name="Picture 9">
            <a:extLst>
              <a:ext uri="{FF2B5EF4-FFF2-40B4-BE49-F238E27FC236}">
                <a16:creationId xmlns:a16="http://schemas.microsoft.com/office/drawing/2014/main" id="{E010003B-EEEE-4D8C-88BB-B0F51C753C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2271"/>
          <a:stretch>
            <a:fillRect/>
          </a:stretch>
        </p:blipFill>
        <p:spPr bwMode="auto">
          <a:xfrm>
            <a:off x="4240147" y="906637"/>
            <a:ext cx="2624116" cy="33537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842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par>
                                <p:cTn id="11" presetID="1" presetClass="exit" presetSubtype="0" fill="hold" nodeType="withEffect">
                                  <p:stCondLst>
                                    <p:cond delay="0"/>
                                  </p:stCondLst>
                                  <p:childTnLst>
                                    <p:set>
                                      <p:cBhvr>
                                        <p:cTn id="12" dur="1" fill="hold">
                                          <p:stCondLst>
                                            <p:cond delay="0"/>
                                          </p:stCondLst>
                                        </p:cTn>
                                        <p:tgtEl>
                                          <p:spTgt spid="205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0462F-AA7B-40E0-9F8D-072126BFA944}"/>
              </a:ext>
            </a:extLst>
          </p:cNvPr>
          <p:cNvSpPr>
            <a:spLocks noGrp="1"/>
          </p:cNvSpPr>
          <p:nvPr>
            <p:ph type="title"/>
          </p:nvPr>
        </p:nvSpPr>
        <p:spPr/>
        <p:txBody>
          <a:bodyPr/>
          <a:lstStyle/>
          <a:p>
            <a:pPr algn="l"/>
            <a:r>
              <a:rPr lang="en-US" dirty="0"/>
              <a:t>Listen for efforts to involve others to serve.</a:t>
            </a:r>
          </a:p>
        </p:txBody>
      </p:sp>
      <p:sp>
        <p:nvSpPr>
          <p:cNvPr id="3" name="Content Placeholder 2">
            <a:extLst>
              <a:ext uri="{FF2B5EF4-FFF2-40B4-BE49-F238E27FC236}">
                <a16:creationId xmlns:a16="http://schemas.microsoft.com/office/drawing/2014/main" id="{BAF37DE8-0AE5-4B09-9B89-A66A99300D26}"/>
              </a:ext>
            </a:extLst>
          </p:cNvPr>
          <p:cNvSpPr>
            <a:spLocks noGrp="1"/>
          </p:cNvSpPr>
          <p:nvPr>
            <p:ph idx="1"/>
          </p:nvPr>
        </p:nvSpPr>
        <p:spPr>
          <a:xfrm>
            <a:off x="838200" y="2091847"/>
            <a:ext cx="10515600" cy="4085116"/>
          </a:xfrm>
        </p:spPr>
        <p:txBody>
          <a:bodyPr/>
          <a:lstStyle/>
          <a:p>
            <a:pPr marL="0" indent="0" algn="ctr">
              <a:buNone/>
            </a:pPr>
            <a:r>
              <a:rPr lang="en-US" dirty="0"/>
              <a:t>Acts 11:25-26 (NIV)  Then Barnabas went to Tarsus to look for Saul,  26  and when he found him, he brought him to Antioch. So for a whole year Barnabas and Saul met with the church and taught great numbers of people. The disciples were called Christians first at Antioch.</a:t>
            </a:r>
          </a:p>
          <a:p>
            <a:pPr marL="0" indent="0" algn="ctr">
              <a:buNone/>
            </a:pPr>
            <a:endParaRPr lang="en-US" dirty="0"/>
          </a:p>
        </p:txBody>
      </p:sp>
      <p:pic>
        <p:nvPicPr>
          <p:cNvPr id="5" name="Picture 4">
            <a:extLst>
              <a:ext uri="{FF2B5EF4-FFF2-40B4-BE49-F238E27FC236}">
                <a16:creationId xmlns:a16="http://schemas.microsoft.com/office/drawing/2014/main" id="{8E9CBCF6-5B1F-46A9-9F92-EFB7177DFD5D}"/>
              </a:ext>
            </a:extLst>
          </p:cNvPr>
          <p:cNvPicPr>
            <a:picLocks noChangeAspect="1"/>
          </p:cNvPicPr>
          <p:nvPr/>
        </p:nvPicPr>
        <p:blipFill>
          <a:blip r:embed="rId2"/>
          <a:stretch>
            <a:fillRect/>
          </a:stretch>
        </p:blipFill>
        <p:spPr>
          <a:xfrm>
            <a:off x="4790096" y="5403040"/>
            <a:ext cx="2085714" cy="28571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601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6E1DA-EF84-4E18-A189-4FE909E550F3}"/>
              </a:ext>
            </a:extLst>
          </p:cNvPr>
          <p:cNvSpPr>
            <a:spLocks noGrp="1"/>
          </p:cNvSpPr>
          <p:nvPr>
            <p:ph type="title"/>
          </p:nvPr>
        </p:nvSpPr>
        <p:spPr/>
        <p:txBody>
          <a:bodyPr/>
          <a:lstStyle/>
          <a:p>
            <a:r>
              <a:rPr lang="en-US" dirty="0"/>
              <a:t>Encourage Service</a:t>
            </a:r>
          </a:p>
        </p:txBody>
      </p:sp>
      <p:sp>
        <p:nvSpPr>
          <p:cNvPr id="3" name="Content Placeholder 2">
            <a:extLst>
              <a:ext uri="{FF2B5EF4-FFF2-40B4-BE49-F238E27FC236}">
                <a16:creationId xmlns:a16="http://schemas.microsoft.com/office/drawing/2014/main" id="{0A87F233-8677-4FF4-8514-FE4752F00B37}"/>
              </a:ext>
            </a:extLst>
          </p:cNvPr>
          <p:cNvSpPr>
            <a:spLocks noGrp="1"/>
          </p:cNvSpPr>
          <p:nvPr>
            <p:ph idx="1"/>
          </p:nvPr>
        </p:nvSpPr>
        <p:spPr/>
        <p:txBody>
          <a:bodyPr/>
          <a:lstStyle/>
          <a:p>
            <a:r>
              <a:rPr lang="en-US" dirty="0"/>
              <a:t>What kinds of things can you imagine made it hard for Barnabas to find and bring Saul back to Tarsus? </a:t>
            </a:r>
          </a:p>
          <a:p>
            <a:r>
              <a:rPr lang="en-US" dirty="0"/>
              <a:t>It had been about 10 years since their acquaintance in Jerusalem. Why do you think Barnabas expended such effort to find Saul? </a:t>
            </a:r>
          </a:p>
          <a:p>
            <a:endParaRPr lang="en-US" dirty="0"/>
          </a:p>
        </p:txBody>
      </p:sp>
    </p:spTree>
    <p:extLst>
      <p:ext uri="{BB962C8B-B14F-4D97-AF65-F5344CB8AC3E}">
        <p14:creationId xmlns:p14="http://schemas.microsoft.com/office/powerpoint/2010/main" val="416291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26422-AFC5-4BB9-83F3-6DDC98118FF1}"/>
              </a:ext>
            </a:extLst>
          </p:cNvPr>
          <p:cNvSpPr>
            <a:spLocks noGrp="1"/>
          </p:cNvSpPr>
          <p:nvPr>
            <p:ph type="title"/>
          </p:nvPr>
        </p:nvSpPr>
        <p:spPr/>
        <p:txBody>
          <a:bodyPr/>
          <a:lstStyle/>
          <a:p>
            <a:r>
              <a:rPr lang="en-US" dirty="0"/>
              <a:t>Encourage Service</a:t>
            </a:r>
          </a:p>
        </p:txBody>
      </p:sp>
      <p:sp>
        <p:nvSpPr>
          <p:cNvPr id="3" name="Content Placeholder 2">
            <a:extLst>
              <a:ext uri="{FF2B5EF4-FFF2-40B4-BE49-F238E27FC236}">
                <a16:creationId xmlns:a16="http://schemas.microsoft.com/office/drawing/2014/main" id="{8C990061-3F4B-406F-BEAD-DD27AD3C170F}"/>
              </a:ext>
            </a:extLst>
          </p:cNvPr>
          <p:cNvSpPr>
            <a:spLocks noGrp="1"/>
          </p:cNvSpPr>
          <p:nvPr>
            <p:ph idx="1"/>
          </p:nvPr>
        </p:nvSpPr>
        <p:spPr/>
        <p:txBody>
          <a:bodyPr/>
          <a:lstStyle/>
          <a:p>
            <a:r>
              <a:rPr lang="en-US" dirty="0"/>
              <a:t>What is our responsibility toward someone who has faded from view?</a:t>
            </a:r>
          </a:p>
          <a:p>
            <a:r>
              <a:rPr lang="en-US" dirty="0"/>
              <a:t>How can we actively encourage others to use their spiritual gifts?</a:t>
            </a:r>
          </a:p>
          <a:p>
            <a:endParaRPr lang="en-US" dirty="0"/>
          </a:p>
        </p:txBody>
      </p:sp>
    </p:spTree>
    <p:extLst>
      <p:ext uri="{BB962C8B-B14F-4D97-AF65-F5344CB8AC3E}">
        <p14:creationId xmlns:p14="http://schemas.microsoft.com/office/powerpoint/2010/main" val="133830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82EE3-086A-4B45-AA87-C1FE2020F545}"/>
              </a:ext>
            </a:extLst>
          </p:cNvPr>
          <p:cNvSpPr>
            <a:spLocks noGrp="1"/>
          </p:cNvSpPr>
          <p:nvPr>
            <p:ph type="title"/>
          </p:nvPr>
        </p:nvSpPr>
        <p:spPr/>
        <p:txBody>
          <a:bodyPr/>
          <a:lstStyle/>
          <a:p>
            <a:r>
              <a:rPr lang="en-US" dirty="0"/>
              <a:t>Application</a:t>
            </a:r>
          </a:p>
        </p:txBody>
      </p:sp>
      <p:sp>
        <p:nvSpPr>
          <p:cNvPr id="3" name="Content Placeholder 2">
            <a:extLst>
              <a:ext uri="{FF2B5EF4-FFF2-40B4-BE49-F238E27FC236}">
                <a16:creationId xmlns:a16="http://schemas.microsoft.com/office/drawing/2014/main" id="{20A24BF0-F86B-430D-9F66-AC988C9F84DA}"/>
              </a:ext>
            </a:extLst>
          </p:cNvPr>
          <p:cNvSpPr>
            <a:spLocks noGrp="1"/>
          </p:cNvSpPr>
          <p:nvPr>
            <p:ph idx="1"/>
          </p:nvPr>
        </p:nvSpPr>
        <p:spPr>
          <a:xfrm>
            <a:off x="838200" y="2066795"/>
            <a:ext cx="10515600" cy="4110168"/>
          </a:xfrm>
        </p:spPr>
        <p:txBody>
          <a:bodyPr/>
          <a:lstStyle/>
          <a:p>
            <a:r>
              <a:rPr lang="en-US" dirty="0"/>
              <a:t>Express thanks. </a:t>
            </a:r>
          </a:p>
          <a:p>
            <a:pPr lvl="1"/>
            <a:r>
              <a:rPr lang="en-US" dirty="0"/>
              <a:t>Express thanks to someone who has been an encouragement to you. </a:t>
            </a:r>
          </a:p>
          <a:p>
            <a:pPr lvl="1"/>
            <a:r>
              <a:rPr lang="en-US" dirty="0"/>
              <a:t>Be specific regarding how their words or actions helped you.</a:t>
            </a:r>
          </a:p>
          <a:p>
            <a:endParaRPr lang="en-US" dirty="0"/>
          </a:p>
        </p:txBody>
      </p:sp>
    </p:spTree>
    <p:extLst>
      <p:ext uri="{BB962C8B-B14F-4D97-AF65-F5344CB8AC3E}">
        <p14:creationId xmlns:p14="http://schemas.microsoft.com/office/powerpoint/2010/main" val="3618860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82EE3-086A-4B45-AA87-C1FE2020F545}"/>
              </a:ext>
            </a:extLst>
          </p:cNvPr>
          <p:cNvSpPr>
            <a:spLocks noGrp="1"/>
          </p:cNvSpPr>
          <p:nvPr>
            <p:ph type="title"/>
          </p:nvPr>
        </p:nvSpPr>
        <p:spPr/>
        <p:txBody>
          <a:bodyPr/>
          <a:lstStyle/>
          <a:p>
            <a:r>
              <a:rPr lang="en-US"/>
              <a:t>Application</a:t>
            </a:r>
          </a:p>
        </p:txBody>
      </p:sp>
      <p:sp>
        <p:nvSpPr>
          <p:cNvPr id="3" name="Content Placeholder 2">
            <a:extLst>
              <a:ext uri="{FF2B5EF4-FFF2-40B4-BE49-F238E27FC236}">
                <a16:creationId xmlns:a16="http://schemas.microsoft.com/office/drawing/2014/main" id="{20A24BF0-F86B-430D-9F66-AC988C9F84DA}"/>
              </a:ext>
            </a:extLst>
          </p:cNvPr>
          <p:cNvSpPr>
            <a:spLocks noGrp="1"/>
          </p:cNvSpPr>
          <p:nvPr>
            <p:ph idx="1"/>
          </p:nvPr>
        </p:nvSpPr>
        <p:spPr>
          <a:xfrm>
            <a:off x="838200" y="2104373"/>
            <a:ext cx="10515600" cy="4072590"/>
          </a:xfrm>
        </p:spPr>
        <p:txBody>
          <a:bodyPr/>
          <a:lstStyle/>
          <a:p>
            <a:r>
              <a:rPr lang="en-US" dirty="0"/>
              <a:t>Evaluate your life. </a:t>
            </a:r>
          </a:p>
          <a:p>
            <a:pPr lvl="1"/>
            <a:r>
              <a:rPr lang="en-US" dirty="0"/>
              <a:t>Consider whether people are encouraged by your example or actions. </a:t>
            </a:r>
          </a:p>
          <a:p>
            <a:pPr lvl="1"/>
            <a:r>
              <a:rPr lang="en-US" dirty="0"/>
              <a:t>Consider what you might need to change to be an encourager like Barnabas.</a:t>
            </a:r>
          </a:p>
          <a:p>
            <a:endParaRPr lang="en-US" dirty="0"/>
          </a:p>
        </p:txBody>
      </p:sp>
    </p:spTree>
    <p:extLst>
      <p:ext uri="{BB962C8B-B14F-4D97-AF65-F5344CB8AC3E}">
        <p14:creationId xmlns:p14="http://schemas.microsoft.com/office/powerpoint/2010/main" val="2430068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82EE3-086A-4B45-AA87-C1FE2020F545}"/>
              </a:ext>
            </a:extLst>
          </p:cNvPr>
          <p:cNvSpPr>
            <a:spLocks noGrp="1"/>
          </p:cNvSpPr>
          <p:nvPr>
            <p:ph type="title"/>
          </p:nvPr>
        </p:nvSpPr>
        <p:spPr/>
        <p:txBody>
          <a:bodyPr/>
          <a:lstStyle/>
          <a:p>
            <a:r>
              <a:rPr lang="en-US"/>
              <a:t>Application</a:t>
            </a:r>
          </a:p>
        </p:txBody>
      </p:sp>
      <p:sp>
        <p:nvSpPr>
          <p:cNvPr id="3" name="Content Placeholder 2">
            <a:extLst>
              <a:ext uri="{FF2B5EF4-FFF2-40B4-BE49-F238E27FC236}">
                <a16:creationId xmlns:a16="http://schemas.microsoft.com/office/drawing/2014/main" id="{20A24BF0-F86B-430D-9F66-AC988C9F84DA}"/>
              </a:ext>
            </a:extLst>
          </p:cNvPr>
          <p:cNvSpPr>
            <a:spLocks noGrp="1"/>
          </p:cNvSpPr>
          <p:nvPr>
            <p:ph idx="1"/>
          </p:nvPr>
        </p:nvSpPr>
        <p:spPr>
          <a:xfrm>
            <a:off x="838200" y="2167003"/>
            <a:ext cx="10515600" cy="4009960"/>
          </a:xfrm>
        </p:spPr>
        <p:txBody>
          <a:bodyPr/>
          <a:lstStyle/>
          <a:p>
            <a:r>
              <a:rPr lang="en-US" dirty="0"/>
              <a:t>Encourage each other. </a:t>
            </a:r>
          </a:p>
          <a:p>
            <a:pPr lvl="1"/>
            <a:r>
              <a:rPr lang="en-US" dirty="0"/>
              <a:t>Share ways each person in the group lives out one or more of the character traits in the fruit of the Spirit (Gal. 5:22-23).</a:t>
            </a:r>
          </a:p>
          <a:p>
            <a:endParaRPr lang="en-US" dirty="0"/>
          </a:p>
        </p:txBody>
      </p:sp>
    </p:spTree>
    <p:extLst>
      <p:ext uri="{BB962C8B-B14F-4D97-AF65-F5344CB8AC3E}">
        <p14:creationId xmlns:p14="http://schemas.microsoft.com/office/powerpoint/2010/main" val="2052638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EFC98-7BB4-464D-A3DC-FEFCE7C9337F}"/>
              </a:ext>
            </a:extLst>
          </p:cNvPr>
          <p:cNvSpPr>
            <a:spLocks noGrp="1"/>
          </p:cNvSpPr>
          <p:nvPr>
            <p:ph type="title"/>
          </p:nvPr>
        </p:nvSpPr>
        <p:spPr/>
        <p:txBody>
          <a:bodyPr/>
          <a:lstStyle/>
          <a:p>
            <a:r>
              <a:rPr lang="en-US" dirty="0"/>
              <a:t>Family Activities</a:t>
            </a:r>
          </a:p>
        </p:txBody>
      </p:sp>
      <p:pic>
        <p:nvPicPr>
          <p:cNvPr id="5" name="Picture 4" descr="A picture containing table&#10;&#10;Description automatically generated">
            <a:extLst>
              <a:ext uri="{FF2B5EF4-FFF2-40B4-BE49-F238E27FC236}">
                <a16:creationId xmlns:a16="http://schemas.microsoft.com/office/drawing/2014/main" id="{4AA13575-F0B5-4B7A-80FE-17156F2D93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82700" y="2855934"/>
            <a:ext cx="2287615" cy="2148214"/>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B9CE98E3-F5DA-4577-BD02-9BA27A1C6AD8}"/>
              </a:ext>
            </a:extLst>
          </p:cNvPr>
          <p:cNvSpPr txBox="1"/>
          <p:nvPr/>
        </p:nvSpPr>
        <p:spPr>
          <a:xfrm rot="21124657">
            <a:off x="1714255" y="2050681"/>
            <a:ext cx="4412665" cy="34778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dirty="0">
                <a:latin typeface="La Bamba LET" pitchFamily="2" charset="0"/>
              </a:rPr>
              <a:t>A coded message awaits.</a:t>
            </a:r>
          </a:p>
          <a:p>
            <a:pPr algn="ctr"/>
            <a:r>
              <a:rPr lang="en-US" sz="2800" dirty="0">
                <a:latin typeface="La Bamba LET" pitchFamily="2" charset="0"/>
              </a:rPr>
              <a:t>The Ninja Secret Services send an encouraging word to YOU.</a:t>
            </a:r>
          </a:p>
          <a:p>
            <a:pPr algn="ctr"/>
            <a:r>
              <a:rPr lang="en-US" sz="2800" dirty="0">
                <a:latin typeface="La Bamba LET" pitchFamily="2" charset="0"/>
              </a:rPr>
              <a:t>And be encouraged to go to </a:t>
            </a:r>
          </a:p>
          <a:p>
            <a:pPr algn="ctr"/>
            <a:r>
              <a:rPr lang="en-US" sz="2800" u="sng" dirty="0">
                <a:latin typeface="La Bamba LET" pitchFamily="2" charset="0"/>
                <a:hlinkClick r:id="rId6"/>
              </a:rPr>
              <a:t>https://tinyurl.com/ya3ea7ju</a:t>
            </a:r>
            <a:r>
              <a:rPr lang="en-US" sz="2800" u="sng" dirty="0">
                <a:latin typeface="La Bamba LET" pitchFamily="2" charset="0"/>
              </a:rPr>
              <a:t> </a:t>
            </a:r>
            <a:r>
              <a:rPr lang="en-US" sz="2800" dirty="0">
                <a:latin typeface="La Bamba LET" pitchFamily="2" charset="0"/>
              </a:rPr>
              <a:t> for more important encouraging activities.</a:t>
            </a:r>
          </a:p>
          <a:p>
            <a:pPr algn="ctr"/>
            <a:endParaRPr lang="en-US" sz="2400" dirty="0"/>
          </a:p>
        </p:txBody>
      </p:sp>
      <p:pic>
        <p:nvPicPr>
          <p:cNvPr id="7" name="typewriter">
            <a:hlinkClick r:id="" action="ppaction://media"/>
            <a:extLst>
              <a:ext uri="{FF2B5EF4-FFF2-40B4-BE49-F238E27FC236}">
                <a16:creationId xmlns:a16="http://schemas.microsoft.com/office/drawing/2014/main" id="{F5431253-D6DA-4EEE-92C4-19CE894536F0}"/>
              </a:ext>
            </a:extLst>
          </p:cNvPr>
          <p:cNvPicPr>
            <a:picLocks noChangeAspect="1"/>
          </p:cNvPicPr>
          <p:nvPr>
            <a:audioFile r:link="rId1"/>
            <p:extLst>
              <p:ext uri="{DAA4B4D4-6D71-4841-9C94-3DE7FCFB9230}">
                <p14:media xmlns:p14="http://schemas.microsoft.com/office/powerpoint/2010/main" r:embed="rId2">
                  <p14:trim end="178673.3333"/>
                </p14:media>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66996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100"/>
                                  </p:iterate>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type.wav"/>
                                        </p:tgtEl>
                                      </p:cMediaNode>
                                    </p:audio>
                                  </p:subTnLst>
                                </p:cTn>
                              </p:par>
                              <p:par>
                                <p:cTn id="7" presetID="1" presetClass="mediacall" presetSubtype="0" fill="hold" nodeType="withEffect">
                                  <p:stCondLst>
                                    <p:cond delay="0"/>
                                  </p:stCondLst>
                                  <p:childTnLst>
                                    <p:cmd type="call" cmd="playFrom(0.0)">
                                      <p:cBhvr>
                                        <p:cTn id="8" dur="155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7"/>
                </p:tgtEl>
              </p:cMediaNode>
            </p:audio>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Encourage</a:t>
            </a:r>
          </a:p>
        </p:txBody>
      </p:sp>
      <p:sp>
        <p:nvSpPr>
          <p:cNvPr id="3" name="Subtitle 2"/>
          <p:cNvSpPr>
            <a:spLocks noGrp="1"/>
          </p:cNvSpPr>
          <p:nvPr>
            <p:ph type="subTitle" idx="1"/>
          </p:nvPr>
        </p:nvSpPr>
        <p:spPr>
          <a:xfrm>
            <a:off x="1524000" y="3813716"/>
            <a:ext cx="9144000" cy="1444083"/>
          </a:xfrm>
        </p:spPr>
        <p:txBody>
          <a:bodyPr/>
          <a:lstStyle/>
          <a:p>
            <a:r>
              <a:rPr lang="en-US" dirty="0"/>
              <a:t>May 3</a:t>
            </a:r>
          </a:p>
        </p:txBody>
      </p:sp>
    </p:spTree>
    <p:extLst>
      <p:ext uri="{BB962C8B-B14F-4D97-AF65-F5344CB8AC3E}">
        <p14:creationId xmlns:p14="http://schemas.microsoft.com/office/powerpoint/2010/main" val="1420872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79D08-B905-46C1-ACC9-E3056ACA7448}"/>
              </a:ext>
            </a:extLst>
          </p:cNvPr>
          <p:cNvSpPr>
            <a:spLocks noGrp="1"/>
          </p:cNvSpPr>
          <p:nvPr>
            <p:ph type="title"/>
          </p:nvPr>
        </p:nvSpPr>
        <p:spPr/>
        <p:txBody>
          <a:bodyPr/>
          <a:lstStyle/>
          <a:p>
            <a:r>
              <a:rPr lang="en-US" dirty="0"/>
              <a:t>Introduction Video</a:t>
            </a:r>
          </a:p>
        </p:txBody>
      </p:sp>
      <p:grpSp>
        <p:nvGrpSpPr>
          <p:cNvPr id="7" name="Group 6">
            <a:extLst>
              <a:ext uri="{FF2B5EF4-FFF2-40B4-BE49-F238E27FC236}">
                <a16:creationId xmlns:a16="http://schemas.microsoft.com/office/drawing/2014/main" id="{CDBDFBD7-374F-44F6-ABC6-BECD6B231BEA}"/>
              </a:ext>
            </a:extLst>
          </p:cNvPr>
          <p:cNvGrpSpPr/>
          <p:nvPr/>
        </p:nvGrpSpPr>
        <p:grpSpPr>
          <a:xfrm>
            <a:off x="2885224" y="1451397"/>
            <a:ext cx="6492803" cy="4246594"/>
            <a:chOff x="2849598" y="1605776"/>
            <a:chExt cx="6492803" cy="4246594"/>
          </a:xfrm>
        </p:grpSpPr>
        <p:pic>
          <p:nvPicPr>
            <p:cNvPr id="5" name="Picture 4" descr="A hand holding a remote control&#10;&#10;Description automatically generated">
              <a:extLst>
                <a:ext uri="{FF2B5EF4-FFF2-40B4-BE49-F238E27FC236}">
                  <a16:creationId xmlns:a16="http://schemas.microsoft.com/office/drawing/2014/main" id="{489957D2-BAA5-47D4-9660-2C2D7DCAC0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0" y="1919287"/>
              <a:ext cx="5715000" cy="3019425"/>
            </a:xfrm>
            <a:prstGeom prst="rect">
              <a:avLst/>
            </a:prstGeom>
            <a:ln>
              <a:noFill/>
            </a:ln>
            <a:effectLst>
              <a:outerShdw blurRad="292100" dist="139700" dir="2700000" algn="tl" rotWithShape="0">
                <a:srgbClr val="333333">
                  <a:alpha val="65000"/>
                </a:srgbClr>
              </a:outerShdw>
            </a:effectLst>
          </p:spPr>
        </p:pic>
        <p:pic>
          <p:nvPicPr>
            <p:cNvPr id="6" name="Picture 5" descr="A close up of a logo&#10;&#10;Description automatically generated">
              <a:hlinkClick r:id="rId3"/>
              <a:extLst>
                <a:ext uri="{FF2B5EF4-FFF2-40B4-BE49-F238E27FC236}">
                  <a16:creationId xmlns:a16="http://schemas.microsoft.com/office/drawing/2014/main" id="{DEA44F0C-04C0-4DE1-A59B-B16DA83435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9598" y="1605776"/>
              <a:ext cx="6492803" cy="4246594"/>
            </a:xfrm>
            <a:prstGeom prst="rect">
              <a:avLst/>
            </a:prstGeom>
            <a:ln>
              <a:noFill/>
            </a:ln>
            <a:effectLst>
              <a:outerShdw blurRad="292100" dist="139700" dir="2700000" algn="tl" rotWithShape="0">
                <a:srgbClr val="333333">
                  <a:alpha val="65000"/>
                </a:srgbClr>
              </a:outerShdw>
            </a:effectLst>
          </p:spPr>
        </p:pic>
      </p:grpSp>
      <p:sp>
        <p:nvSpPr>
          <p:cNvPr id="8" name="TextBox 7">
            <a:extLst>
              <a:ext uri="{FF2B5EF4-FFF2-40B4-BE49-F238E27FC236}">
                <a16:creationId xmlns:a16="http://schemas.microsoft.com/office/drawing/2014/main" id="{C51ACFB9-784F-4E8B-AC96-BC75FF02B833}"/>
              </a:ext>
            </a:extLst>
          </p:cNvPr>
          <p:cNvSpPr txBox="1"/>
          <p:nvPr/>
        </p:nvSpPr>
        <p:spPr>
          <a:xfrm>
            <a:off x="3902529" y="5812971"/>
            <a:ext cx="4490357" cy="584775"/>
          </a:xfrm>
          <a:prstGeom prst="rect">
            <a:avLst/>
          </a:prstGeom>
          <a:noFill/>
        </p:spPr>
        <p:txBody>
          <a:bodyPr wrap="square" rtlCol="0">
            <a:spAutoFit/>
          </a:bodyPr>
          <a:lstStyle/>
          <a:p>
            <a:pPr algn="ctr"/>
            <a:r>
              <a:rPr lang="en-US" sz="3200" dirty="0">
                <a:hlinkClick r:id="rId3"/>
              </a:rPr>
              <a:t>View Video</a:t>
            </a:r>
            <a:endParaRPr lang="en-US" sz="3200" dirty="0"/>
          </a:p>
        </p:txBody>
      </p:sp>
    </p:spTree>
    <p:extLst>
      <p:ext uri="{BB962C8B-B14F-4D97-AF65-F5344CB8AC3E}">
        <p14:creationId xmlns:p14="http://schemas.microsoft.com/office/powerpoint/2010/main" val="717092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DCFAC2-BF79-4514-9EA4-76C7ECFB0A99}"/>
              </a:ext>
            </a:extLst>
          </p:cNvPr>
          <p:cNvSpPr>
            <a:spLocks noGrp="1"/>
          </p:cNvSpPr>
          <p:nvPr>
            <p:ph type="title"/>
          </p:nvPr>
        </p:nvSpPr>
        <p:spPr/>
        <p:txBody>
          <a:bodyPr/>
          <a:lstStyle/>
          <a:p>
            <a:r>
              <a:rPr lang="en-US" dirty="0"/>
              <a:t>Think about it …</a:t>
            </a:r>
          </a:p>
        </p:txBody>
      </p:sp>
      <p:sp>
        <p:nvSpPr>
          <p:cNvPr id="4" name="Content Placeholder 3">
            <a:extLst>
              <a:ext uri="{FF2B5EF4-FFF2-40B4-BE49-F238E27FC236}">
                <a16:creationId xmlns:a16="http://schemas.microsoft.com/office/drawing/2014/main" id="{C464F15E-0446-4607-858F-43BCDA6BE9F5}"/>
              </a:ext>
            </a:extLst>
          </p:cNvPr>
          <p:cNvSpPr>
            <a:spLocks noGrp="1"/>
          </p:cNvSpPr>
          <p:nvPr>
            <p:ph idx="1"/>
          </p:nvPr>
        </p:nvSpPr>
        <p:spPr/>
        <p:txBody>
          <a:bodyPr/>
          <a:lstStyle/>
          <a:p>
            <a:r>
              <a:rPr lang="en-US" dirty="0"/>
              <a:t>Who has been the most encouraging person in your life?</a:t>
            </a:r>
          </a:p>
          <a:p>
            <a:r>
              <a:rPr lang="en-US" dirty="0">
                <a:solidFill>
                  <a:srgbClr val="C00000"/>
                </a:solidFill>
              </a:rPr>
              <a:t>Today we look at a biblical character whose name actually meant “Son of  Encouragement”</a:t>
            </a:r>
          </a:p>
          <a:p>
            <a:pPr lvl="1"/>
            <a:r>
              <a:rPr lang="en-US" dirty="0">
                <a:solidFill>
                  <a:srgbClr val="C00000"/>
                </a:solidFill>
              </a:rPr>
              <a:t>We find that encouragement strengthens relationships.</a:t>
            </a:r>
          </a:p>
          <a:p>
            <a:endParaRPr lang="en-US" dirty="0"/>
          </a:p>
        </p:txBody>
      </p:sp>
      <p:grpSp>
        <p:nvGrpSpPr>
          <p:cNvPr id="5" name="Group 4">
            <a:extLst>
              <a:ext uri="{FF2B5EF4-FFF2-40B4-BE49-F238E27FC236}">
                <a16:creationId xmlns:a16="http://schemas.microsoft.com/office/drawing/2014/main" id="{088D52BE-D94B-455A-BE7B-6DFA1FDB8588}"/>
              </a:ext>
            </a:extLst>
          </p:cNvPr>
          <p:cNvGrpSpPr/>
          <p:nvPr/>
        </p:nvGrpSpPr>
        <p:grpSpPr>
          <a:xfrm>
            <a:off x="1764604" y="2617939"/>
            <a:ext cx="8707153" cy="3364935"/>
            <a:chOff x="1326193" y="2718147"/>
            <a:chExt cx="8707153" cy="3364935"/>
          </a:xfrm>
        </p:grpSpPr>
        <p:pic>
          <p:nvPicPr>
            <p:cNvPr id="1028" name="Picture 4" descr="engaging teacher in social studies | woodleywonderworks | Flickr">
              <a:extLst>
                <a:ext uri="{FF2B5EF4-FFF2-40B4-BE49-F238E27FC236}">
                  <a16:creationId xmlns:a16="http://schemas.microsoft.com/office/drawing/2014/main" id="{345DCCAA-2EA4-40C6-B7FF-1AB52B8BD4C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22733" y="3858016"/>
              <a:ext cx="3110613" cy="21233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Football Coach Coaching American - Free photo on Pixabay">
              <a:extLst>
                <a:ext uri="{FF2B5EF4-FFF2-40B4-BE49-F238E27FC236}">
                  <a16:creationId xmlns:a16="http://schemas.microsoft.com/office/drawing/2014/main" id="{D3A87F09-141F-4C11-A91B-032E326626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9725" y="2718147"/>
              <a:ext cx="3250505" cy="21670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Royalty-Free photo: Woman with two kids reading book | PickPik">
              <a:extLst>
                <a:ext uri="{FF2B5EF4-FFF2-40B4-BE49-F238E27FC236}">
                  <a16:creationId xmlns:a16="http://schemas.microsoft.com/office/drawing/2014/main" id="{6B52C1E2-4E91-4123-BCF8-F25D19BEC7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6193" y="4058432"/>
              <a:ext cx="3594988" cy="20246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7615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0AAFD-55D3-4D31-8E5C-64A9018C16BD}"/>
              </a:ext>
            </a:extLst>
          </p:cNvPr>
          <p:cNvSpPr>
            <a:spLocks noGrp="1"/>
          </p:cNvSpPr>
          <p:nvPr>
            <p:ph type="title"/>
          </p:nvPr>
        </p:nvSpPr>
        <p:spPr/>
        <p:txBody>
          <a:bodyPr/>
          <a:lstStyle/>
          <a:p>
            <a:pPr algn="l"/>
            <a:r>
              <a:rPr lang="en-US" dirty="0"/>
              <a:t>Listen for someone needing acceptance.</a:t>
            </a:r>
          </a:p>
        </p:txBody>
      </p:sp>
      <p:sp>
        <p:nvSpPr>
          <p:cNvPr id="3" name="Content Placeholder 2">
            <a:extLst>
              <a:ext uri="{FF2B5EF4-FFF2-40B4-BE49-F238E27FC236}">
                <a16:creationId xmlns:a16="http://schemas.microsoft.com/office/drawing/2014/main" id="{A230704B-A570-4E18-A27B-E7F6198F2401}"/>
              </a:ext>
            </a:extLst>
          </p:cNvPr>
          <p:cNvSpPr>
            <a:spLocks noGrp="1"/>
          </p:cNvSpPr>
          <p:nvPr>
            <p:ph idx="1"/>
          </p:nvPr>
        </p:nvSpPr>
        <p:spPr>
          <a:xfrm>
            <a:off x="1390388" y="1925833"/>
            <a:ext cx="9324584" cy="4351338"/>
          </a:xfrm>
        </p:spPr>
        <p:txBody>
          <a:bodyPr/>
          <a:lstStyle/>
          <a:p>
            <a:pPr marL="0" indent="0" algn="ctr">
              <a:buNone/>
            </a:pPr>
            <a:r>
              <a:rPr lang="en-US" dirty="0"/>
              <a:t>Acts 9:26-28 (NIV)  When he came to Jerusalem, he tried to join the disciples, but they were all afraid of him, not believing that he really was a disciple. 27  But Barnabas took him and brought him to the apostles. He told them how Saul on his journey </a:t>
            </a:r>
          </a:p>
        </p:txBody>
      </p:sp>
    </p:spTree>
    <p:extLst>
      <p:ext uri="{BB962C8B-B14F-4D97-AF65-F5344CB8AC3E}">
        <p14:creationId xmlns:p14="http://schemas.microsoft.com/office/powerpoint/2010/main" val="327139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0AAFD-55D3-4D31-8E5C-64A9018C16BD}"/>
              </a:ext>
            </a:extLst>
          </p:cNvPr>
          <p:cNvSpPr>
            <a:spLocks noGrp="1"/>
          </p:cNvSpPr>
          <p:nvPr>
            <p:ph type="title"/>
          </p:nvPr>
        </p:nvSpPr>
        <p:spPr/>
        <p:txBody>
          <a:bodyPr/>
          <a:lstStyle/>
          <a:p>
            <a:pPr algn="l"/>
            <a:r>
              <a:rPr lang="en-US" dirty="0"/>
              <a:t>Listen for someone needing acceptance.</a:t>
            </a:r>
          </a:p>
        </p:txBody>
      </p:sp>
      <p:sp>
        <p:nvSpPr>
          <p:cNvPr id="3" name="Content Placeholder 2">
            <a:extLst>
              <a:ext uri="{FF2B5EF4-FFF2-40B4-BE49-F238E27FC236}">
                <a16:creationId xmlns:a16="http://schemas.microsoft.com/office/drawing/2014/main" id="{A230704B-A570-4E18-A27B-E7F6198F2401}"/>
              </a:ext>
            </a:extLst>
          </p:cNvPr>
          <p:cNvSpPr>
            <a:spLocks noGrp="1"/>
          </p:cNvSpPr>
          <p:nvPr>
            <p:ph idx="1"/>
          </p:nvPr>
        </p:nvSpPr>
        <p:spPr>
          <a:xfrm>
            <a:off x="977029" y="1900781"/>
            <a:ext cx="10296396" cy="4351338"/>
          </a:xfrm>
        </p:spPr>
        <p:txBody>
          <a:bodyPr/>
          <a:lstStyle/>
          <a:p>
            <a:pPr marL="0" indent="0" algn="ctr">
              <a:buNone/>
            </a:pPr>
            <a:r>
              <a:rPr lang="en-US" dirty="0"/>
              <a:t>the Lord and that the Lord had spoken to him, and how in Damascus he had preached fearlessly in the name of Jesus. 28  So Saul stayed with them and moved about freely in Jerusalem, speaking boldly in the name of the Lord.</a:t>
            </a:r>
          </a:p>
        </p:txBody>
      </p:sp>
      <p:pic>
        <p:nvPicPr>
          <p:cNvPr id="4" name="Picture 3">
            <a:extLst>
              <a:ext uri="{FF2B5EF4-FFF2-40B4-BE49-F238E27FC236}">
                <a16:creationId xmlns:a16="http://schemas.microsoft.com/office/drawing/2014/main" id="{08E471C2-8969-4D35-B4E4-6893A10FA203}"/>
              </a:ext>
            </a:extLst>
          </p:cNvPr>
          <p:cNvPicPr>
            <a:picLocks noChangeAspect="1"/>
          </p:cNvPicPr>
          <p:nvPr/>
        </p:nvPicPr>
        <p:blipFill>
          <a:blip r:embed="rId2"/>
          <a:stretch>
            <a:fillRect/>
          </a:stretch>
        </p:blipFill>
        <p:spPr>
          <a:xfrm>
            <a:off x="4652310" y="5102416"/>
            <a:ext cx="2085714" cy="28571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37869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15ABD-E089-404A-8430-6098DB5497CF}"/>
              </a:ext>
            </a:extLst>
          </p:cNvPr>
          <p:cNvSpPr>
            <a:spLocks noGrp="1"/>
          </p:cNvSpPr>
          <p:nvPr>
            <p:ph type="title"/>
          </p:nvPr>
        </p:nvSpPr>
        <p:spPr/>
        <p:txBody>
          <a:bodyPr/>
          <a:lstStyle/>
          <a:p>
            <a:r>
              <a:rPr lang="en-US" dirty="0"/>
              <a:t>Encourage Acceptance</a:t>
            </a:r>
          </a:p>
        </p:txBody>
      </p:sp>
      <p:sp>
        <p:nvSpPr>
          <p:cNvPr id="3" name="Content Placeholder 2">
            <a:extLst>
              <a:ext uri="{FF2B5EF4-FFF2-40B4-BE49-F238E27FC236}">
                <a16:creationId xmlns:a16="http://schemas.microsoft.com/office/drawing/2014/main" id="{9D4D0B7F-0AD8-412A-B622-7E5F71C30A9F}"/>
              </a:ext>
            </a:extLst>
          </p:cNvPr>
          <p:cNvSpPr>
            <a:spLocks noGrp="1"/>
          </p:cNvSpPr>
          <p:nvPr>
            <p:ph idx="1"/>
          </p:nvPr>
        </p:nvSpPr>
        <p:spPr/>
        <p:txBody>
          <a:bodyPr/>
          <a:lstStyle/>
          <a:p>
            <a:r>
              <a:rPr lang="en-US" dirty="0"/>
              <a:t>Who mistrusted Saul in Jerusalem?  Why? </a:t>
            </a:r>
          </a:p>
          <a:p>
            <a:r>
              <a:rPr lang="en-US" dirty="0"/>
              <a:t>What difference did Barnabas make to Saul personally and to the fellowship in general?</a:t>
            </a:r>
          </a:p>
          <a:p>
            <a:r>
              <a:rPr lang="en-US" dirty="0"/>
              <a:t>What did Barnabas risk in standing up for Saul?</a:t>
            </a:r>
          </a:p>
          <a:p>
            <a:r>
              <a:rPr lang="en-US" dirty="0"/>
              <a:t>What might we risk by investing in others? What risks do you take when you put yourself on the line for an outsider?</a:t>
            </a:r>
          </a:p>
          <a:p>
            <a:endParaRPr lang="en-US" dirty="0"/>
          </a:p>
          <a:p>
            <a:endParaRPr lang="en-US" dirty="0"/>
          </a:p>
        </p:txBody>
      </p:sp>
    </p:spTree>
    <p:extLst>
      <p:ext uri="{BB962C8B-B14F-4D97-AF65-F5344CB8AC3E}">
        <p14:creationId xmlns:p14="http://schemas.microsoft.com/office/powerpoint/2010/main" val="3590103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969696"/>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069D0-DEB5-41EE-A734-AAD92CCFF0D1}"/>
              </a:ext>
            </a:extLst>
          </p:cNvPr>
          <p:cNvSpPr>
            <a:spLocks noGrp="1"/>
          </p:cNvSpPr>
          <p:nvPr>
            <p:ph type="title"/>
          </p:nvPr>
        </p:nvSpPr>
        <p:spPr/>
        <p:txBody>
          <a:bodyPr/>
          <a:lstStyle/>
          <a:p>
            <a:r>
              <a:rPr lang="en-US" dirty="0"/>
              <a:t>Encourage Acceptance</a:t>
            </a:r>
          </a:p>
        </p:txBody>
      </p:sp>
      <p:sp>
        <p:nvSpPr>
          <p:cNvPr id="3" name="Content Placeholder 2">
            <a:extLst>
              <a:ext uri="{FF2B5EF4-FFF2-40B4-BE49-F238E27FC236}">
                <a16:creationId xmlns:a16="http://schemas.microsoft.com/office/drawing/2014/main" id="{CB7E666B-A11F-4476-AF5A-C9C2277E7323}"/>
              </a:ext>
            </a:extLst>
          </p:cNvPr>
          <p:cNvSpPr>
            <a:spLocks noGrp="1"/>
          </p:cNvSpPr>
          <p:nvPr>
            <p:ph idx="1"/>
          </p:nvPr>
        </p:nvSpPr>
        <p:spPr/>
        <p:txBody>
          <a:bodyPr/>
          <a:lstStyle/>
          <a:p>
            <a:r>
              <a:rPr lang="en-US" dirty="0"/>
              <a:t>What would be the benefits of investing in Saul if he turned out to be genuine?</a:t>
            </a:r>
          </a:p>
          <a:p>
            <a:r>
              <a:rPr lang="en-US" dirty="0"/>
              <a:t>Saul/Paul became one of the world’s premier missionaries.  How would history be different if Barnabas had not taken the risk to involve Saul?</a:t>
            </a:r>
          </a:p>
          <a:p>
            <a:r>
              <a:rPr lang="en-US" dirty="0"/>
              <a:t>How could a person like Barnabas help heal wounds in a church group?</a:t>
            </a:r>
          </a:p>
          <a:p>
            <a:endParaRPr lang="en-US" dirty="0"/>
          </a:p>
        </p:txBody>
      </p:sp>
    </p:spTree>
    <p:extLst>
      <p:ext uri="{BB962C8B-B14F-4D97-AF65-F5344CB8AC3E}">
        <p14:creationId xmlns:p14="http://schemas.microsoft.com/office/powerpoint/2010/main" val="177130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969696"/>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969696"/>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E3876-380C-47AF-8A67-9831803314C8}"/>
              </a:ext>
            </a:extLst>
          </p:cNvPr>
          <p:cNvSpPr>
            <a:spLocks noGrp="1"/>
          </p:cNvSpPr>
          <p:nvPr>
            <p:ph type="title"/>
          </p:nvPr>
        </p:nvSpPr>
        <p:spPr/>
        <p:txBody>
          <a:bodyPr/>
          <a:lstStyle/>
          <a:p>
            <a:pPr algn="l"/>
            <a:r>
              <a:rPr lang="en-US" dirty="0"/>
              <a:t>Listen for encouragement of spiritual growth.</a:t>
            </a:r>
          </a:p>
        </p:txBody>
      </p:sp>
      <p:sp>
        <p:nvSpPr>
          <p:cNvPr id="3" name="Content Placeholder 2">
            <a:extLst>
              <a:ext uri="{FF2B5EF4-FFF2-40B4-BE49-F238E27FC236}">
                <a16:creationId xmlns:a16="http://schemas.microsoft.com/office/drawing/2014/main" id="{061A2DB9-8087-482F-A242-F2800031A9D5}"/>
              </a:ext>
            </a:extLst>
          </p:cNvPr>
          <p:cNvSpPr>
            <a:spLocks noGrp="1"/>
          </p:cNvSpPr>
          <p:nvPr>
            <p:ph idx="1"/>
          </p:nvPr>
        </p:nvSpPr>
        <p:spPr>
          <a:xfrm>
            <a:off x="1490597" y="2163828"/>
            <a:ext cx="9161745" cy="4351338"/>
          </a:xfrm>
        </p:spPr>
        <p:txBody>
          <a:bodyPr/>
          <a:lstStyle/>
          <a:p>
            <a:pPr marL="0" indent="0" algn="ctr">
              <a:buNone/>
            </a:pPr>
            <a:r>
              <a:rPr lang="en-US" dirty="0"/>
              <a:t>Acts 11:21-24 (NIV)  The Lord's hand was with them, and a great number of people believed and turned to the Lord. 22  News of this reached the ears of the church at Jerusalem, and they sent Barnabas to Antioch. 23  When he arrived and </a:t>
            </a:r>
          </a:p>
        </p:txBody>
      </p:sp>
    </p:spTree>
    <p:extLst>
      <p:ext uri="{BB962C8B-B14F-4D97-AF65-F5344CB8AC3E}">
        <p14:creationId xmlns:p14="http://schemas.microsoft.com/office/powerpoint/2010/main" val="390395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E3876-380C-47AF-8A67-9831803314C8}"/>
              </a:ext>
            </a:extLst>
          </p:cNvPr>
          <p:cNvSpPr>
            <a:spLocks noGrp="1"/>
          </p:cNvSpPr>
          <p:nvPr>
            <p:ph type="title"/>
          </p:nvPr>
        </p:nvSpPr>
        <p:spPr/>
        <p:txBody>
          <a:bodyPr/>
          <a:lstStyle/>
          <a:p>
            <a:pPr algn="l"/>
            <a:r>
              <a:rPr lang="en-US" dirty="0"/>
              <a:t>Listen for encouragement of spiritual growth.</a:t>
            </a:r>
          </a:p>
        </p:txBody>
      </p:sp>
      <p:sp>
        <p:nvSpPr>
          <p:cNvPr id="3" name="Content Placeholder 2">
            <a:extLst>
              <a:ext uri="{FF2B5EF4-FFF2-40B4-BE49-F238E27FC236}">
                <a16:creationId xmlns:a16="http://schemas.microsoft.com/office/drawing/2014/main" id="{061A2DB9-8087-482F-A242-F2800031A9D5}"/>
              </a:ext>
            </a:extLst>
          </p:cNvPr>
          <p:cNvSpPr>
            <a:spLocks noGrp="1"/>
          </p:cNvSpPr>
          <p:nvPr>
            <p:ph idx="1"/>
          </p:nvPr>
        </p:nvSpPr>
        <p:spPr>
          <a:xfrm>
            <a:off x="1490597" y="2163828"/>
            <a:ext cx="9161745" cy="4351338"/>
          </a:xfrm>
        </p:spPr>
        <p:txBody>
          <a:bodyPr/>
          <a:lstStyle/>
          <a:p>
            <a:pPr marL="0" indent="0" algn="ctr">
              <a:buNone/>
            </a:pPr>
            <a:r>
              <a:rPr lang="en-US" dirty="0"/>
              <a:t>saw the evidence of the grace of God, he was glad and encouraged them all to remain true to the Lord with all their hearts. 24  He was a good man, full of the Holy Spirit and faith, and a great number of people were brought to the Lord.</a:t>
            </a:r>
          </a:p>
          <a:p>
            <a:pPr marL="0" indent="0" algn="ctr">
              <a:buNone/>
            </a:pPr>
            <a:endParaRPr lang="en-US" dirty="0"/>
          </a:p>
        </p:txBody>
      </p:sp>
      <p:pic>
        <p:nvPicPr>
          <p:cNvPr id="5" name="Picture 4">
            <a:extLst>
              <a:ext uri="{FF2B5EF4-FFF2-40B4-BE49-F238E27FC236}">
                <a16:creationId xmlns:a16="http://schemas.microsoft.com/office/drawing/2014/main" id="{F9160B54-4C51-4475-9F4B-7B64A70F7DA6}"/>
              </a:ext>
            </a:extLst>
          </p:cNvPr>
          <p:cNvPicPr>
            <a:picLocks noChangeAspect="1"/>
          </p:cNvPicPr>
          <p:nvPr/>
        </p:nvPicPr>
        <p:blipFill>
          <a:blip r:embed="rId2"/>
          <a:stretch>
            <a:fillRect/>
          </a:stretch>
        </p:blipFill>
        <p:spPr>
          <a:xfrm>
            <a:off x="4752518" y="5565879"/>
            <a:ext cx="2085714" cy="28571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283221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E5AA1F7-6FBE-4C82-8877-B892F7286642}" vid="{58E30FAA-7D03-45B4-AB81-753AF28EFCA9}"/>
    </a:ext>
  </a:extLst>
</a:theme>
</file>

<file path=docProps/app.xml><?xml version="1.0" encoding="utf-8"?>
<Properties xmlns="http://schemas.openxmlformats.org/officeDocument/2006/extended-properties" xmlns:vt="http://schemas.openxmlformats.org/officeDocument/2006/docPropsVTypes">
  <Template>ss4</Template>
  <TotalTime>75</TotalTime>
  <Words>772</Words>
  <Application>Microsoft Office PowerPoint</Application>
  <PresentationFormat>Widescreen</PresentationFormat>
  <Paragraphs>60</Paragraphs>
  <Slides>19</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La Bamba LET</vt:lpstr>
      <vt:lpstr>Office Theme</vt:lpstr>
      <vt:lpstr>Encourage</vt:lpstr>
      <vt:lpstr>Introduction Video</vt:lpstr>
      <vt:lpstr>Think about it …</vt:lpstr>
      <vt:lpstr>Listen for someone needing acceptance.</vt:lpstr>
      <vt:lpstr>Listen for someone needing acceptance.</vt:lpstr>
      <vt:lpstr>Encourage Acceptance</vt:lpstr>
      <vt:lpstr>Encourage Acceptance</vt:lpstr>
      <vt:lpstr>Listen for encouragement of spiritual growth.</vt:lpstr>
      <vt:lpstr>Listen for encouragement of spiritual growth.</vt:lpstr>
      <vt:lpstr>Encourage Growth</vt:lpstr>
      <vt:lpstr>Encourage Growth</vt:lpstr>
      <vt:lpstr>Listen for efforts to involve others to serve.</vt:lpstr>
      <vt:lpstr>Encourage Service</vt:lpstr>
      <vt:lpstr>Encourage Service</vt:lpstr>
      <vt:lpstr>Application</vt:lpstr>
      <vt:lpstr>Application</vt:lpstr>
      <vt:lpstr>Application</vt:lpstr>
      <vt:lpstr>Family Activities</vt:lpstr>
      <vt:lpstr>Encourage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Encourage</dc:title>
  <dc:creator>Steve Armstrong</dc:creator>
  <cp:lastModifiedBy>Steve Armstrong</cp:lastModifiedBy>
  <cp:revision>9</cp:revision>
  <dcterms:created xsi:type="dcterms:W3CDTF">2020-04-17T15:04:54Z</dcterms:created>
  <dcterms:modified xsi:type="dcterms:W3CDTF">2020-04-17T16:20:10Z</dcterms:modified>
</cp:coreProperties>
</file>