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pu5gdio0"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j4dwefwb"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Doing Life </a:t>
            </a:r>
            <a:br>
              <a:rPr lang="en-US" dirty="0"/>
            </a:br>
            <a:r>
              <a:rPr lang="en-US" dirty="0"/>
              <a:t>Together in Christ</a:t>
            </a:r>
          </a:p>
        </p:txBody>
      </p:sp>
      <p:sp>
        <p:nvSpPr>
          <p:cNvPr id="3" name="Subtitle 2"/>
          <p:cNvSpPr>
            <a:spLocks noGrp="1"/>
          </p:cNvSpPr>
          <p:nvPr>
            <p:ph type="subTitle" idx="1"/>
          </p:nvPr>
        </p:nvSpPr>
        <p:spPr>
          <a:xfrm>
            <a:off x="1524000" y="3895106"/>
            <a:ext cx="9144000" cy="1362694"/>
          </a:xfrm>
        </p:spPr>
        <p:txBody>
          <a:bodyPr/>
          <a:lstStyle/>
          <a:p>
            <a:r>
              <a:rPr lang="en-US" dirty="0"/>
              <a:t>May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68A9-21BB-EA9E-B7DC-D3D2524F00EA}"/>
              </a:ext>
            </a:extLst>
          </p:cNvPr>
          <p:cNvSpPr>
            <a:spLocks noGrp="1"/>
          </p:cNvSpPr>
          <p:nvPr>
            <p:ph type="title"/>
          </p:nvPr>
        </p:nvSpPr>
        <p:spPr/>
        <p:txBody>
          <a:bodyPr/>
          <a:lstStyle/>
          <a:p>
            <a:r>
              <a:rPr lang="en-US" dirty="0"/>
              <a:t>Encourage One Another</a:t>
            </a:r>
          </a:p>
        </p:txBody>
      </p:sp>
      <p:sp>
        <p:nvSpPr>
          <p:cNvPr id="3" name="Content Placeholder 2">
            <a:extLst>
              <a:ext uri="{FF2B5EF4-FFF2-40B4-BE49-F238E27FC236}">
                <a16:creationId xmlns:a16="http://schemas.microsoft.com/office/drawing/2014/main" id="{618BAC4F-12FE-CD95-4896-9228D3CD35D0}"/>
              </a:ext>
            </a:extLst>
          </p:cNvPr>
          <p:cNvSpPr>
            <a:spLocks noGrp="1"/>
          </p:cNvSpPr>
          <p:nvPr>
            <p:ph idx="1"/>
          </p:nvPr>
        </p:nvSpPr>
        <p:spPr>
          <a:xfrm>
            <a:off x="838200" y="1825624"/>
            <a:ext cx="10515600" cy="4771945"/>
          </a:xfrm>
        </p:spPr>
        <p:txBody>
          <a:bodyPr>
            <a:normAutofit fontScale="92500"/>
          </a:bodyPr>
          <a:lstStyle/>
          <a:p>
            <a:r>
              <a:rPr lang="en-US" dirty="0">
                <a:solidFill>
                  <a:srgbClr val="C00000"/>
                </a:solidFill>
              </a:rPr>
              <a:t>Consider all the benefits of salvation Paul focused on in verse 10. </a:t>
            </a:r>
          </a:p>
          <a:p>
            <a:pPr lvl="1"/>
            <a:r>
              <a:rPr lang="en-US" dirty="0">
                <a:solidFill>
                  <a:srgbClr val="C00000"/>
                </a:solidFill>
              </a:rPr>
              <a:t>Jesus took the punishment we deserved</a:t>
            </a:r>
          </a:p>
          <a:p>
            <a:pPr lvl="1"/>
            <a:r>
              <a:rPr lang="en-US" dirty="0">
                <a:solidFill>
                  <a:srgbClr val="C00000"/>
                </a:solidFill>
              </a:rPr>
              <a:t>When you confess and repent from your sin and receive by faith the salvation Jesus has accomplished … you are FORGIVEN!</a:t>
            </a:r>
          </a:p>
          <a:p>
            <a:pPr lvl="1"/>
            <a:r>
              <a:rPr lang="en-US" dirty="0">
                <a:solidFill>
                  <a:srgbClr val="C00000"/>
                </a:solidFill>
              </a:rPr>
              <a:t>The believer who dies goes directly into God’s presence.</a:t>
            </a:r>
          </a:p>
          <a:p>
            <a:pPr lvl="1"/>
            <a:r>
              <a:rPr lang="en-US" dirty="0">
                <a:solidFill>
                  <a:srgbClr val="C00000"/>
                </a:solidFill>
              </a:rPr>
              <a:t>While the believer lives, he or she is made into a new person.</a:t>
            </a:r>
          </a:p>
          <a:p>
            <a:pPr lvl="1"/>
            <a:r>
              <a:rPr lang="en-US" dirty="0">
                <a:solidFill>
                  <a:srgbClr val="C00000"/>
                </a:solidFill>
              </a:rPr>
              <a:t>God’s holy Spirit dwells within that believer.</a:t>
            </a:r>
          </a:p>
          <a:p>
            <a:endParaRPr lang="en-US" dirty="0"/>
          </a:p>
        </p:txBody>
      </p:sp>
    </p:spTree>
    <p:extLst>
      <p:ext uri="{BB962C8B-B14F-4D97-AF65-F5344CB8AC3E}">
        <p14:creationId xmlns:p14="http://schemas.microsoft.com/office/powerpoint/2010/main" val="30756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4704-5841-C0A8-B3F0-FB199B2CF682}"/>
              </a:ext>
            </a:extLst>
          </p:cNvPr>
          <p:cNvSpPr>
            <a:spLocks noGrp="1"/>
          </p:cNvSpPr>
          <p:nvPr>
            <p:ph type="title"/>
          </p:nvPr>
        </p:nvSpPr>
        <p:spPr/>
        <p:txBody>
          <a:bodyPr/>
          <a:lstStyle/>
          <a:p>
            <a:r>
              <a:rPr lang="en-US" dirty="0"/>
              <a:t>Encourage One Another</a:t>
            </a:r>
          </a:p>
        </p:txBody>
      </p:sp>
      <p:sp>
        <p:nvSpPr>
          <p:cNvPr id="3" name="Content Placeholder 2">
            <a:extLst>
              <a:ext uri="{FF2B5EF4-FFF2-40B4-BE49-F238E27FC236}">
                <a16:creationId xmlns:a16="http://schemas.microsoft.com/office/drawing/2014/main" id="{B1C0E159-6D83-C572-736C-68C45CDF6580}"/>
              </a:ext>
            </a:extLst>
          </p:cNvPr>
          <p:cNvSpPr>
            <a:spLocks noGrp="1"/>
          </p:cNvSpPr>
          <p:nvPr>
            <p:ph idx="1"/>
          </p:nvPr>
        </p:nvSpPr>
        <p:spPr/>
        <p:txBody>
          <a:bodyPr/>
          <a:lstStyle/>
          <a:p>
            <a:r>
              <a:rPr lang="en-US" dirty="0"/>
              <a:t>What instruction did Paul give that would be helpful to the body of believers? </a:t>
            </a:r>
          </a:p>
          <a:p>
            <a:r>
              <a:rPr lang="en-US" dirty="0"/>
              <a:t>What are some practical ways we can build one another up?</a:t>
            </a:r>
          </a:p>
          <a:p>
            <a:r>
              <a:rPr lang="en-US" dirty="0"/>
              <a:t>How can talking about God’s promises for our future encourage us in our daily lives?</a:t>
            </a:r>
          </a:p>
          <a:p>
            <a:endParaRPr lang="en-US" dirty="0"/>
          </a:p>
        </p:txBody>
      </p:sp>
    </p:spTree>
    <p:extLst>
      <p:ext uri="{BB962C8B-B14F-4D97-AF65-F5344CB8AC3E}">
        <p14:creationId xmlns:p14="http://schemas.microsoft.com/office/powerpoint/2010/main" val="3740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8571-76A7-3C79-EFDA-C236407BAEC2}"/>
              </a:ext>
            </a:extLst>
          </p:cNvPr>
          <p:cNvSpPr>
            <a:spLocks noGrp="1"/>
          </p:cNvSpPr>
          <p:nvPr>
            <p:ph type="title"/>
          </p:nvPr>
        </p:nvSpPr>
        <p:spPr/>
        <p:txBody>
          <a:bodyPr/>
          <a:lstStyle/>
          <a:p>
            <a:pPr algn="l"/>
            <a:r>
              <a:rPr lang="en-US" dirty="0"/>
              <a:t>Listen for challenges given.</a:t>
            </a:r>
          </a:p>
        </p:txBody>
      </p:sp>
      <p:sp>
        <p:nvSpPr>
          <p:cNvPr id="3" name="Content Placeholder 2">
            <a:extLst>
              <a:ext uri="{FF2B5EF4-FFF2-40B4-BE49-F238E27FC236}">
                <a16:creationId xmlns:a16="http://schemas.microsoft.com/office/drawing/2014/main" id="{87A1F62B-083A-7987-D0C0-70D33431AAD2}"/>
              </a:ext>
            </a:extLst>
          </p:cNvPr>
          <p:cNvSpPr>
            <a:spLocks noGrp="1"/>
          </p:cNvSpPr>
          <p:nvPr>
            <p:ph idx="1"/>
          </p:nvPr>
        </p:nvSpPr>
        <p:spPr>
          <a:xfrm>
            <a:off x="1617079" y="1906648"/>
            <a:ext cx="8957841" cy="4351338"/>
          </a:xfrm>
        </p:spPr>
        <p:txBody>
          <a:bodyPr/>
          <a:lstStyle/>
          <a:p>
            <a:pPr marL="0" indent="0" algn="ctr">
              <a:buNone/>
            </a:pPr>
            <a:r>
              <a:rPr lang="en-US" dirty="0"/>
              <a:t>1 Thessalonians 5:12-15 (NIV)   Now we ask you, brothers, to respect those who work hard among you, who are over you in the Lord and who admonish you. 13  Hold them in the highest regard in love because of their work. Live in peace with </a:t>
            </a:r>
          </a:p>
        </p:txBody>
      </p:sp>
    </p:spTree>
    <p:extLst>
      <p:ext uri="{BB962C8B-B14F-4D97-AF65-F5344CB8AC3E}">
        <p14:creationId xmlns:p14="http://schemas.microsoft.com/office/powerpoint/2010/main" val="5369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8571-76A7-3C79-EFDA-C236407BAEC2}"/>
              </a:ext>
            </a:extLst>
          </p:cNvPr>
          <p:cNvSpPr>
            <a:spLocks noGrp="1"/>
          </p:cNvSpPr>
          <p:nvPr>
            <p:ph type="title"/>
          </p:nvPr>
        </p:nvSpPr>
        <p:spPr/>
        <p:txBody>
          <a:bodyPr/>
          <a:lstStyle/>
          <a:p>
            <a:pPr algn="l"/>
            <a:r>
              <a:rPr lang="en-US" dirty="0"/>
              <a:t>Listen for challenges given.</a:t>
            </a:r>
          </a:p>
        </p:txBody>
      </p:sp>
      <p:sp>
        <p:nvSpPr>
          <p:cNvPr id="3" name="Content Placeholder 2">
            <a:extLst>
              <a:ext uri="{FF2B5EF4-FFF2-40B4-BE49-F238E27FC236}">
                <a16:creationId xmlns:a16="http://schemas.microsoft.com/office/drawing/2014/main" id="{87A1F62B-083A-7987-D0C0-70D33431AAD2}"/>
              </a:ext>
            </a:extLst>
          </p:cNvPr>
          <p:cNvSpPr>
            <a:spLocks noGrp="1"/>
          </p:cNvSpPr>
          <p:nvPr>
            <p:ph idx="1"/>
          </p:nvPr>
        </p:nvSpPr>
        <p:spPr>
          <a:xfrm>
            <a:off x="1617079" y="1906648"/>
            <a:ext cx="8957841" cy="4351338"/>
          </a:xfrm>
        </p:spPr>
        <p:txBody>
          <a:bodyPr/>
          <a:lstStyle/>
          <a:p>
            <a:pPr marL="0" indent="0" algn="ctr">
              <a:buNone/>
            </a:pPr>
            <a:r>
              <a:rPr lang="en-US" dirty="0"/>
              <a:t>each other. 14  And we urge you, brothers, warn those who are idle, encourage the timid, help the weak, be patient with everyone. 15  Make sure that nobody pays back wrong for wrong, but always try to be kind to each other and to everyone else.</a:t>
            </a:r>
          </a:p>
        </p:txBody>
      </p:sp>
      <p:pic>
        <p:nvPicPr>
          <p:cNvPr id="4" name="Picture 3">
            <a:extLst>
              <a:ext uri="{FF2B5EF4-FFF2-40B4-BE49-F238E27FC236}">
                <a16:creationId xmlns:a16="http://schemas.microsoft.com/office/drawing/2014/main" id="{A7E01621-B0A9-87F9-5B49-8977A432B53C}"/>
              </a:ext>
            </a:extLst>
          </p:cNvPr>
          <p:cNvPicPr>
            <a:picLocks noChangeAspect="1"/>
          </p:cNvPicPr>
          <p:nvPr/>
        </p:nvPicPr>
        <p:blipFill>
          <a:blip r:embed="rId2"/>
          <a:stretch>
            <a:fillRect/>
          </a:stretch>
        </p:blipFill>
        <p:spPr>
          <a:xfrm>
            <a:off x="4958488" y="5396176"/>
            <a:ext cx="2275023" cy="3714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994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40D1-686F-F547-18E1-7AF9929BD0D8}"/>
              </a:ext>
            </a:extLst>
          </p:cNvPr>
          <p:cNvSpPr>
            <a:spLocks noGrp="1"/>
          </p:cNvSpPr>
          <p:nvPr>
            <p:ph type="title"/>
          </p:nvPr>
        </p:nvSpPr>
        <p:spPr/>
        <p:txBody>
          <a:bodyPr/>
          <a:lstStyle/>
          <a:p>
            <a:r>
              <a:rPr lang="en-US" dirty="0"/>
              <a:t>Challenge One Another</a:t>
            </a:r>
          </a:p>
        </p:txBody>
      </p:sp>
      <p:sp>
        <p:nvSpPr>
          <p:cNvPr id="3" name="Content Placeholder 2">
            <a:extLst>
              <a:ext uri="{FF2B5EF4-FFF2-40B4-BE49-F238E27FC236}">
                <a16:creationId xmlns:a16="http://schemas.microsoft.com/office/drawing/2014/main" id="{5A7135E6-4E55-91FD-9B32-216FBB1B0540}"/>
              </a:ext>
            </a:extLst>
          </p:cNvPr>
          <p:cNvSpPr>
            <a:spLocks noGrp="1"/>
          </p:cNvSpPr>
          <p:nvPr>
            <p:ph idx="1"/>
          </p:nvPr>
        </p:nvSpPr>
        <p:spPr/>
        <p:txBody>
          <a:bodyPr/>
          <a:lstStyle/>
          <a:p>
            <a:r>
              <a:rPr lang="en-US" dirty="0">
                <a:solidFill>
                  <a:srgbClr val="C00000"/>
                </a:solidFill>
              </a:rPr>
              <a:t>Note the antecedent of the pronoun “those” in verse 12.</a:t>
            </a:r>
          </a:p>
          <a:p>
            <a:pPr lvl="1"/>
            <a:r>
              <a:rPr lang="en-US" dirty="0">
                <a:solidFill>
                  <a:srgbClr val="C00000"/>
                </a:solidFill>
              </a:rPr>
              <a:t>They “work hard among you”</a:t>
            </a:r>
          </a:p>
          <a:p>
            <a:pPr lvl="1"/>
            <a:r>
              <a:rPr lang="en-US" dirty="0">
                <a:solidFill>
                  <a:srgbClr val="C00000"/>
                </a:solidFill>
              </a:rPr>
              <a:t>They are “over you in the Lord”</a:t>
            </a:r>
          </a:p>
          <a:p>
            <a:pPr lvl="1"/>
            <a:r>
              <a:rPr lang="en-US" dirty="0">
                <a:solidFill>
                  <a:srgbClr val="C00000"/>
                </a:solidFill>
              </a:rPr>
              <a:t>They “admonish” you</a:t>
            </a:r>
          </a:p>
          <a:p>
            <a:pPr lvl="1"/>
            <a:r>
              <a:rPr lang="en-US" dirty="0">
                <a:solidFill>
                  <a:srgbClr val="C00000"/>
                </a:solidFill>
              </a:rPr>
              <a:t>Paul is speaking of pastors and ministers.</a:t>
            </a:r>
          </a:p>
          <a:p>
            <a:endParaRPr lang="en-US" dirty="0"/>
          </a:p>
        </p:txBody>
      </p:sp>
    </p:spTree>
    <p:extLst>
      <p:ext uri="{BB962C8B-B14F-4D97-AF65-F5344CB8AC3E}">
        <p14:creationId xmlns:p14="http://schemas.microsoft.com/office/powerpoint/2010/main" val="99828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2DF9-9FBE-C2EF-3329-0F6612A6B618}"/>
              </a:ext>
            </a:extLst>
          </p:cNvPr>
          <p:cNvSpPr>
            <a:spLocks noGrp="1"/>
          </p:cNvSpPr>
          <p:nvPr>
            <p:ph type="title"/>
          </p:nvPr>
        </p:nvSpPr>
        <p:spPr/>
        <p:txBody>
          <a:bodyPr/>
          <a:lstStyle/>
          <a:p>
            <a:r>
              <a:rPr lang="en-US" dirty="0"/>
              <a:t>Challenge One Another</a:t>
            </a:r>
          </a:p>
        </p:txBody>
      </p:sp>
      <p:sp>
        <p:nvSpPr>
          <p:cNvPr id="3" name="Content Placeholder 2">
            <a:extLst>
              <a:ext uri="{FF2B5EF4-FFF2-40B4-BE49-F238E27FC236}">
                <a16:creationId xmlns:a16="http://schemas.microsoft.com/office/drawing/2014/main" id="{DB3E90D9-02CA-4F15-5E8E-B2C97B6BCACE}"/>
              </a:ext>
            </a:extLst>
          </p:cNvPr>
          <p:cNvSpPr>
            <a:spLocks noGrp="1"/>
          </p:cNvSpPr>
          <p:nvPr>
            <p:ph idx="1"/>
          </p:nvPr>
        </p:nvSpPr>
        <p:spPr/>
        <p:txBody>
          <a:bodyPr/>
          <a:lstStyle/>
          <a:p>
            <a:r>
              <a:rPr lang="en-US" dirty="0"/>
              <a:t>How were the brethren to treat “those who work hard among you”? </a:t>
            </a:r>
          </a:p>
          <a:p>
            <a:r>
              <a:rPr lang="en-US" dirty="0"/>
              <a:t>How can we best honor our church leaders who provide us with spiritual guidance?</a:t>
            </a:r>
          </a:p>
          <a:p>
            <a:endParaRPr lang="en-US" dirty="0"/>
          </a:p>
        </p:txBody>
      </p:sp>
    </p:spTree>
    <p:extLst>
      <p:ext uri="{BB962C8B-B14F-4D97-AF65-F5344CB8AC3E}">
        <p14:creationId xmlns:p14="http://schemas.microsoft.com/office/powerpoint/2010/main" val="18097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BD21-B6E9-00CE-4901-453D76835CF9}"/>
              </a:ext>
            </a:extLst>
          </p:cNvPr>
          <p:cNvSpPr>
            <a:spLocks noGrp="1"/>
          </p:cNvSpPr>
          <p:nvPr>
            <p:ph type="title"/>
          </p:nvPr>
        </p:nvSpPr>
        <p:spPr/>
        <p:txBody>
          <a:bodyPr/>
          <a:lstStyle/>
          <a:p>
            <a:r>
              <a:rPr lang="en-US" dirty="0"/>
              <a:t>Challenge One Another</a:t>
            </a:r>
          </a:p>
        </p:txBody>
      </p:sp>
      <p:sp>
        <p:nvSpPr>
          <p:cNvPr id="3" name="Content Placeholder 2">
            <a:extLst>
              <a:ext uri="{FF2B5EF4-FFF2-40B4-BE49-F238E27FC236}">
                <a16:creationId xmlns:a16="http://schemas.microsoft.com/office/drawing/2014/main" id="{2437405C-2BC8-F38C-6632-64B14839D50E}"/>
              </a:ext>
            </a:extLst>
          </p:cNvPr>
          <p:cNvSpPr>
            <a:spLocks noGrp="1"/>
          </p:cNvSpPr>
          <p:nvPr>
            <p:ph idx="1"/>
          </p:nvPr>
        </p:nvSpPr>
        <p:spPr/>
        <p:txBody>
          <a:bodyPr/>
          <a:lstStyle/>
          <a:p>
            <a:r>
              <a:rPr lang="en-US" dirty="0"/>
              <a:t>How might the closing admonition in verse 13 apply to leaders and followers alike?</a:t>
            </a:r>
          </a:p>
          <a:p>
            <a:r>
              <a:rPr lang="en-US" dirty="0"/>
              <a:t>What are some appropriate ways to challenge and spur one another on within the church?</a:t>
            </a:r>
          </a:p>
        </p:txBody>
      </p:sp>
      <p:sp>
        <p:nvSpPr>
          <p:cNvPr id="4" name="TextBox 3">
            <a:extLst>
              <a:ext uri="{FF2B5EF4-FFF2-40B4-BE49-F238E27FC236}">
                <a16:creationId xmlns:a16="http://schemas.microsoft.com/office/drawing/2014/main" id="{E50C3A1C-DB19-7F8B-50B5-FF4E5CB7DEE5}"/>
              </a:ext>
            </a:extLst>
          </p:cNvPr>
          <p:cNvSpPr txBox="1"/>
          <p:nvPr/>
        </p:nvSpPr>
        <p:spPr>
          <a:xfrm>
            <a:off x="1932972" y="3429000"/>
            <a:ext cx="7546694" cy="1938992"/>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Hold them in the highest regard in love because of their work. Live in peace with each other. </a:t>
            </a:r>
          </a:p>
        </p:txBody>
      </p:sp>
    </p:spTree>
    <p:extLst>
      <p:ext uri="{BB962C8B-B14F-4D97-AF65-F5344CB8AC3E}">
        <p14:creationId xmlns:p14="http://schemas.microsoft.com/office/powerpoint/2010/main" val="398814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F1B7-E3B6-3094-B523-C3C0F7945C0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A90574E-1972-B5DA-435D-B20C24EFEDE9}"/>
              </a:ext>
            </a:extLst>
          </p:cNvPr>
          <p:cNvSpPr>
            <a:spLocks noGrp="1"/>
          </p:cNvSpPr>
          <p:nvPr>
            <p:ph idx="1"/>
          </p:nvPr>
        </p:nvSpPr>
        <p:spPr>
          <a:xfrm>
            <a:off x="838200" y="2453833"/>
            <a:ext cx="10515600" cy="3723130"/>
          </a:xfrm>
        </p:spPr>
        <p:txBody>
          <a:bodyPr/>
          <a:lstStyle/>
          <a:p>
            <a:r>
              <a:rPr lang="en-US" dirty="0"/>
              <a:t>Find fellowship. </a:t>
            </a:r>
          </a:p>
          <a:p>
            <a:pPr lvl="1"/>
            <a:r>
              <a:rPr lang="en-US" dirty="0"/>
              <a:t>Regularly invite someone at church you don’t know well to dinner. </a:t>
            </a:r>
          </a:p>
          <a:p>
            <a:pPr lvl="1"/>
            <a:r>
              <a:rPr lang="en-US" dirty="0"/>
              <a:t>Get to know them more deeply.</a:t>
            </a:r>
          </a:p>
          <a:p>
            <a:endParaRPr lang="en-US" dirty="0"/>
          </a:p>
        </p:txBody>
      </p:sp>
    </p:spTree>
    <p:extLst>
      <p:ext uri="{BB962C8B-B14F-4D97-AF65-F5344CB8AC3E}">
        <p14:creationId xmlns:p14="http://schemas.microsoft.com/office/powerpoint/2010/main" val="35204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F1B7-E3B6-3094-B523-C3C0F7945C0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A90574E-1972-B5DA-435D-B20C24EFEDE9}"/>
              </a:ext>
            </a:extLst>
          </p:cNvPr>
          <p:cNvSpPr>
            <a:spLocks noGrp="1"/>
          </p:cNvSpPr>
          <p:nvPr>
            <p:ph idx="1"/>
          </p:nvPr>
        </p:nvSpPr>
        <p:spPr>
          <a:xfrm>
            <a:off x="838200" y="2268637"/>
            <a:ext cx="10515600" cy="3908325"/>
          </a:xfrm>
        </p:spPr>
        <p:txBody>
          <a:bodyPr/>
          <a:lstStyle/>
          <a:p>
            <a:r>
              <a:rPr lang="en-US" dirty="0"/>
              <a:t>Support your leader. </a:t>
            </a:r>
          </a:p>
          <a:p>
            <a:pPr lvl="1"/>
            <a:r>
              <a:rPr lang="en-US" dirty="0"/>
              <a:t>Pray for your pastor every week. </a:t>
            </a:r>
          </a:p>
          <a:p>
            <a:pPr lvl="1"/>
            <a:r>
              <a:rPr lang="en-US" dirty="0"/>
              <a:t>Call or send a note stating your support and appreciation for him this week.</a:t>
            </a:r>
          </a:p>
          <a:p>
            <a:endParaRPr lang="en-US" dirty="0"/>
          </a:p>
        </p:txBody>
      </p:sp>
    </p:spTree>
    <p:extLst>
      <p:ext uri="{BB962C8B-B14F-4D97-AF65-F5344CB8AC3E}">
        <p14:creationId xmlns:p14="http://schemas.microsoft.com/office/powerpoint/2010/main" val="334047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F1B7-E3B6-3094-B523-C3C0F7945C0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A90574E-1972-B5DA-435D-B20C24EFEDE9}"/>
              </a:ext>
            </a:extLst>
          </p:cNvPr>
          <p:cNvSpPr>
            <a:spLocks noGrp="1"/>
          </p:cNvSpPr>
          <p:nvPr>
            <p:ph idx="1"/>
          </p:nvPr>
        </p:nvSpPr>
        <p:spPr>
          <a:xfrm>
            <a:off x="838200" y="2106591"/>
            <a:ext cx="10515600" cy="4070371"/>
          </a:xfrm>
        </p:spPr>
        <p:txBody>
          <a:bodyPr/>
          <a:lstStyle/>
          <a:p>
            <a:r>
              <a:rPr lang="en-US" dirty="0"/>
              <a:t>Invite accountability. </a:t>
            </a:r>
          </a:p>
          <a:p>
            <a:pPr lvl="1"/>
            <a:r>
              <a:rPr lang="en-US" dirty="0"/>
              <a:t>Ask a strong Christian to be your accountability partner. </a:t>
            </a:r>
          </a:p>
          <a:p>
            <a:pPr lvl="1"/>
            <a:r>
              <a:rPr lang="en-US" dirty="0"/>
              <a:t>Schedule regular times to check on how you’re growing spiritually and obeying Christ daily. </a:t>
            </a:r>
          </a:p>
          <a:p>
            <a:pPr lvl="1"/>
            <a:r>
              <a:rPr lang="en-US" dirty="0"/>
              <a:t>Share your weaknesses and welcome advice. </a:t>
            </a:r>
          </a:p>
          <a:p>
            <a:endParaRPr lang="en-US" dirty="0"/>
          </a:p>
        </p:txBody>
      </p:sp>
    </p:spTree>
    <p:extLst>
      <p:ext uri="{BB962C8B-B14F-4D97-AF65-F5344CB8AC3E}">
        <p14:creationId xmlns:p14="http://schemas.microsoft.com/office/powerpoint/2010/main" val="200656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89A5-29FC-3DA6-156B-E5A42BC5C4C4}"/>
              </a:ext>
            </a:extLst>
          </p:cNvPr>
          <p:cNvSpPr>
            <a:spLocks noGrp="1"/>
          </p:cNvSpPr>
          <p:nvPr>
            <p:ph type="title"/>
          </p:nvPr>
        </p:nvSpPr>
        <p:spPr/>
        <p:txBody>
          <a:bodyPr/>
          <a:lstStyle/>
          <a:p>
            <a:r>
              <a:rPr lang="en-US" dirty="0"/>
              <a:t>Introduction Video</a:t>
            </a:r>
          </a:p>
        </p:txBody>
      </p:sp>
      <p:grpSp>
        <p:nvGrpSpPr>
          <p:cNvPr id="7" name="Group 6">
            <a:extLst>
              <a:ext uri="{FF2B5EF4-FFF2-40B4-BE49-F238E27FC236}">
                <a16:creationId xmlns:a16="http://schemas.microsoft.com/office/drawing/2014/main" id="{3DF2BFBB-CC0B-9506-CB65-579C0B2F7FD1}"/>
              </a:ext>
            </a:extLst>
          </p:cNvPr>
          <p:cNvGrpSpPr/>
          <p:nvPr/>
        </p:nvGrpSpPr>
        <p:grpSpPr>
          <a:xfrm>
            <a:off x="2849598" y="1609665"/>
            <a:ext cx="6492803" cy="4161682"/>
            <a:chOff x="2849598" y="1690688"/>
            <a:chExt cx="6492803" cy="4161682"/>
          </a:xfrm>
        </p:grpSpPr>
        <p:pic>
          <p:nvPicPr>
            <p:cNvPr id="4" name="Picture 3" descr="A group of people standing together&#10;&#10;Description automatically generated">
              <a:extLst>
                <a:ext uri="{FF2B5EF4-FFF2-40B4-BE49-F238E27FC236}">
                  <a16:creationId xmlns:a16="http://schemas.microsoft.com/office/drawing/2014/main" id="{57C6A4F0-5873-8051-E790-EED769AF9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E0141FCB-5F35-6C6D-C0D0-E09E91111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EEA8B2D6-6739-3F88-B224-90DEFD9D0644}"/>
              </a:ext>
            </a:extLst>
          </p:cNvPr>
          <p:cNvSpPr txBox="1"/>
          <p:nvPr/>
        </p:nvSpPr>
        <p:spPr>
          <a:xfrm>
            <a:off x="4097438" y="5852370"/>
            <a:ext cx="4132162"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49951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E84A-BDD1-CDED-4329-7AE478118FBF}"/>
              </a:ext>
            </a:extLst>
          </p:cNvPr>
          <p:cNvSpPr>
            <a:spLocks noGrp="1"/>
          </p:cNvSpPr>
          <p:nvPr>
            <p:ph type="title"/>
          </p:nvPr>
        </p:nvSpPr>
        <p:spPr/>
        <p:txBody>
          <a:bodyPr/>
          <a:lstStyle/>
          <a:p>
            <a:r>
              <a:rPr lang="en-US" dirty="0"/>
              <a:t>Family Activities</a:t>
            </a:r>
          </a:p>
        </p:txBody>
      </p:sp>
      <p:pic>
        <p:nvPicPr>
          <p:cNvPr id="3" name="Picture 2" descr="A crossword puzzle with many squares&#10;&#10;Description automatically generated">
            <a:extLst>
              <a:ext uri="{FF2B5EF4-FFF2-40B4-BE49-F238E27FC236}">
                <a16:creationId xmlns:a16="http://schemas.microsoft.com/office/drawing/2014/main" id="{4946319A-7D23-6026-7947-3B8A704C8AA3}"/>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43068" y="1690688"/>
            <a:ext cx="4490978" cy="447202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descr="Businessman is Talking on the Telephone clipart">
            <a:extLst>
              <a:ext uri="{FF2B5EF4-FFF2-40B4-BE49-F238E27FC236}">
                <a16:creationId xmlns:a16="http://schemas.microsoft.com/office/drawing/2014/main" id="{B710FC5E-6FE4-27F4-7864-4C568583D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733" y="3756666"/>
            <a:ext cx="2289034" cy="2821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Sleeping Young Man clipart">
            <a:extLst>
              <a:ext uri="{FF2B5EF4-FFF2-40B4-BE49-F238E27FC236}">
                <a16:creationId xmlns:a16="http://schemas.microsoft.com/office/drawing/2014/main" id="{D1065284-AABA-7750-08FF-BDA37D5707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981" y="5008025"/>
            <a:ext cx="528576" cy="1038940"/>
          </a:xfrm>
          <a:prstGeom prst="rect">
            <a:avLst/>
          </a:prstGeom>
          <a:ln>
            <a:noFill/>
          </a:ln>
          <a:effectLst/>
          <a:scene3d>
            <a:camera prst="perspectiveContrastingRightFacing"/>
            <a:lightRig rig="threePt" dir="t"/>
          </a:scene3d>
        </p:spPr>
      </p:pic>
      <p:sp>
        <p:nvSpPr>
          <p:cNvPr id="5" name="Speech Bubble: Rectangle with Corners Rounded 4">
            <a:extLst>
              <a:ext uri="{FF2B5EF4-FFF2-40B4-BE49-F238E27FC236}">
                <a16:creationId xmlns:a16="http://schemas.microsoft.com/office/drawing/2014/main" id="{CBA7D806-2748-02BD-454A-041FDC8949DD}"/>
              </a:ext>
            </a:extLst>
          </p:cNvPr>
          <p:cNvSpPr/>
          <p:nvPr/>
        </p:nvSpPr>
        <p:spPr>
          <a:xfrm>
            <a:off x="4734046" y="1504710"/>
            <a:ext cx="6238754" cy="1794076"/>
          </a:xfrm>
          <a:prstGeom prst="wedgeRoundRectCallout">
            <a:avLst>
              <a:gd name="adj1" fmla="val 19308"/>
              <a:gd name="adj2" fmla="val 696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Yes, I see the hint for 1 Down.  Looks like the guy is snoozing or snoring, but neither one of those fit.  We should probably check out 1 Thes. 5:4 – 15 in the NIV.  Or we could go to </a:t>
            </a:r>
            <a:r>
              <a:rPr lang="en-US" dirty="0">
                <a:latin typeface="Comic Sans MS" panose="030F0702030302020204" pitchFamily="66" charset="0"/>
                <a:hlinkClick r:id="rId5"/>
              </a:rPr>
              <a:t>https://tinyurl.com/j4dwefwb</a:t>
            </a:r>
            <a:r>
              <a:rPr lang="en-US" dirty="0">
                <a:latin typeface="Comic Sans MS" panose="030F0702030302020204" pitchFamily="66" charset="0"/>
              </a:rPr>
              <a:t> for help.  Oh yes, the color page is there too!</a:t>
            </a:r>
          </a:p>
        </p:txBody>
      </p:sp>
    </p:spTree>
    <p:extLst>
      <p:ext uri="{BB962C8B-B14F-4D97-AF65-F5344CB8AC3E}">
        <p14:creationId xmlns:p14="http://schemas.microsoft.com/office/powerpoint/2010/main" val="29454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Doing Life </a:t>
            </a:r>
            <a:br>
              <a:rPr lang="en-US" dirty="0"/>
            </a:br>
            <a:r>
              <a:rPr lang="en-US" dirty="0"/>
              <a:t>Together in Christ</a:t>
            </a:r>
          </a:p>
        </p:txBody>
      </p:sp>
      <p:sp>
        <p:nvSpPr>
          <p:cNvPr id="3" name="Subtitle 2"/>
          <p:cNvSpPr>
            <a:spLocks noGrp="1"/>
          </p:cNvSpPr>
          <p:nvPr>
            <p:ph type="subTitle" idx="1"/>
          </p:nvPr>
        </p:nvSpPr>
        <p:spPr>
          <a:xfrm>
            <a:off x="1524000" y="3895106"/>
            <a:ext cx="9144000" cy="1362694"/>
          </a:xfrm>
        </p:spPr>
        <p:txBody>
          <a:bodyPr/>
          <a:lstStyle/>
          <a:p>
            <a:r>
              <a:rPr lang="en-US" dirty="0"/>
              <a:t>May 19</a:t>
            </a:r>
          </a:p>
        </p:txBody>
      </p:sp>
    </p:spTree>
    <p:extLst>
      <p:ext uri="{BB962C8B-B14F-4D97-AF65-F5344CB8AC3E}">
        <p14:creationId xmlns:p14="http://schemas.microsoft.com/office/powerpoint/2010/main" val="142891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6CFE-F9B8-9554-5696-B8D67541959C}"/>
              </a:ext>
            </a:extLst>
          </p:cNvPr>
          <p:cNvSpPr>
            <a:spLocks noGrp="1"/>
          </p:cNvSpPr>
          <p:nvPr>
            <p:ph type="title"/>
          </p:nvPr>
        </p:nvSpPr>
        <p:spPr/>
        <p:txBody>
          <a:bodyPr/>
          <a:lstStyle/>
          <a:p>
            <a:r>
              <a:rPr lang="en-US" dirty="0"/>
              <a:t>How about it?</a:t>
            </a:r>
          </a:p>
        </p:txBody>
      </p:sp>
      <p:sp>
        <p:nvSpPr>
          <p:cNvPr id="3" name="Content Placeholder 2">
            <a:extLst>
              <a:ext uri="{FF2B5EF4-FFF2-40B4-BE49-F238E27FC236}">
                <a16:creationId xmlns:a16="http://schemas.microsoft.com/office/drawing/2014/main" id="{D7C82924-0813-1678-7BE1-B3ED6E9E14B9}"/>
              </a:ext>
            </a:extLst>
          </p:cNvPr>
          <p:cNvSpPr>
            <a:spLocks noGrp="1"/>
          </p:cNvSpPr>
          <p:nvPr>
            <p:ph idx="1"/>
          </p:nvPr>
        </p:nvSpPr>
        <p:spPr/>
        <p:txBody>
          <a:bodyPr/>
          <a:lstStyle/>
          <a:p>
            <a:r>
              <a:rPr lang="en-US" dirty="0"/>
              <a:t>What are some hobbies or interests that have connected you with other people?</a:t>
            </a:r>
          </a:p>
          <a:p>
            <a:endParaRPr lang="en-US" dirty="0"/>
          </a:p>
          <a:p>
            <a:r>
              <a:rPr lang="en-US" dirty="0">
                <a:solidFill>
                  <a:srgbClr val="C00000"/>
                </a:solidFill>
              </a:rPr>
              <a:t>We need that interaction with others.</a:t>
            </a:r>
          </a:p>
          <a:p>
            <a:pPr lvl="1"/>
            <a:r>
              <a:rPr lang="en-US" dirty="0">
                <a:solidFill>
                  <a:srgbClr val="C00000"/>
                </a:solidFill>
              </a:rPr>
              <a:t>This is especially important in our Christian life</a:t>
            </a:r>
          </a:p>
          <a:p>
            <a:pPr lvl="1"/>
            <a:r>
              <a:rPr lang="en-US" dirty="0">
                <a:solidFill>
                  <a:srgbClr val="C00000"/>
                </a:solidFill>
              </a:rPr>
              <a:t>Believers share and experience life in Christ together</a:t>
            </a:r>
          </a:p>
          <a:p>
            <a:endParaRPr lang="en-US" dirty="0"/>
          </a:p>
        </p:txBody>
      </p:sp>
      <p:grpSp>
        <p:nvGrpSpPr>
          <p:cNvPr id="4" name="Group 3">
            <a:extLst>
              <a:ext uri="{FF2B5EF4-FFF2-40B4-BE49-F238E27FC236}">
                <a16:creationId xmlns:a16="http://schemas.microsoft.com/office/drawing/2014/main" id="{B9F7CAF3-EDF0-F90C-9DBD-84FE5C44E92F}"/>
              </a:ext>
            </a:extLst>
          </p:cNvPr>
          <p:cNvGrpSpPr/>
          <p:nvPr/>
        </p:nvGrpSpPr>
        <p:grpSpPr>
          <a:xfrm>
            <a:off x="1389194" y="3429000"/>
            <a:ext cx="9413612" cy="2621666"/>
            <a:chOff x="1389194" y="3429000"/>
            <a:chExt cx="9413612" cy="2621666"/>
          </a:xfrm>
        </p:grpSpPr>
        <p:pic>
          <p:nvPicPr>
            <p:cNvPr id="1026" name="Picture 2" descr="Cartoon fisherman clipart">
              <a:extLst>
                <a:ext uri="{FF2B5EF4-FFF2-40B4-BE49-F238E27FC236}">
                  <a16:creationId xmlns:a16="http://schemas.microsoft.com/office/drawing/2014/main" id="{0FF081BE-B09F-5A4B-E79A-66DCB42154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862" y="3429000"/>
              <a:ext cx="2716944" cy="2621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owling clipart">
              <a:extLst>
                <a:ext uri="{FF2B5EF4-FFF2-40B4-BE49-F238E27FC236}">
                  <a16:creationId xmlns:a16="http://schemas.microsoft.com/office/drawing/2014/main" id="{223F8377-07B9-9CD0-5442-C8853CD859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89194" y="3429000"/>
              <a:ext cx="2953028" cy="23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olf player clipart">
              <a:extLst>
                <a:ext uri="{FF2B5EF4-FFF2-40B4-BE49-F238E27FC236}">
                  <a16:creationId xmlns:a16="http://schemas.microsoft.com/office/drawing/2014/main" id="{52F39AFF-2716-79CC-0984-30AA9D06BD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9015" y="3429000"/>
              <a:ext cx="1453970" cy="2517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3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C506-16C0-E42D-1243-99288FABA516}"/>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E0A44E00-CA93-10BF-584A-8F2CFEDBF13F}"/>
              </a:ext>
            </a:extLst>
          </p:cNvPr>
          <p:cNvSpPr>
            <a:spLocks noGrp="1"/>
          </p:cNvSpPr>
          <p:nvPr>
            <p:ph idx="1"/>
          </p:nvPr>
        </p:nvSpPr>
        <p:spPr>
          <a:xfrm>
            <a:off x="1246690" y="1906648"/>
            <a:ext cx="9698620" cy="4351338"/>
          </a:xfrm>
        </p:spPr>
        <p:txBody>
          <a:bodyPr/>
          <a:lstStyle/>
          <a:p>
            <a:pPr marL="0" indent="0" algn="ctr">
              <a:buNone/>
            </a:pPr>
            <a:r>
              <a:rPr lang="en-US" dirty="0"/>
              <a:t>1 Thessalonians 5:4-8 (NIV)  But you, brothers, are not in darkness so that this day should surprise you like a thief. 5  You are all sons of the light and sons of the day. We do not belong to the night or to the darkness. 6  So then, let us not be like others, who are </a:t>
            </a:r>
          </a:p>
        </p:txBody>
      </p:sp>
    </p:spTree>
    <p:extLst>
      <p:ext uri="{BB962C8B-B14F-4D97-AF65-F5344CB8AC3E}">
        <p14:creationId xmlns:p14="http://schemas.microsoft.com/office/powerpoint/2010/main" val="30344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C506-16C0-E42D-1243-99288FABA516}"/>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E0A44E00-CA93-10BF-584A-8F2CFEDBF13F}"/>
              </a:ext>
            </a:extLst>
          </p:cNvPr>
          <p:cNvSpPr>
            <a:spLocks noGrp="1"/>
          </p:cNvSpPr>
          <p:nvPr>
            <p:ph idx="1"/>
          </p:nvPr>
        </p:nvSpPr>
        <p:spPr>
          <a:xfrm>
            <a:off x="1246690" y="1906648"/>
            <a:ext cx="9698620" cy="4351338"/>
          </a:xfrm>
        </p:spPr>
        <p:txBody>
          <a:bodyPr/>
          <a:lstStyle/>
          <a:p>
            <a:pPr marL="0" indent="0" algn="ctr">
              <a:buNone/>
            </a:pPr>
            <a:r>
              <a:rPr lang="en-US" dirty="0"/>
              <a:t>asleep, but let us be alert and self-controlled. 7  For those who sleep, sleep at night, and those who get drunk, get drunk at night. 8  But since we belong to the day, let us be self-controlled, putting on faith and love as a breastplate, and the hope of salvation as a helmet.</a:t>
            </a:r>
          </a:p>
        </p:txBody>
      </p:sp>
      <p:pic>
        <p:nvPicPr>
          <p:cNvPr id="5" name="Picture 4">
            <a:extLst>
              <a:ext uri="{FF2B5EF4-FFF2-40B4-BE49-F238E27FC236}">
                <a16:creationId xmlns:a16="http://schemas.microsoft.com/office/drawing/2014/main" id="{CE52CCD4-E75A-6F96-6B7E-E41B17820AA2}"/>
              </a:ext>
            </a:extLst>
          </p:cNvPr>
          <p:cNvPicPr>
            <a:picLocks noChangeAspect="1"/>
          </p:cNvPicPr>
          <p:nvPr/>
        </p:nvPicPr>
        <p:blipFill>
          <a:blip r:embed="rId2"/>
          <a:stretch>
            <a:fillRect/>
          </a:stretch>
        </p:blipFill>
        <p:spPr>
          <a:xfrm>
            <a:off x="4958488" y="5396176"/>
            <a:ext cx="2275023" cy="3714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178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E01D-8FA2-412C-42D0-DD0B5AA9421E}"/>
              </a:ext>
            </a:extLst>
          </p:cNvPr>
          <p:cNvSpPr>
            <a:spLocks noGrp="1"/>
          </p:cNvSpPr>
          <p:nvPr>
            <p:ph type="title"/>
          </p:nvPr>
        </p:nvSpPr>
        <p:spPr/>
        <p:txBody>
          <a:bodyPr/>
          <a:lstStyle/>
          <a:p>
            <a:r>
              <a:rPr lang="en-US" dirty="0"/>
              <a:t>Children of Light</a:t>
            </a:r>
          </a:p>
        </p:txBody>
      </p:sp>
      <p:sp>
        <p:nvSpPr>
          <p:cNvPr id="3" name="Content Placeholder 2">
            <a:extLst>
              <a:ext uri="{FF2B5EF4-FFF2-40B4-BE49-F238E27FC236}">
                <a16:creationId xmlns:a16="http://schemas.microsoft.com/office/drawing/2014/main" id="{59F87786-CE99-A2EB-D079-51B6D39F0EF1}"/>
              </a:ext>
            </a:extLst>
          </p:cNvPr>
          <p:cNvSpPr>
            <a:spLocks noGrp="1"/>
          </p:cNvSpPr>
          <p:nvPr>
            <p:ph idx="1"/>
          </p:nvPr>
        </p:nvSpPr>
        <p:spPr/>
        <p:txBody>
          <a:bodyPr/>
          <a:lstStyle/>
          <a:p>
            <a:r>
              <a:rPr lang="en-US" dirty="0"/>
              <a:t>Identify the several contrasting metaphors Paul used in these verses and identify the meaning of each. </a:t>
            </a:r>
          </a:p>
          <a:p>
            <a:r>
              <a:rPr lang="en-US" dirty="0"/>
              <a:t>What concepts in these verses suggest a sense of togetherness or fellowship among those who believe? </a:t>
            </a:r>
          </a:p>
          <a:p>
            <a:r>
              <a:rPr lang="en-US" dirty="0"/>
              <a:t>How can we help one another navigate through a world growing increasingly dark?</a:t>
            </a:r>
          </a:p>
        </p:txBody>
      </p:sp>
    </p:spTree>
    <p:extLst>
      <p:ext uri="{BB962C8B-B14F-4D97-AF65-F5344CB8AC3E}">
        <p14:creationId xmlns:p14="http://schemas.microsoft.com/office/powerpoint/2010/main" val="1516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28B5-641E-7B3E-3794-F9ED0DED11A7}"/>
              </a:ext>
            </a:extLst>
          </p:cNvPr>
          <p:cNvSpPr>
            <a:spLocks noGrp="1"/>
          </p:cNvSpPr>
          <p:nvPr>
            <p:ph type="title"/>
          </p:nvPr>
        </p:nvSpPr>
        <p:spPr/>
        <p:txBody>
          <a:bodyPr/>
          <a:lstStyle/>
          <a:p>
            <a:r>
              <a:rPr lang="en-US" dirty="0"/>
              <a:t>Children of Light</a:t>
            </a:r>
          </a:p>
        </p:txBody>
      </p:sp>
      <p:sp>
        <p:nvSpPr>
          <p:cNvPr id="3" name="Content Placeholder 2">
            <a:extLst>
              <a:ext uri="{FF2B5EF4-FFF2-40B4-BE49-F238E27FC236}">
                <a16:creationId xmlns:a16="http://schemas.microsoft.com/office/drawing/2014/main" id="{FF0C5C29-56DC-6911-550B-B0C168060F92}"/>
              </a:ext>
            </a:extLst>
          </p:cNvPr>
          <p:cNvSpPr>
            <a:spLocks noGrp="1"/>
          </p:cNvSpPr>
          <p:nvPr>
            <p:ph idx="1"/>
          </p:nvPr>
        </p:nvSpPr>
        <p:spPr>
          <a:xfrm>
            <a:off x="838200" y="1825625"/>
            <a:ext cx="10515600" cy="4563600"/>
          </a:xfrm>
        </p:spPr>
        <p:txBody>
          <a:bodyPr>
            <a:normAutofit/>
          </a:bodyPr>
          <a:lstStyle/>
          <a:p>
            <a:r>
              <a:rPr lang="en-US" dirty="0"/>
              <a:t>What are some threats to the church standing united in a world wrapped in darkness?</a:t>
            </a:r>
          </a:p>
          <a:p>
            <a:r>
              <a:rPr lang="en-US" dirty="0"/>
              <a:t>How are faith and love like a breastplate? </a:t>
            </a:r>
          </a:p>
          <a:p>
            <a:r>
              <a:rPr lang="en-US" dirty="0"/>
              <a:t>How is salvation like a helmet? </a:t>
            </a:r>
          </a:p>
          <a:p>
            <a:r>
              <a:rPr lang="en-US" dirty="0"/>
              <a:t>How can the themes of vigilance and sobriety, mentioned in verses 6 and 8, help us navigate the challenges and temptations of the world around us?</a:t>
            </a:r>
          </a:p>
        </p:txBody>
      </p:sp>
    </p:spTree>
    <p:extLst>
      <p:ext uri="{BB962C8B-B14F-4D97-AF65-F5344CB8AC3E}">
        <p14:creationId xmlns:p14="http://schemas.microsoft.com/office/powerpoint/2010/main" val="39171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DD74-0F6C-4164-DA5F-A72B7D72E80C}"/>
              </a:ext>
            </a:extLst>
          </p:cNvPr>
          <p:cNvSpPr>
            <a:spLocks noGrp="1"/>
          </p:cNvSpPr>
          <p:nvPr>
            <p:ph type="title"/>
          </p:nvPr>
        </p:nvSpPr>
        <p:spPr/>
        <p:txBody>
          <a:bodyPr/>
          <a:lstStyle/>
          <a:p>
            <a:pPr algn="l"/>
            <a:r>
              <a:rPr lang="en-US" dirty="0"/>
              <a:t>Listen for how to encourage.</a:t>
            </a:r>
          </a:p>
        </p:txBody>
      </p:sp>
      <p:sp>
        <p:nvSpPr>
          <p:cNvPr id="3" name="Content Placeholder 2">
            <a:extLst>
              <a:ext uri="{FF2B5EF4-FFF2-40B4-BE49-F238E27FC236}">
                <a16:creationId xmlns:a16="http://schemas.microsoft.com/office/drawing/2014/main" id="{D9AB4844-1A33-B3E8-C6D7-BD520ED2461B}"/>
              </a:ext>
            </a:extLst>
          </p:cNvPr>
          <p:cNvSpPr>
            <a:spLocks noGrp="1"/>
          </p:cNvSpPr>
          <p:nvPr>
            <p:ph idx="1"/>
          </p:nvPr>
        </p:nvSpPr>
        <p:spPr>
          <a:xfrm>
            <a:off x="1067282" y="1790901"/>
            <a:ext cx="10057435" cy="4351338"/>
          </a:xfrm>
        </p:spPr>
        <p:txBody>
          <a:bodyPr/>
          <a:lstStyle/>
          <a:p>
            <a:pPr marL="0" indent="0" algn="ctr">
              <a:buNone/>
            </a:pPr>
            <a:r>
              <a:rPr lang="en-US" dirty="0"/>
              <a:t>1 Thessalonians 5:9-11 (NIV)  For God did not appoint us to suffer wrath but to receive salvation through our Lord Jesus Christ. 10  He died for us so that, whether we are awake or asleep, we may live together with him. 11  Therefore encourage one another and build each other up, just as in fact you are doing.</a:t>
            </a:r>
          </a:p>
        </p:txBody>
      </p:sp>
      <p:pic>
        <p:nvPicPr>
          <p:cNvPr id="4" name="Picture 3">
            <a:extLst>
              <a:ext uri="{FF2B5EF4-FFF2-40B4-BE49-F238E27FC236}">
                <a16:creationId xmlns:a16="http://schemas.microsoft.com/office/drawing/2014/main" id="{83D54C7D-F304-E49C-9C0E-1304147F0B1E}"/>
              </a:ext>
            </a:extLst>
          </p:cNvPr>
          <p:cNvPicPr>
            <a:picLocks noChangeAspect="1"/>
          </p:cNvPicPr>
          <p:nvPr/>
        </p:nvPicPr>
        <p:blipFill>
          <a:blip r:embed="rId2"/>
          <a:stretch>
            <a:fillRect/>
          </a:stretch>
        </p:blipFill>
        <p:spPr>
          <a:xfrm>
            <a:off x="4958487" y="5639245"/>
            <a:ext cx="2275023" cy="3714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56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A524-F826-8908-1059-B09D86CE0635}"/>
              </a:ext>
            </a:extLst>
          </p:cNvPr>
          <p:cNvSpPr>
            <a:spLocks noGrp="1"/>
          </p:cNvSpPr>
          <p:nvPr>
            <p:ph type="title"/>
          </p:nvPr>
        </p:nvSpPr>
        <p:spPr/>
        <p:txBody>
          <a:bodyPr/>
          <a:lstStyle/>
          <a:p>
            <a:r>
              <a:rPr lang="en-US" dirty="0"/>
              <a:t>Encourage One Another</a:t>
            </a:r>
          </a:p>
        </p:txBody>
      </p:sp>
      <p:sp>
        <p:nvSpPr>
          <p:cNvPr id="3" name="Content Placeholder 2">
            <a:extLst>
              <a:ext uri="{FF2B5EF4-FFF2-40B4-BE49-F238E27FC236}">
                <a16:creationId xmlns:a16="http://schemas.microsoft.com/office/drawing/2014/main" id="{1AC03A4F-29D6-D05E-BC02-0501B015A514}"/>
              </a:ext>
            </a:extLst>
          </p:cNvPr>
          <p:cNvSpPr>
            <a:spLocks noGrp="1"/>
          </p:cNvSpPr>
          <p:nvPr>
            <p:ph idx="1"/>
          </p:nvPr>
        </p:nvSpPr>
        <p:spPr/>
        <p:txBody>
          <a:bodyPr/>
          <a:lstStyle/>
          <a:p>
            <a:r>
              <a:rPr lang="en-US" dirty="0"/>
              <a:t>What has God appointed for those who believe and how was it accomplished? </a:t>
            </a:r>
          </a:p>
        </p:txBody>
      </p:sp>
      <p:sp>
        <p:nvSpPr>
          <p:cNvPr id="4" name="TextBox 3">
            <a:extLst>
              <a:ext uri="{FF2B5EF4-FFF2-40B4-BE49-F238E27FC236}">
                <a16:creationId xmlns:a16="http://schemas.microsoft.com/office/drawing/2014/main" id="{2E5FAFC5-1EBB-4FBE-0E40-69559E807C07}"/>
              </a:ext>
            </a:extLst>
          </p:cNvPr>
          <p:cNvSpPr txBox="1"/>
          <p:nvPr/>
        </p:nvSpPr>
        <p:spPr>
          <a:xfrm>
            <a:off x="1066800" y="3160228"/>
            <a:ext cx="10058400"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dirty="0"/>
              <a:t>God did not appoint us to suffer wrath but to receive salvation through our Lord Jesus Christ.  He died for us so that, whether we are awake or asleep, we may live together with him. </a:t>
            </a:r>
          </a:p>
        </p:txBody>
      </p:sp>
    </p:spTree>
    <p:extLst>
      <p:ext uri="{BB962C8B-B14F-4D97-AF65-F5344CB8AC3E}">
        <p14:creationId xmlns:p14="http://schemas.microsoft.com/office/powerpoint/2010/main" val="368341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98</TotalTime>
  <Words>965</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Doing Life  Together in Christ</vt:lpstr>
      <vt:lpstr>Introduction Video</vt:lpstr>
      <vt:lpstr>How about it?</vt:lpstr>
      <vt:lpstr>Listen for contrasts.</vt:lpstr>
      <vt:lpstr>Listen for contrasts.</vt:lpstr>
      <vt:lpstr>Children of Light</vt:lpstr>
      <vt:lpstr>Children of Light</vt:lpstr>
      <vt:lpstr>Listen for how to encourage.</vt:lpstr>
      <vt:lpstr>Encourage One Another</vt:lpstr>
      <vt:lpstr>Encourage One Another</vt:lpstr>
      <vt:lpstr>Encourage One Another</vt:lpstr>
      <vt:lpstr>Listen for challenges given.</vt:lpstr>
      <vt:lpstr>Listen for challenges given.</vt:lpstr>
      <vt:lpstr>Challenge One Another</vt:lpstr>
      <vt:lpstr>Challenge One Another</vt:lpstr>
      <vt:lpstr>Challenge One Another</vt:lpstr>
      <vt:lpstr>Application</vt:lpstr>
      <vt:lpstr>Application</vt:lpstr>
      <vt:lpstr>Application</vt:lpstr>
      <vt:lpstr>Family Activities</vt:lpstr>
      <vt:lpstr>Doing Life  Together in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Life  Together in Christ</dc:title>
  <dc:creator>Armstrong, Stephen (General Math and Science)</dc:creator>
  <cp:lastModifiedBy>Armstrong, Stephen (General Math and Science)</cp:lastModifiedBy>
  <cp:revision>2</cp:revision>
  <dcterms:created xsi:type="dcterms:W3CDTF">2024-05-03T12:10:19Z</dcterms:created>
  <dcterms:modified xsi:type="dcterms:W3CDTF">2024-05-03T13:49:11Z</dcterms:modified>
</cp:coreProperties>
</file>