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6" autoAdjust="0"/>
    <p:restoredTop sz="94660"/>
  </p:normalViewPr>
  <p:slideViewPr>
    <p:cSldViewPr snapToGrid="0">
      <p:cViewPr varScale="1">
        <p:scale>
          <a:sx n="83" d="100"/>
          <a:sy n="83" d="100"/>
        </p:scale>
        <p:origin x="1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5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5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6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9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0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1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2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 userDrawn="1"/>
        </p:nvSpPr>
        <p:spPr>
          <a:xfrm>
            <a:off x="656216" y="249382"/>
            <a:ext cx="11015831" cy="6377329"/>
          </a:xfrm>
          <a:prstGeom prst="foldedCorner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64000">
                <a:schemeClr val="accent1">
                  <a:lumMod val="45000"/>
                  <a:lumOff val="55000"/>
                  <a:alpha val="74000"/>
                </a:schemeClr>
              </a:gs>
              <a:gs pos="83000">
                <a:schemeClr val="accent1">
                  <a:lumMod val="45000"/>
                  <a:lumOff val="55000"/>
                  <a:alpha val="87000"/>
                </a:schemeClr>
              </a:gs>
              <a:gs pos="100000">
                <a:schemeClr val="accent1">
                  <a:lumMod val="30000"/>
                  <a:lumOff val="70000"/>
                  <a:alpha val="79000"/>
                </a:schemeClr>
              </a:gs>
            </a:gsLst>
            <a:lin ang="3600000" scaled="0"/>
          </a:gradFill>
          <a:ln>
            <a:noFill/>
          </a:ln>
          <a:effectLst>
            <a:outerShdw blurRad="1651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3EC0C-D973-4240-BF21-13D918BC7DA9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7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atch.liberty.edu/media/t/1_lt7ep21j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tinyurl.com/ycxya43c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Does It Align</a:t>
            </a:r>
            <a:br>
              <a:rPr lang="en-US" dirty="0"/>
            </a:br>
            <a:r>
              <a:rPr lang="en-US" dirty="0"/>
              <a:t>with God’s Character?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50196"/>
            <a:ext cx="9144000" cy="1507603"/>
          </a:xfrm>
        </p:spPr>
        <p:txBody>
          <a:bodyPr/>
          <a:lstStyle/>
          <a:p>
            <a:r>
              <a:rPr lang="en-US" dirty="0"/>
              <a:t>February 12</a:t>
            </a:r>
          </a:p>
        </p:txBody>
      </p:sp>
    </p:spTree>
    <p:extLst>
      <p:ext uri="{BB962C8B-B14F-4D97-AF65-F5344CB8AC3E}">
        <p14:creationId xmlns:p14="http://schemas.microsoft.com/office/powerpoint/2010/main" val="275284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12598-67D7-006A-8109-73832F3BB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00" y="365125"/>
            <a:ext cx="10875380" cy="1325563"/>
          </a:xfrm>
        </p:spPr>
        <p:txBody>
          <a:bodyPr/>
          <a:lstStyle/>
          <a:p>
            <a:pPr algn="l"/>
            <a:r>
              <a:rPr lang="en-US" dirty="0"/>
              <a:t>Listen for the revelation of God’s character.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C3ECC-FA97-9CD2-252A-40E178C9F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8247" y="1883499"/>
            <a:ext cx="880737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Exodus 34:6-7 (NIV)  And he passed in front of Moses, proclaiming, "The LORD, the LORD, the compassionate and gracious God, slow to anger, abounding in love and faithfulness, 7  maintaining love to thousands, and forgiving </a:t>
            </a:r>
          </a:p>
        </p:txBody>
      </p:sp>
    </p:spTree>
    <p:extLst>
      <p:ext uri="{BB962C8B-B14F-4D97-AF65-F5344CB8AC3E}">
        <p14:creationId xmlns:p14="http://schemas.microsoft.com/office/powerpoint/2010/main" val="191705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12598-67D7-006A-8109-73832F3BB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00" y="365125"/>
            <a:ext cx="10875380" cy="1325563"/>
          </a:xfrm>
        </p:spPr>
        <p:txBody>
          <a:bodyPr/>
          <a:lstStyle/>
          <a:p>
            <a:pPr algn="l"/>
            <a:r>
              <a:rPr lang="en-US" dirty="0"/>
              <a:t>Listen for the revelation of God’s character.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C3ECC-FA97-9CD2-252A-40E178C9F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8247" y="1883499"/>
            <a:ext cx="880737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wickedness, rebellion and sin. Yet he does not leave the guilty unpunished; he punishes the children and their children for the sin of the fathers to the third and fourth generation."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335AA5-5DE8-1020-8E1F-F1E38C64C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413" y="5230030"/>
            <a:ext cx="1903174" cy="3333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9885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85AD1-EE28-7150-1A85-D4B90C886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Character: Perfect, Unchanging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9013E-20AB-39AF-CF10-78B0AA291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List the traits that are given to describe God’s character.</a:t>
            </a:r>
          </a:p>
          <a:p>
            <a:r>
              <a:rPr lang="en-US" dirty="0">
                <a:solidFill>
                  <a:srgbClr val="C00000"/>
                </a:solidFill>
              </a:rPr>
              <a:t>Consider how God exercises these traits in practical terms.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Jesus came to earth as the God-Man – wholly God and wholly man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Accomplished forgiveness for our sinful condition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Indwells believers in the person of the Holy Spirit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Produces those same qualities in our lives as we submit to His authority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80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07C82-74F5-8C9E-C9EA-BE5030F53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Character: Perfect, Unchanging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ED430-B2A5-9A9D-B0DE-A209F9FD4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words or phrases imply the vastness of God’s mercy (not giving us the punishment we deserve)?</a:t>
            </a:r>
          </a:p>
          <a:p>
            <a:r>
              <a:rPr lang="en-US" dirty="0"/>
              <a:t>Note the warning of the last part of verse 7.  What is a danger of our sin, at least in respect to those who follow us? </a:t>
            </a:r>
          </a:p>
        </p:txBody>
      </p:sp>
    </p:spTree>
    <p:extLst>
      <p:ext uri="{BB962C8B-B14F-4D97-AF65-F5344CB8AC3E}">
        <p14:creationId xmlns:p14="http://schemas.microsoft.com/office/powerpoint/2010/main" val="241497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C8CB-ADF7-846F-F2CA-052DFA605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Character: Perfect, Unchanging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EA68C-23F6-7467-A3E1-D164E97DC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doesn’t God ever tire of our repentance and dependence on Him for forgiveness?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F47D69-1109-6AA3-FAA3-D5DF339EB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636" y="3429000"/>
            <a:ext cx="2857143" cy="2533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9358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9BC92-FB62-70BA-7D1C-748E9A920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Moses’ response.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7010B-4427-A50C-0F61-23FC0F796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391" y="1825625"/>
            <a:ext cx="9791218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Exodus 34:8-9 (NIV)  Moses bowed to the ground at once and worshiped. 9  "O Lord, if I have found favor in your eyes," he said, "then let the Lord go with us. Although this is a stiff-necked people, forgive our wickedness and our sin, and take us as your inheritance."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BF93B0-74F2-2F15-A24A-242A2A6C4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413" y="5311053"/>
            <a:ext cx="1903174" cy="3333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739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1598A-E288-AF27-B299-2EDC7318F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 to God’s Holiness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53364-BA41-5719-6569-687D66093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did Moses respond to what God made known about Himself?</a:t>
            </a:r>
          </a:p>
          <a:p>
            <a:r>
              <a:rPr lang="en-US" dirty="0"/>
              <a:t>What were the three requests he made? </a:t>
            </a:r>
          </a:p>
          <a:p>
            <a:r>
              <a:rPr lang="en-US" dirty="0"/>
              <a:t>On what basis did Moses make his requests to God? </a:t>
            </a:r>
          </a:p>
        </p:txBody>
      </p:sp>
    </p:spTree>
    <p:extLst>
      <p:ext uri="{BB962C8B-B14F-4D97-AF65-F5344CB8AC3E}">
        <p14:creationId xmlns:p14="http://schemas.microsoft.com/office/powerpoint/2010/main" val="95411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BABB0-968F-9C4D-6319-00340C7FF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 to God’s Holiness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32F89-65BB-2B47-32C5-32B9BCB9E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008"/>
            <a:ext cx="10713334" cy="4625955"/>
          </a:xfrm>
        </p:spPr>
        <p:txBody>
          <a:bodyPr/>
          <a:lstStyle/>
          <a:p>
            <a:r>
              <a:rPr lang="en-US" dirty="0"/>
              <a:t>Recall an event, an example, or a place that confronts you with the grandeur and holiness of God and caused you to stand in awe that you were in a covenant relationship with Him as His child.</a:t>
            </a:r>
          </a:p>
        </p:txBody>
      </p:sp>
      <p:pic>
        <p:nvPicPr>
          <p:cNvPr id="2052" name="Picture 4" descr="Free Sea Near Moutains and Tress during Night Time Stock Photo">
            <a:extLst>
              <a:ext uri="{FF2B5EF4-FFF2-40B4-BE49-F238E27FC236}">
                <a16:creationId xmlns:a16="http://schemas.microsoft.com/office/drawing/2014/main" id="{C9A71411-064A-01F0-2DD4-CC9723B07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329" y="4261353"/>
            <a:ext cx="2554147" cy="1915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ree Photo of Field of Yellow and Red Tulips Stock Photo">
            <a:extLst>
              <a:ext uri="{FF2B5EF4-FFF2-40B4-BE49-F238E27FC236}">
                <a16:creationId xmlns:a16="http://schemas.microsoft.com/office/drawing/2014/main" id="{45DBFAE0-456C-661D-AE6A-888014BA0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228" y="4220319"/>
            <a:ext cx="2919113" cy="1956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stained glass window&#10;&#10;Description automatically generated with low confidence">
            <a:extLst>
              <a:ext uri="{FF2B5EF4-FFF2-40B4-BE49-F238E27FC236}">
                <a16:creationId xmlns:a16="http://schemas.microsoft.com/office/drawing/2014/main" id="{AF688BA9-4578-EA3D-FB16-A45D924CBC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452" y="4057990"/>
            <a:ext cx="2344765" cy="2118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000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E6B30-B713-63FC-1926-D9BD7C75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 to God’s Holiness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8FCDC-9882-E361-562B-48BDBFE0D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we maintain an attitude of awe and reverence toward God?</a:t>
            </a:r>
          </a:p>
          <a:p>
            <a:r>
              <a:rPr lang="en-US" dirty="0"/>
              <a:t>How does understanding God’s character help us discern His voice? </a:t>
            </a:r>
          </a:p>
        </p:txBody>
      </p:sp>
    </p:spTree>
    <p:extLst>
      <p:ext uri="{BB962C8B-B14F-4D97-AF65-F5344CB8AC3E}">
        <p14:creationId xmlns:p14="http://schemas.microsoft.com/office/powerpoint/2010/main" val="383618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5A2B2-368F-07CC-B651-FBF8AF0B2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F5BF1-C5D6-5E4B-A41E-539441CE7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7143"/>
            <a:ext cx="10515600" cy="4139819"/>
          </a:xfrm>
        </p:spPr>
        <p:txBody>
          <a:bodyPr/>
          <a:lstStyle/>
          <a:p>
            <a:r>
              <a:rPr lang="en-US" dirty="0"/>
              <a:t>Worship. </a:t>
            </a:r>
          </a:p>
          <a:p>
            <a:pPr lvl="1"/>
            <a:r>
              <a:rPr lang="en-US" dirty="0"/>
              <a:t>Reflect on the character of God noted in this passage and respond to God with a prayer of praise. </a:t>
            </a:r>
          </a:p>
          <a:p>
            <a:pPr lvl="1"/>
            <a:r>
              <a:rPr lang="en-US" dirty="0"/>
              <a:t>Thank Him for each one of these attributes and for how you have experienced these attributes in your walk with Him.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112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16E6D3-DF70-0F40-6F59-2168A64BE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Introduction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0E3A9E7-07CB-1199-9BED-D1ADDB965F34}"/>
              </a:ext>
            </a:extLst>
          </p:cNvPr>
          <p:cNvGrpSpPr/>
          <p:nvPr/>
        </p:nvGrpSpPr>
        <p:grpSpPr>
          <a:xfrm>
            <a:off x="2849598" y="1562100"/>
            <a:ext cx="6492803" cy="4290270"/>
            <a:chOff x="2849598" y="1562100"/>
            <a:chExt cx="6492803" cy="4290270"/>
          </a:xfrm>
        </p:grpSpPr>
        <p:pic>
          <p:nvPicPr>
            <p:cNvPr id="6" name="Picture 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1E217D8-9A1D-E897-7BB4-9BC5ACF73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857" y="1895666"/>
              <a:ext cx="5714286" cy="3066667"/>
            </a:xfrm>
            <a:prstGeom prst="rect">
              <a:avLst/>
            </a:prstGeom>
          </p:spPr>
        </p:pic>
        <p:pic>
          <p:nvPicPr>
            <p:cNvPr id="8" name="Picture 7" descr="Shape&#10;&#10;Description automatically generated with medium confidence">
              <a:hlinkClick r:id="rId3"/>
              <a:extLst>
                <a:ext uri="{FF2B5EF4-FFF2-40B4-BE49-F238E27FC236}">
                  <a16:creationId xmlns:a16="http://schemas.microsoft.com/office/drawing/2014/main" id="{6BC27B2D-9688-5D00-4B3B-CEB0283CE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598" y="1562100"/>
              <a:ext cx="6492803" cy="429027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0926746-E9BE-8F8A-915B-4DE1F71BAD29}"/>
              </a:ext>
            </a:extLst>
          </p:cNvPr>
          <p:cNvSpPr txBox="1"/>
          <p:nvPr/>
        </p:nvSpPr>
        <p:spPr>
          <a:xfrm>
            <a:off x="4000500" y="5852370"/>
            <a:ext cx="410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3"/>
              </a:rPr>
              <a:t>View Video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8627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5A2B2-368F-07CC-B651-FBF8AF0B2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F5BF1-C5D6-5E4B-A41E-539441CE7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9741"/>
            <a:ext cx="10515600" cy="4047221"/>
          </a:xfrm>
        </p:spPr>
        <p:txBody>
          <a:bodyPr/>
          <a:lstStyle/>
          <a:p>
            <a:r>
              <a:rPr lang="en-US" dirty="0"/>
              <a:t>Evaluate. </a:t>
            </a:r>
          </a:p>
          <a:p>
            <a:pPr lvl="1"/>
            <a:r>
              <a:rPr lang="en-US" dirty="0"/>
              <a:t>Consider some of the messages you’ve heard from religious leaders who claim to speak for God. </a:t>
            </a:r>
          </a:p>
          <a:p>
            <a:pPr lvl="1"/>
            <a:r>
              <a:rPr lang="en-US" dirty="0"/>
              <a:t>Evaluate how their messages contrast with the character of God seen in this passage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654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5A2B2-368F-07CC-B651-FBF8AF0B2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F5BF1-C5D6-5E4B-A41E-539441CE7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9271"/>
            <a:ext cx="10515600" cy="4197692"/>
          </a:xfrm>
        </p:spPr>
        <p:txBody>
          <a:bodyPr>
            <a:normAutofit/>
          </a:bodyPr>
          <a:lstStyle/>
          <a:p>
            <a:r>
              <a:rPr lang="en-US" dirty="0"/>
              <a:t>Obey. </a:t>
            </a:r>
          </a:p>
          <a:p>
            <a:pPr lvl="1"/>
            <a:r>
              <a:rPr lang="en-US" dirty="0"/>
              <a:t>Is there something specific God is wanting you to do in service to Him or in the life of another person? </a:t>
            </a:r>
          </a:p>
          <a:p>
            <a:pPr lvl="1"/>
            <a:r>
              <a:rPr lang="en-US" dirty="0"/>
              <a:t>Consider how that task reflects the character of God. </a:t>
            </a:r>
          </a:p>
          <a:p>
            <a:pPr lvl="1"/>
            <a:r>
              <a:rPr lang="en-US" dirty="0"/>
              <a:t>Obey Him and let the loving, gracious character of the One you serve be seen in you.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826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F2BD1C-7522-7FA1-FF26-FBB33A02F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Activities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B7D821-77DB-E725-6785-E869799D95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00600" y="1635999"/>
            <a:ext cx="6222139" cy="358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12" name="Picture 11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3253D5BF-C458-4098-6CA9-802C23E12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391" y="3296653"/>
            <a:ext cx="3248209" cy="2923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A5BBE148-C62C-E931-C515-CD483269E558}"/>
              </a:ext>
            </a:extLst>
          </p:cNvPr>
          <p:cNvSpPr/>
          <p:nvPr/>
        </p:nvSpPr>
        <p:spPr>
          <a:xfrm>
            <a:off x="902527" y="1505445"/>
            <a:ext cx="4547937" cy="1456117"/>
          </a:xfrm>
          <a:prstGeom prst="wedgeRoundRectCallout">
            <a:avLst>
              <a:gd name="adj1" fmla="val -19246"/>
              <a:gd name="adj2" fmla="val 7489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We need your help.  An earthquake caused the letters to fall.  Some letters will be easy.  You can get help at </a:t>
            </a:r>
            <a:r>
              <a:rPr lang="en-US" sz="1600" dirty="0">
                <a:latin typeface="Comic Sans MS" panose="030F0702030302020204" pitchFamily="66" charset="0"/>
                <a:hlinkClick r:id="rId4"/>
              </a:rPr>
              <a:t>https://tinyurl.com/ycxya43c</a:t>
            </a:r>
            <a:r>
              <a:rPr lang="en-US" sz="1600" dirty="0">
                <a:latin typeface="Comic Sans MS" panose="030F0702030302020204" pitchFamily="66" charset="0"/>
              </a:rPr>
              <a:t> .  There’s other Fun Family Activities there also. </a:t>
            </a:r>
          </a:p>
        </p:txBody>
      </p:sp>
    </p:spTree>
    <p:extLst>
      <p:ext uri="{BB962C8B-B14F-4D97-AF65-F5344CB8AC3E}">
        <p14:creationId xmlns:p14="http://schemas.microsoft.com/office/powerpoint/2010/main" val="2299261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Does It Align</a:t>
            </a:r>
            <a:br>
              <a:rPr lang="en-US" dirty="0"/>
            </a:br>
            <a:r>
              <a:rPr lang="en-US" dirty="0"/>
              <a:t>with God’s Character?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50196"/>
            <a:ext cx="9144000" cy="1507603"/>
          </a:xfrm>
        </p:spPr>
        <p:txBody>
          <a:bodyPr/>
          <a:lstStyle/>
          <a:p>
            <a:r>
              <a:rPr lang="en-US" dirty="0"/>
              <a:t>February 12</a:t>
            </a:r>
          </a:p>
        </p:txBody>
      </p:sp>
    </p:spTree>
    <p:extLst>
      <p:ext uri="{BB962C8B-B14F-4D97-AF65-F5344CB8AC3E}">
        <p14:creationId xmlns:p14="http://schemas.microsoft.com/office/powerpoint/2010/main" val="1404401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91B663-24C6-3CAF-BF70-DC0CEC04E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 brag 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12D82F-6EA0-35FC-278C-E9DBAC47D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625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Who is someone famous you have met?</a:t>
            </a:r>
          </a:p>
          <a:p>
            <a:r>
              <a:rPr lang="en-US" dirty="0">
                <a:solidFill>
                  <a:srgbClr val="C00000"/>
                </a:solidFill>
              </a:rPr>
              <a:t>A face-to-face meeting with powerful, influential, or famous people can be intimidating.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Moses got to meet God Himself in a personal experience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Today we look at specific character traits God shared with Moses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We learn that God will never do something outside of His character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59FDFF3-13ED-B4C9-B755-51A69FB34CD3}"/>
              </a:ext>
            </a:extLst>
          </p:cNvPr>
          <p:cNvGrpSpPr/>
          <p:nvPr/>
        </p:nvGrpSpPr>
        <p:grpSpPr>
          <a:xfrm>
            <a:off x="1285171" y="2781300"/>
            <a:ext cx="9165960" cy="2819400"/>
            <a:chOff x="914609" y="2781300"/>
            <a:chExt cx="9165960" cy="2819400"/>
          </a:xfrm>
        </p:grpSpPr>
        <p:pic>
          <p:nvPicPr>
            <p:cNvPr id="1026" name="Picture 2" descr="Free Man Smiling Stock Photo">
              <a:extLst>
                <a:ext uri="{FF2B5EF4-FFF2-40B4-BE49-F238E27FC236}">
                  <a16:creationId xmlns:a16="http://schemas.microsoft.com/office/drawing/2014/main" id="{9E2DA517-C035-6C7B-24CF-71EB354206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7821" y="2997200"/>
              <a:ext cx="2058694" cy="26035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Free Elvis Presley Elvis photo and picture">
              <a:extLst>
                <a:ext uri="{FF2B5EF4-FFF2-40B4-BE49-F238E27FC236}">
                  <a16:creationId xmlns:a16="http://schemas.microsoft.com/office/drawing/2014/main" id="{0796A89D-F44B-9177-FC97-9329963AFE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0039" y="2997200"/>
              <a:ext cx="1840530" cy="2603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perspectiveHeroicExtremeLef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6BB80158-5E78-EF1C-5CA2-523E2F09C9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14609" y="2781300"/>
              <a:ext cx="4229101" cy="2819400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perspectiveContrastingRightFacing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7478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3B166-CA3E-87E5-2D54-2C3B72879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a personal meet and greet.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8EFD2-C281-5C0E-9FB7-15DACE1D3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6939" y="1813750"/>
            <a:ext cx="9418122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Exodus 34:1-5 (NIV)  The LORD said to Moses, "Chisel out two stone tablets like the first ones, and I will write on them the words that were on the first tablets, which you broke. 2  Be ready in the morning, and then come up on Mount Sinai. Present yourself to me there on top of the mountain. </a:t>
            </a:r>
          </a:p>
        </p:txBody>
      </p:sp>
    </p:spTree>
    <p:extLst>
      <p:ext uri="{BB962C8B-B14F-4D97-AF65-F5344CB8AC3E}">
        <p14:creationId xmlns:p14="http://schemas.microsoft.com/office/powerpoint/2010/main" val="205020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3B166-CA3E-87E5-2D54-2C3B72879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a personal meet and greet.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8EFD2-C281-5C0E-9FB7-15DACE1D3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6672" y="1836900"/>
            <a:ext cx="8189183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No one is to come with you or be seen anywhere on the mountain; not even the flocks and herds may graze in front of the mountain." 4  So Moses chiseled out two stone tablets like the first ones and went up Mount </a:t>
            </a:r>
          </a:p>
        </p:txBody>
      </p:sp>
    </p:spTree>
    <p:extLst>
      <p:ext uri="{BB962C8B-B14F-4D97-AF65-F5344CB8AC3E}">
        <p14:creationId xmlns:p14="http://schemas.microsoft.com/office/powerpoint/2010/main" val="3475939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3B166-CA3E-87E5-2D54-2C3B72879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a personal meet and greet.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8EFD2-C281-5C0E-9FB7-15DACE1D3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6672" y="1836900"/>
            <a:ext cx="8189183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Sinai early in the morning, as the LORD had commanded him; and he carried the two stone tablets in his hands. 5  Then the LORD came down in the cloud and stood there with him and proclaimed his name, the LORD.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3534DD-9816-1759-9D5E-2FA512DF8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413" y="5380501"/>
            <a:ext cx="1903174" cy="3333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2069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59AF3-ADC7-1F27-E518-3CB1DF667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Is Holy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1A50E-492C-FBD6-70D2-E3F7CBD3A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instruction did the Lord give to Moses? </a:t>
            </a:r>
          </a:p>
          <a:p>
            <a:r>
              <a:rPr lang="en-US" dirty="0"/>
              <a:t>Who did God declare Himself to be and what is the significance of His calling out His name? </a:t>
            </a:r>
          </a:p>
          <a:p>
            <a:r>
              <a:rPr lang="en-US" dirty="0"/>
              <a:t>What would be both positive and negative feelings by Moses returning for a second set of tablets?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5169D4C-DDF8-4CD9-8DA1-635E92338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869410"/>
              </p:ext>
            </p:extLst>
          </p:nvPr>
        </p:nvGraphicFramePr>
        <p:xfrm>
          <a:off x="943014" y="1825625"/>
          <a:ext cx="10387636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3818">
                  <a:extLst>
                    <a:ext uri="{9D8B030D-6E8A-4147-A177-3AD203B41FA5}">
                      <a16:colId xmlns:a16="http://schemas.microsoft.com/office/drawing/2014/main" val="1832134356"/>
                    </a:ext>
                  </a:extLst>
                </a:gridCol>
                <a:gridCol w="5193818">
                  <a:extLst>
                    <a:ext uri="{9D8B030D-6E8A-4147-A177-3AD203B41FA5}">
                      <a16:colId xmlns:a16="http://schemas.microsoft.com/office/drawing/2014/main" val="41560885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Positive Feelings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Negative Feelings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251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35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63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72E21-062F-8CDA-21E9-A58DCC9FE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Is Holy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B626A-04DD-F2B7-9223-FCA2EA12B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We must navigate the tension between </a:t>
            </a:r>
            <a:r>
              <a:rPr lang="en-US" b="1" dirty="0">
                <a:solidFill>
                  <a:srgbClr val="C00000"/>
                </a:solidFill>
              </a:rPr>
              <a:t>intimacy</a:t>
            </a:r>
            <a:r>
              <a:rPr lang="en-US" dirty="0">
                <a:solidFill>
                  <a:srgbClr val="C00000"/>
                </a:solidFill>
              </a:rPr>
              <a:t> and </a:t>
            </a:r>
            <a:r>
              <a:rPr lang="en-US" b="1" dirty="0">
                <a:solidFill>
                  <a:srgbClr val="C00000"/>
                </a:solidFill>
              </a:rPr>
              <a:t>reverence</a:t>
            </a:r>
            <a:r>
              <a:rPr lang="en-US" dirty="0">
                <a:solidFill>
                  <a:srgbClr val="C00000"/>
                </a:solidFill>
              </a:rPr>
              <a:t> in our relationship with God.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Be in awe of who God is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Remember He is Creator, Sustainer, Savior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Seek to discover what He has communicated in His Word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Submit to His authority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Declare your faith and dependence on Him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Worship, declare His worth  (“worth-ship”)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Tell Him your feelings, your problems, your joys, your thanks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02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7FC18-5A26-71B8-B1B6-AEAF770E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Is Holy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F67A9-BC50-6D8D-DF8A-72CD8A0F0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have you experienced God’s presence in a meaningful way? </a:t>
            </a:r>
          </a:p>
          <a:p>
            <a:r>
              <a:rPr lang="en-US" dirty="0"/>
              <a:t>Moses was often dealing with the sinful rebellion of the people.  How can you talk to God about the same problem over and over, without nagging or complaining? </a:t>
            </a:r>
          </a:p>
        </p:txBody>
      </p:sp>
    </p:spTree>
    <p:extLst>
      <p:ext uri="{BB962C8B-B14F-4D97-AF65-F5344CB8AC3E}">
        <p14:creationId xmlns:p14="http://schemas.microsoft.com/office/powerpoint/2010/main" val="271269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E5AA1F7-6FBE-4C82-8877-B892F7286642}" vid="{58E30FAA-7D03-45B4-AB81-753AF28EFC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ss4</Template>
  <TotalTime>204</TotalTime>
  <Words>1029</Words>
  <Application>Microsoft Office PowerPoint</Application>
  <PresentationFormat>Widescreen</PresentationFormat>
  <Paragraphs>78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Comic Sans MS</vt:lpstr>
      <vt:lpstr>Office Theme</vt:lpstr>
      <vt:lpstr>Does It Align with God’s Character?</vt:lpstr>
      <vt:lpstr>Video Introduction</vt:lpstr>
      <vt:lpstr>You can brag …</vt:lpstr>
      <vt:lpstr>Listen for a personal meet and greet.</vt:lpstr>
      <vt:lpstr>Listen for a personal meet and greet.</vt:lpstr>
      <vt:lpstr>Listen for a personal meet and greet.</vt:lpstr>
      <vt:lpstr>God Is Holy</vt:lpstr>
      <vt:lpstr>God Is Holy</vt:lpstr>
      <vt:lpstr>God Is Holy</vt:lpstr>
      <vt:lpstr>Listen for the revelation of God’s character.</vt:lpstr>
      <vt:lpstr>Listen for the revelation of God’s character.</vt:lpstr>
      <vt:lpstr>God’s Character: Perfect, Unchanging</vt:lpstr>
      <vt:lpstr>God’s Character: Perfect, Unchanging</vt:lpstr>
      <vt:lpstr>God’s Character: Perfect, Unchanging</vt:lpstr>
      <vt:lpstr>Listen for Moses’ response.</vt:lpstr>
      <vt:lpstr>Respond to God’s Holiness</vt:lpstr>
      <vt:lpstr>Respond to God’s Holiness</vt:lpstr>
      <vt:lpstr>Respond to God’s Holiness</vt:lpstr>
      <vt:lpstr>Application</vt:lpstr>
      <vt:lpstr>Application</vt:lpstr>
      <vt:lpstr>Application</vt:lpstr>
      <vt:lpstr>Family Activities</vt:lpstr>
      <vt:lpstr>Does It Align with God’s Character?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Does It Align with God’s Character?</dc:title>
  <dc:creator>Steve Armstrong</dc:creator>
  <cp:lastModifiedBy>Steve Armstrong</cp:lastModifiedBy>
  <cp:revision>2</cp:revision>
  <dcterms:created xsi:type="dcterms:W3CDTF">2023-01-27T13:48:46Z</dcterms:created>
  <dcterms:modified xsi:type="dcterms:W3CDTF">2023-01-27T17:13:28Z</dcterms:modified>
</cp:coreProperties>
</file>