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83" d="100"/>
          <a:sy n="83" d="100"/>
        </p:scale>
        <p:origin x="1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l2n1viqd"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hyperlink" Target="https://tinyurl.com/4k9pje3e" TargetMode="Externa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Does It Agree </a:t>
            </a:r>
            <a:br>
              <a:rPr lang="en-US" dirty="0"/>
            </a:br>
            <a:r>
              <a:rPr lang="en-US" dirty="0"/>
              <a:t>with the Bible?</a:t>
            </a:r>
          </a:p>
        </p:txBody>
      </p:sp>
      <p:sp>
        <p:nvSpPr>
          <p:cNvPr id="3" name="Subtitle 2"/>
          <p:cNvSpPr>
            <a:spLocks noGrp="1"/>
          </p:cNvSpPr>
          <p:nvPr>
            <p:ph type="subTitle" idx="1"/>
          </p:nvPr>
        </p:nvSpPr>
        <p:spPr>
          <a:xfrm>
            <a:off x="1524000" y="3873500"/>
            <a:ext cx="9144000" cy="1384300"/>
          </a:xfrm>
        </p:spPr>
        <p:txBody>
          <a:bodyPr/>
          <a:lstStyle/>
          <a:p>
            <a:r>
              <a:rPr lang="en-US" dirty="0"/>
              <a:t>January 22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5E77-25D7-BE07-D960-501F40949CFC}"/>
              </a:ext>
            </a:extLst>
          </p:cNvPr>
          <p:cNvSpPr>
            <a:spLocks noGrp="1"/>
          </p:cNvSpPr>
          <p:nvPr>
            <p:ph type="title"/>
          </p:nvPr>
        </p:nvSpPr>
        <p:spPr/>
        <p:txBody>
          <a:bodyPr/>
          <a:lstStyle/>
          <a:p>
            <a:r>
              <a:rPr lang="en-US" dirty="0"/>
              <a:t>Don’t Alter God’s Word</a:t>
            </a:r>
          </a:p>
        </p:txBody>
      </p:sp>
      <p:sp>
        <p:nvSpPr>
          <p:cNvPr id="3" name="Content Placeholder 2">
            <a:extLst>
              <a:ext uri="{FF2B5EF4-FFF2-40B4-BE49-F238E27FC236}">
                <a16:creationId xmlns:a16="http://schemas.microsoft.com/office/drawing/2014/main" id="{D9A62807-ABBD-C03C-6CC2-4FD00DE3D37A}"/>
              </a:ext>
            </a:extLst>
          </p:cNvPr>
          <p:cNvSpPr>
            <a:spLocks noGrp="1"/>
          </p:cNvSpPr>
          <p:nvPr>
            <p:ph idx="1"/>
          </p:nvPr>
        </p:nvSpPr>
        <p:spPr/>
        <p:txBody>
          <a:bodyPr/>
          <a:lstStyle/>
          <a:p>
            <a:r>
              <a:rPr lang="en-US" dirty="0"/>
              <a:t>Why might she have added the “must not touch it”?</a:t>
            </a:r>
          </a:p>
          <a:p>
            <a:r>
              <a:rPr lang="en-US" dirty="0"/>
              <a:t>What kinds of things get “added” to what God has said to us?  What have you heard someone declare that a Christian should never do that is probably not found in the Bible?</a:t>
            </a:r>
          </a:p>
        </p:txBody>
      </p:sp>
    </p:spTree>
    <p:extLst>
      <p:ext uri="{BB962C8B-B14F-4D97-AF65-F5344CB8AC3E}">
        <p14:creationId xmlns:p14="http://schemas.microsoft.com/office/powerpoint/2010/main" val="266592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216B-8A48-0792-5DD0-D3D76171771A}"/>
              </a:ext>
            </a:extLst>
          </p:cNvPr>
          <p:cNvSpPr>
            <a:spLocks noGrp="1"/>
          </p:cNvSpPr>
          <p:nvPr>
            <p:ph type="title"/>
          </p:nvPr>
        </p:nvSpPr>
        <p:spPr/>
        <p:txBody>
          <a:bodyPr/>
          <a:lstStyle/>
          <a:p>
            <a:r>
              <a:rPr lang="en-US" dirty="0"/>
              <a:t>Don’t Alter God’s Word</a:t>
            </a:r>
          </a:p>
        </p:txBody>
      </p:sp>
      <p:sp>
        <p:nvSpPr>
          <p:cNvPr id="3" name="Content Placeholder 2">
            <a:extLst>
              <a:ext uri="{FF2B5EF4-FFF2-40B4-BE49-F238E27FC236}">
                <a16:creationId xmlns:a16="http://schemas.microsoft.com/office/drawing/2014/main" id="{10D90AD5-D0F7-15E7-912C-4DCDFA5E4D80}"/>
              </a:ext>
            </a:extLst>
          </p:cNvPr>
          <p:cNvSpPr>
            <a:spLocks noGrp="1"/>
          </p:cNvSpPr>
          <p:nvPr>
            <p:ph idx="1"/>
          </p:nvPr>
        </p:nvSpPr>
        <p:spPr/>
        <p:txBody>
          <a:bodyPr/>
          <a:lstStyle/>
          <a:p>
            <a:r>
              <a:rPr lang="en-US" dirty="0"/>
              <a:t>Is it in the Bible or not???</a:t>
            </a:r>
          </a:p>
          <a:p>
            <a:pPr lvl="1"/>
            <a:r>
              <a:rPr lang="en-US" dirty="0"/>
              <a:t>God helps those who help themselves.</a:t>
            </a:r>
          </a:p>
          <a:p>
            <a:pPr lvl="1"/>
            <a:r>
              <a:rPr lang="en-US" dirty="0"/>
              <a:t>Gentleness and self-control. Against such things there is no law. </a:t>
            </a:r>
          </a:p>
          <a:p>
            <a:pPr lvl="1"/>
            <a:r>
              <a:rPr lang="en-US" dirty="0"/>
              <a:t>Cleanliness is next to godliness.</a:t>
            </a:r>
          </a:p>
          <a:p>
            <a:pPr lvl="1"/>
            <a:r>
              <a:rPr lang="en-US" dirty="0"/>
              <a:t>Hate sin, love the sinner.</a:t>
            </a:r>
          </a:p>
          <a:p>
            <a:pPr lvl="1"/>
            <a:r>
              <a:rPr lang="en-US" dirty="0"/>
              <a:t>God works for the good of those who love him. </a:t>
            </a:r>
          </a:p>
          <a:p>
            <a:pPr lvl="1"/>
            <a:endParaRPr lang="en-US" dirty="0"/>
          </a:p>
        </p:txBody>
      </p:sp>
    </p:spTree>
    <p:extLst>
      <p:ext uri="{BB962C8B-B14F-4D97-AF65-F5344CB8AC3E}">
        <p14:creationId xmlns:p14="http://schemas.microsoft.com/office/powerpoint/2010/main" val="145024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216B-8A48-0792-5DD0-D3D76171771A}"/>
              </a:ext>
            </a:extLst>
          </p:cNvPr>
          <p:cNvSpPr>
            <a:spLocks noGrp="1"/>
          </p:cNvSpPr>
          <p:nvPr>
            <p:ph type="title"/>
          </p:nvPr>
        </p:nvSpPr>
        <p:spPr/>
        <p:txBody>
          <a:bodyPr/>
          <a:lstStyle/>
          <a:p>
            <a:r>
              <a:rPr lang="en-US" dirty="0"/>
              <a:t>Don’t Alter God’s Word</a:t>
            </a:r>
          </a:p>
        </p:txBody>
      </p:sp>
      <p:sp>
        <p:nvSpPr>
          <p:cNvPr id="3" name="Content Placeholder 2">
            <a:extLst>
              <a:ext uri="{FF2B5EF4-FFF2-40B4-BE49-F238E27FC236}">
                <a16:creationId xmlns:a16="http://schemas.microsoft.com/office/drawing/2014/main" id="{10D90AD5-D0F7-15E7-912C-4DCDFA5E4D80}"/>
              </a:ext>
            </a:extLst>
          </p:cNvPr>
          <p:cNvSpPr>
            <a:spLocks noGrp="1"/>
          </p:cNvSpPr>
          <p:nvPr>
            <p:ph idx="1"/>
          </p:nvPr>
        </p:nvSpPr>
        <p:spPr/>
        <p:txBody>
          <a:bodyPr>
            <a:normAutofit/>
          </a:bodyPr>
          <a:lstStyle/>
          <a:p>
            <a:r>
              <a:rPr lang="en-US" dirty="0"/>
              <a:t>Is it in the Bible or not???</a:t>
            </a:r>
          </a:p>
          <a:p>
            <a:pPr lvl="1"/>
            <a:r>
              <a:rPr lang="en-US" dirty="0"/>
              <a:t>Money is the root of all evil. </a:t>
            </a:r>
          </a:p>
          <a:p>
            <a:pPr lvl="1"/>
            <a:r>
              <a:rPr lang="en-US" dirty="0"/>
              <a:t>Offer your bodies as living sacrifices, holy and pleasing to God.</a:t>
            </a:r>
          </a:p>
          <a:p>
            <a:pPr lvl="1"/>
            <a:r>
              <a:rPr lang="en-US" dirty="0"/>
              <a:t>This too shall pass.</a:t>
            </a:r>
          </a:p>
          <a:p>
            <a:pPr lvl="1"/>
            <a:r>
              <a:rPr lang="en-US" dirty="0"/>
              <a:t>If anything is excellent or praiseworthy—think about such things. </a:t>
            </a:r>
          </a:p>
          <a:p>
            <a:pPr lvl="1"/>
            <a:r>
              <a:rPr lang="en-US" dirty="0"/>
              <a:t>The lion shall lay down with the lamb.</a:t>
            </a:r>
          </a:p>
        </p:txBody>
      </p:sp>
    </p:spTree>
    <p:extLst>
      <p:ext uri="{BB962C8B-B14F-4D97-AF65-F5344CB8AC3E}">
        <p14:creationId xmlns:p14="http://schemas.microsoft.com/office/powerpoint/2010/main" val="20441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359F-D12C-DDC4-8EB8-1787BD6E4D37}"/>
              </a:ext>
            </a:extLst>
          </p:cNvPr>
          <p:cNvSpPr>
            <a:spLocks noGrp="1"/>
          </p:cNvSpPr>
          <p:nvPr>
            <p:ph type="title"/>
          </p:nvPr>
        </p:nvSpPr>
        <p:spPr/>
        <p:txBody>
          <a:bodyPr/>
          <a:lstStyle/>
          <a:p>
            <a:r>
              <a:rPr lang="en-US" dirty="0"/>
              <a:t>Don’t Alter God’s Word</a:t>
            </a:r>
          </a:p>
        </p:txBody>
      </p:sp>
      <p:sp>
        <p:nvSpPr>
          <p:cNvPr id="3" name="Content Placeholder 2">
            <a:extLst>
              <a:ext uri="{FF2B5EF4-FFF2-40B4-BE49-F238E27FC236}">
                <a16:creationId xmlns:a16="http://schemas.microsoft.com/office/drawing/2014/main" id="{2A4B1F6B-FCCF-8683-B512-4CAF6BF80905}"/>
              </a:ext>
            </a:extLst>
          </p:cNvPr>
          <p:cNvSpPr>
            <a:spLocks noGrp="1"/>
          </p:cNvSpPr>
          <p:nvPr>
            <p:ph idx="1"/>
          </p:nvPr>
        </p:nvSpPr>
        <p:spPr/>
        <p:txBody>
          <a:bodyPr/>
          <a:lstStyle/>
          <a:p>
            <a:r>
              <a:rPr lang="en-US" dirty="0"/>
              <a:t>Why does God give prohibitive commands, anyway?</a:t>
            </a:r>
          </a:p>
        </p:txBody>
      </p:sp>
      <p:pic>
        <p:nvPicPr>
          <p:cNvPr id="3074" name="Picture 2" descr="Moses, Religion, Christianity, Commandments, 10, Ten">
            <a:extLst>
              <a:ext uri="{FF2B5EF4-FFF2-40B4-BE49-F238E27FC236}">
                <a16:creationId xmlns:a16="http://schemas.microsoft.com/office/drawing/2014/main" id="{BF38C029-042C-5AFE-BA91-469C6DA8A6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5927" y="2851862"/>
            <a:ext cx="2820847" cy="2918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22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4782-33DF-AFB1-AFE7-17DBFA2A2EF3}"/>
              </a:ext>
            </a:extLst>
          </p:cNvPr>
          <p:cNvSpPr>
            <a:spLocks noGrp="1"/>
          </p:cNvSpPr>
          <p:nvPr>
            <p:ph type="title"/>
          </p:nvPr>
        </p:nvSpPr>
        <p:spPr/>
        <p:txBody>
          <a:bodyPr/>
          <a:lstStyle/>
          <a:p>
            <a:pPr algn="l"/>
            <a:r>
              <a:rPr lang="en-US" dirty="0"/>
              <a:t>Listen for more ways Satan tempts us.</a:t>
            </a:r>
          </a:p>
        </p:txBody>
      </p:sp>
      <p:sp>
        <p:nvSpPr>
          <p:cNvPr id="3" name="Content Placeholder 2">
            <a:extLst>
              <a:ext uri="{FF2B5EF4-FFF2-40B4-BE49-F238E27FC236}">
                <a16:creationId xmlns:a16="http://schemas.microsoft.com/office/drawing/2014/main" id="{C0DBAD34-7642-8E5F-3D87-F017510B86C5}"/>
              </a:ext>
            </a:extLst>
          </p:cNvPr>
          <p:cNvSpPr>
            <a:spLocks noGrp="1"/>
          </p:cNvSpPr>
          <p:nvPr>
            <p:ph idx="1"/>
          </p:nvPr>
        </p:nvSpPr>
        <p:spPr>
          <a:xfrm>
            <a:off x="1721252" y="2141537"/>
            <a:ext cx="8749496" cy="4351338"/>
          </a:xfrm>
        </p:spPr>
        <p:txBody>
          <a:bodyPr/>
          <a:lstStyle/>
          <a:p>
            <a:pPr marL="0" indent="0" algn="ctr">
              <a:buNone/>
            </a:pPr>
            <a:r>
              <a:rPr lang="en-US" dirty="0"/>
              <a:t>Genesis 3:4-6 (NIV)   "You will not surely die," the serpent said to the woman. 5  "For God knows that when you eat of it your eyes will be opened, and you will be like God, knowing good and evil." 6  When the woman saw that </a:t>
            </a:r>
          </a:p>
        </p:txBody>
      </p:sp>
    </p:spTree>
    <p:extLst>
      <p:ext uri="{BB962C8B-B14F-4D97-AF65-F5344CB8AC3E}">
        <p14:creationId xmlns:p14="http://schemas.microsoft.com/office/powerpoint/2010/main" val="82828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4782-33DF-AFB1-AFE7-17DBFA2A2EF3}"/>
              </a:ext>
            </a:extLst>
          </p:cNvPr>
          <p:cNvSpPr>
            <a:spLocks noGrp="1"/>
          </p:cNvSpPr>
          <p:nvPr>
            <p:ph type="title"/>
          </p:nvPr>
        </p:nvSpPr>
        <p:spPr/>
        <p:txBody>
          <a:bodyPr/>
          <a:lstStyle/>
          <a:p>
            <a:pPr algn="l"/>
            <a:r>
              <a:rPr lang="en-US" dirty="0"/>
              <a:t>Listen for more ways Satan tempts us.</a:t>
            </a:r>
          </a:p>
        </p:txBody>
      </p:sp>
      <p:sp>
        <p:nvSpPr>
          <p:cNvPr id="3" name="Content Placeholder 2">
            <a:extLst>
              <a:ext uri="{FF2B5EF4-FFF2-40B4-BE49-F238E27FC236}">
                <a16:creationId xmlns:a16="http://schemas.microsoft.com/office/drawing/2014/main" id="{C0DBAD34-7642-8E5F-3D87-F017510B86C5}"/>
              </a:ext>
            </a:extLst>
          </p:cNvPr>
          <p:cNvSpPr>
            <a:spLocks noGrp="1"/>
          </p:cNvSpPr>
          <p:nvPr>
            <p:ph idx="1"/>
          </p:nvPr>
        </p:nvSpPr>
        <p:spPr>
          <a:xfrm>
            <a:off x="1721252" y="2141537"/>
            <a:ext cx="8749496" cy="4351338"/>
          </a:xfrm>
        </p:spPr>
        <p:txBody>
          <a:bodyPr/>
          <a:lstStyle/>
          <a:p>
            <a:pPr marL="0" indent="0" algn="ctr">
              <a:buNone/>
            </a:pPr>
            <a:r>
              <a:rPr lang="en-US" dirty="0"/>
              <a:t>the fruit of the tree was good for food and pleasing to the eye, and also desirable for gaining wisdom, she took some and ate it. She also gave some to her husband, who was with her, and he ate it.</a:t>
            </a:r>
          </a:p>
        </p:txBody>
      </p:sp>
      <p:pic>
        <p:nvPicPr>
          <p:cNvPr id="4" name="Picture 3">
            <a:extLst>
              <a:ext uri="{FF2B5EF4-FFF2-40B4-BE49-F238E27FC236}">
                <a16:creationId xmlns:a16="http://schemas.microsoft.com/office/drawing/2014/main" id="{C91F0E2A-843D-7319-3D45-2F597494E4F1}"/>
              </a:ext>
            </a:extLst>
          </p:cNvPr>
          <p:cNvPicPr>
            <a:picLocks noChangeAspect="1"/>
          </p:cNvPicPr>
          <p:nvPr/>
        </p:nvPicPr>
        <p:blipFill>
          <a:blip r:embed="rId2"/>
          <a:stretch>
            <a:fillRect/>
          </a:stretch>
        </p:blipFill>
        <p:spPr>
          <a:xfrm>
            <a:off x="4711730" y="5195679"/>
            <a:ext cx="2552381" cy="384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8646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E881-1060-76F6-D193-E97F37B26AC5}"/>
              </a:ext>
            </a:extLst>
          </p:cNvPr>
          <p:cNvSpPr>
            <a:spLocks noGrp="1"/>
          </p:cNvSpPr>
          <p:nvPr>
            <p:ph type="title"/>
          </p:nvPr>
        </p:nvSpPr>
        <p:spPr/>
        <p:txBody>
          <a:bodyPr/>
          <a:lstStyle/>
          <a:p>
            <a:r>
              <a:rPr lang="en-US" dirty="0"/>
              <a:t>Don’t Contradict God’s Word</a:t>
            </a:r>
          </a:p>
        </p:txBody>
      </p:sp>
      <p:sp>
        <p:nvSpPr>
          <p:cNvPr id="3" name="Content Placeholder 2">
            <a:extLst>
              <a:ext uri="{FF2B5EF4-FFF2-40B4-BE49-F238E27FC236}">
                <a16:creationId xmlns:a16="http://schemas.microsoft.com/office/drawing/2014/main" id="{9F2B9F2D-7A0B-9987-C227-5833FA4C132C}"/>
              </a:ext>
            </a:extLst>
          </p:cNvPr>
          <p:cNvSpPr>
            <a:spLocks noGrp="1"/>
          </p:cNvSpPr>
          <p:nvPr>
            <p:ph idx="1"/>
          </p:nvPr>
        </p:nvSpPr>
        <p:spPr/>
        <p:txBody>
          <a:bodyPr/>
          <a:lstStyle/>
          <a:p>
            <a:r>
              <a:rPr lang="en-US" dirty="0"/>
              <a:t>What did the tempter seem to suggest about God’s intentions? </a:t>
            </a:r>
          </a:p>
          <a:p>
            <a:r>
              <a:rPr lang="en-US" dirty="0"/>
              <a:t>What steps define the woman’s fall into disobedience? </a:t>
            </a:r>
          </a:p>
        </p:txBody>
      </p:sp>
    </p:spTree>
    <p:extLst>
      <p:ext uri="{BB962C8B-B14F-4D97-AF65-F5344CB8AC3E}">
        <p14:creationId xmlns:p14="http://schemas.microsoft.com/office/powerpoint/2010/main" val="2513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79A9-FFBB-FE50-F719-E7EC2755B1E7}"/>
              </a:ext>
            </a:extLst>
          </p:cNvPr>
          <p:cNvSpPr>
            <a:spLocks noGrp="1"/>
          </p:cNvSpPr>
          <p:nvPr>
            <p:ph type="title"/>
          </p:nvPr>
        </p:nvSpPr>
        <p:spPr/>
        <p:txBody>
          <a:bodyPr/>
          <a:lstStyle/>
          <a:p>
            <a:r>
              <a:rPr lang="en-US" dirty="0"/>
              <a:t>Don’t Contradict God’s Word</a:t>
            </a:r>
          </a:p>
        </p:txBody>
      </p:sp>
      <p:sp>
        <p:nvSpPr>
          <p:cNvPr id="3" name="Content Placeholder 2">
            <a:extLst>
              <a:ext uri="{FF2B5EF4-FFF2-40B4-BE49-F238E27FC236}">
                <a16:creationId xmlns:a16="http://schemas.microsoft.com/office/drawing/2014/main" id="{B4BE5483-68A1-447E-5C0B-FC94FE6DAD70}"/>
              </a:ext>
            </a:extLst>
          </p:cNvPr>
          <p:cNvSpPr>
            <a:spLocks noGrp="1"/>
          </p:cNvSpPr>
          <p:nvPr>
            <p:ph idx="1"/>
          </p:nvPr>
        </p:nvSpPr>
        <p:spPr/>
        <p:txBody>
          <a:bodyPr>
            <a:normAutofit lnSpcReduction="10000"/>
          </a:bodyPr>
          <a:lstStyle/>
          <a:p>
            <a:r>
              <a:rPr lang="en-US" dirty="0">
                <a:solidFill>
                  <a:srgbClr val="C00000"/>
                </a:solidFill>
              </a:rPr>
              <a:t>Note the man’s role and responsibility in this incident of contradicting God’s Word.</a:t>
            </a:r>
          </a:p>
          <a:p>
            <a:pPr lvl="1"/>
            <a:r>
              <a:rPr lang="en-US" dirty="0">
                <a:solidFill>
                  <a:srgbClr val="C00000"/>
                </a:solidFill>
              </a:rPr>
              <a:t>“You” pronouns used by Satan were plural</a:t>
            </a:r>
          </a:p>
          <a:p>
            <a:pPr lvl="1"/>
            <a:r>
              <a:rPr lang="en-US" dirty="0">
                <a:solidFill>
                  <a:srgbClr val="C00000"/>
                </a:solidFill>
              </a:rPr>
              <a:t>Indicates Adam was probably present in this interchange</a:t>
            </a:r>
          </a:p>
          <a:p>
            <a:pPr lvl="1"/>
            <a:r>
              <a:rPr lang="en-US" dirty="0">
                <a:solidFill>
                  <a:srgbClr val="C00000"/>
                </a:solidFill>
              </a:rPr>
              <a:t>Note also the “he was with her”</a:t>
            </a:r>
          </a:p>
          <a:p>
            <a:pPr lvl="1"/>
            <a:r>
              <a:rPr lang="en-US" dirty="0">
                <a:solidFill>
                  <a:srgbClr val="C00000"/>
                </a:solidFill>
              </a:rPr>
              <a:t>Had nothing to say initially</a:t>
            </a:r>
          </a:p>
          <a:p>
            <a:pPr lvl="1"/>
            <a:r>
              <a:rPr lang="en-US" dirty="0">
                <a:solidFill>
                  <a:srgbClr val="C00000"/>
                </a:solidFill>
              </a:rPr>
              <a:t>After Eve ate the fruit, she offered it to Adam</a:t>
            </a:r>
          </a:p>
          <a:p>
            <a:pPr lvl="1"/>
            <a:r>
              <a:rPr lang="en-US" dirty="0">
                <a:solidFill>
                  <a:srgbClr val="C00000"/>
                </a:solidFill>
              </a:rPr>
              <a:t>He ate it also</a:t>
            </a:r>
          </a:p>
          <a:p>
            <a:pPr lvl="1"/>
            <a:endParaRPr lang="en-US" dirty="0"/>
          </a:p>
        </p:txBody>
      </p:sp>
    </p:spTree>
    <p:extLst>
      <p:ext uri="{BB962C8B-B14F-4D97-AF65-F5344CB8AC3E}">
        <p14:creationId xmlns:p14="http://schemas.microsoft.com/office/powerpoint/2010/main" val="532523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0350-D920-8583-D780-55F7EDDCD8E4}"/>
              </a:ext>
            </a:extLst>
          </p:cNvPr>
          <p:cNvSpPr>
            <a:spLocks noGrp="1"/>
          </p:cNvSpPr>
          <p:nvPr>
            <p:ph type="title"/>
          </p:nvPr>
        </p:nvSpPr>
        <p:spPr/>
        <p:txBody>
          <a:bodyPr/>
          <a:lstStyle/>
          <a:p>
            <a:r>
              <a:rPr lang="en-US" dirty="0"/>
              <a:t>Don’t Contradict God’s Word</a:t>
            </a:r>
          </a:p>
        </p:txBody>
      </p:sp>
      <p:sp>
        <p:nvSpPr>
          <p:cNvPr id="3" name="Content Placeholder 2">
            <a:extLst>
              <a:ext uri="{FF2B5EF4-FFF2-40B4-BE49-F238E27FC236}">
                <a16:creationId xmlns:a16="http://schemas.microsoft.com/office/drawing/2014/main" id="{6DB751F9-708C-DAA5-25A4-D0F67666E02B}"/>
              </a:ext>
            </a:extLst>
          </p:cNvPr>
          <p:cNvSpPr>
            <a:spLocks noGrp="1"/>
          </p:cNvSpPr>
          <p:nvPr>
            <p:ph idx="1"/>
          </p:nvPr>
        </p:nvSpPr>
        <p:spPr/>
        <p:txBody>
          <a:bodyPr/>
          <a:lstStyle/>
          <a:p>
            <a:r>
              <a:rPr lang="en-US" dirty="0"/>
              <a:t>What are some current examples in our culture that are contradictions of God’s Word? </a:t>
            </a:r>
          </a:p>
          <a:p>
            <a:r>
              <a:rPr lang="en-US" dirty="0"/>
              <a:t>How are people tempted to change the meaning of God’s Word to align with our preferences?</a:t>
            </a:r>
          </a:p>
        </p:txBody>
      </p:sp>
    </p:spTree>
    <p:extLst>
      <p:ext uri="{BB962C8B-B14F-4D97-AF65-F5344CB8AC3E}">
        <p14:creationId xmlns:p14="http://schemas.microsoft.com/office/powerpoint/2010/main" val="269547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85E2-93BB-05AE-440F-BF7440D8A2D4}"/>
              </a:ext>
            </a:extLst>
          </p:cNvPr>
          <p:cNvSpPr>
            <a:spLocks noGrp="1"/>
          </p:cNvSpPr>
          <p:nvPr>
            <p:ph type="title"/>
          </p:nvPr>
        </p:nvSpPr>
        <p:spPr/>
        <p:txBody>
          <a:bodyPr/>
          <a:lstStyle/>
          <a:p>
            <a:r>
              <a:rPr lang="en-US" dirty="0"/>
              <a:t>Don’t Contradict God’s Word</a:t>
            </a:r>
          </a:p>
        </p:txBody>
      </p:sp>
      <p:sp>
        <p:nvSpPr>
          <p:cNvPr id="3" name="Content Placeholder 2">
            <a:extLst>
              <a:ext uri="{FF2B5EF4-FFF2-40B4-BE49-F238E27FC236}">
                <a16:creationId xmlns:a16="http://schemas.microsoft.com/office/drawing/2014/main" id="{FB40849A-FF62-494D-4E56-8D5655322E56}"/>
              </a:ext>
            </a:extLst>
          </p:cNvPr>
          <p:cNvSpPr>
            <a:spLocks noGrp="1"/>
          </p:cNvSpPr>
          <p:nvPr>
            <p:ph idx="1"/>
          </p:nvPr>
        </p:nvSpPr>
        <p:spPr/>
        <p:txBody>
          <a:bodyPr/>
          <a:lstStyle/>
          <a:p>
            <a:r>
              <a:rPr lang="en-US" dirty="0">
                <a:solidFill>
                  <a:srgbClr val="C00000"/>
                </a:solidFill>
              </a:rPr>
              <a:t>Paul said,  “</a:t>
            </a:r>
            <a:r>
              <a:rPr lang="en-US" i="1" dirty="0">
                <a:solidFill>
                  <a:srgbClr val="C00000"/>
                </a:solidFill>
              </a:rPr>
              <a:t>But when you are tempted, he will also provide a way out so that you can stand up under it</a:t>
            </a:r>
            <a:r>
              <a:rPr lang="en-US" dirty="0">
                <a:solidFill>
                  <a:srgbClr val="C00000"/>
                </a:solidFill>
              </a:rPr>
              <a:t>.” 1 Cor. 10:13 (NIV)  </a:t>
            </a:r>
          </a:p>
          <a:p>
            <a:r>
              <a:rPr lang="en-US" dirty="0"/>
              <a:t>How can we recognize these places of escape from Satan’s temptations?</a:t>
            </a:r>
          </a:p>
        </p:txBody>
      </p:sp>
    </p:spTree>
    <p:extLst>
      <p:ext uri="{BB962C8B-B14F-4D97-AF65-F5344CB8AC3E}">
        <p14:creationId xmlns:p14="http://schemas.microsoft.com/office/powerpoint/2010/main" val="144535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88F90-DA7B-9B38-7D9F-5D1C7AC86A7F}"/>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7FC31B27-9925-9BD8-50C6-7A594CB637D8}"/>
              </a:ext>
            </a:extLst>
          </p:cNvPr>
          <p:cNvGrpSpPr/>
          <p:nvPr/>
        </p:nvGrpSpPr>
        <p:grpSpPr>
          <a:xfrm>
            <a:off x="2849598" y="1536700"/>
            <a:ext cx="6492803" cy="4315670"/>
            <a:chOff x="2849598" y="1536700"/>
            <a:chExt cx="6492803" cy="4315670"/>
          </a:xfrm>
        </p:grpSpPr>
        <p:pic>
          <p:nvPicPr>
            <p:cNvPr id="6" name="Picture 5">
              <a:extLst>
                <a:ext uri="{FF2B5EF4-FFF2-40B4-BE49-F238E27FC236}">
                  <a16:creationId xmlns:a16="http://schemas.microsoft.com/office/drawing/2014/main" id="{1A6B8AF2-DFD7-5C5F-3694-56F9EE17128A}"/>
                </a:ext>
              </a:extLst>
            </p:cNvPr>
            <p:cNvPicPr>
              <a:picLocks noChangeAspect="1"/>
            </p:cNvPicPr>
            <p:nvPr/>
          </p:nvPicPr>
          <p:blipFill>
            <a:blip r:embed="rId2"/>
            <a:stretch>
              <a:fillRect/>
            </a:stretch>
          </p:blipFill>
          <p:spPr>
            <a:xfrm>
              <a:off x="3238857" y="1829000"/>
              <a:ext cx="5714286" cy="320000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EFBD9A4C-937A-0163-84C7-DB2F07068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36700"/>
              <a:ext cx="6492803" cy="4315670"/>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453AF0F7-6AE0-A683-61AA-89AD7167768E}"/>
              </a:ext>
            </a:extLst>
          </p:cNvPr>
          <p:cNvSpPr txBox="1"/>
          <p:nvPr/>
        </p:nvSpPr>
        <p:spPr>
          <a:xfrm>
            <a:off x="4673600" y="5852370"/>
            <a:ext cx="293370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51501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4A8B-A746-52DB-C80F-20F888DA93C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7434105-45C2-2CB8-19CD-E9DCEDE0AC55}"/>
              </a:ext>
            </a:extLst>
          </p:cNvPr>
          <p:cNvSpPr>
            <a:spLocks noGrp="1"/>
          </p:cNvSpPr>
          <p:nvPr>
            <p:ph idx="1"/>
          </p:nvPr>
        </p:nvSpPr>
        <p:spPr>
          <a:xfrm>
            <a:off x="838200" y="2152891"/>
            <a:ext cx="10515600" cy="4024072"/>
          </a:xfrm>
        </p:spPr>
        <p:txBody>
          <a:bodyPr/>
          <a:lstStyle/>
          <a:p>
            <a:r>
              <a:rPr lang="en-US" dirty="0"/>
              <a:t>Evaluate. </a:t>
            </a:r>
          </a:p>
          <a:p>
            <a:pPr lvl="1"/>
            <a:r>
              <a:rPr lang="en-US" dirty="0"/>
              <a:t>List the most common ways the world rejects God’s Word today. </a:t>
            </a:r>
          </a:p>
          <a:p>
            <a:pPr lvl="1"/>
            <a:r>
              <a:rPr lang="en-US" dirty="0"/>
              <a:t>Consider why people choose to reject God and His Word.</a:t>
            </a:r>
          </a:p>
          <a:p>
            <a:endParaRPr lang="en-US" dirty="0"/>
          </a:p>
        </p:txBody>
      </p:sp>
    </p:spTree>
    <p:extLst>
      <p:ext uri="{BB962C8B-B14F-4D97-AF65-F5344CB8AC3E}">
        <p14:creationId xmlns:p14="http://schemas.microsoft.com/office/powerpoint/2010/main" val="3758114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4A8B-A746-52DB-C80F-20F888DA93C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7434105-45C2-2CB8-19CD-E9DCEDE0AC55}"/>
              </a:ext>
            </a:extLst>
          </p:cNvPr>
          <p:cNvSpPr>
            <a:spLocks noGrp="1"/>
          </p:cNvSpPr>
          <p:nvPr>
            <p:ph idx="1"/>
          </p:nvPr>
        </p:nvSpPr>
        <p:spPr>
          <a:xfrm>
            <a:off x="838200" y="1921397"/>
            <a:ext cx="10515600" cy="4255566"/>
          </a:xfrm>
        </p:spPr>
        <p:txBody>
          <a:bodyPr/>
          <a:lstStyle/>
          <a:p>
            <a:r>
              <a:rPr lang="en-US" dirty="0"/>
              <a:t>List. </a:t>
            </a:r>
          </a:p>
          <a:p>
            <a:pPr lvl="1"/>
            <a:r>
              <a:rPr lang="en-US" dirty="0"/>
              <a:t>Write down some decisions you need to make and note the different “voices” that are advising you. </a:t>
            </a:r>
          </a:p>
          <a:p>
            <a:pPr lvl="1"/>
            <a:r>
              <a:rPr lang="en-US" dirty="0"/>
              <a:t>Consider if those voices line up with God’s Word. Pray for wisdom and discernment to do that which lines up with God’s commands recorded in Scripture.</a:t>
            </a:r>
          </a:p>
          <a:p>
            <a:endParaRPr lang="en-US" dirty="0"/>
          </a:p>
        </p:txBody>
      </p:sp>
    </p:spTree>
    <p:extLst>
      <p:ext uri="{BB962C8B-B14F-4D97-AF65-F5344CB8AC3E}">
        <p14:creationId xmlns:p14="http://schemas.microsoft.com/office/powerpoint/2010/main" val="1517735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4A8B-A746-52DB-C80F-20F888DA93C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7434105-45C2-2CB8-19CD-E9DCEDE0AC55}"/>
              </a:ext>
            </a:extLst>
          </p:cNvPr>
          <p:cNvSpPr>
            <a:spLocks noGrp="1"/>
          </p:cNvSpPr>
          <p:nvPr>
            <p:ph idx="1"/>
          </p:nvPr>
        </p:nvSpPr>
        <p:spPr>
          <a:xfrm>
            <a:off x="838200" y="2002419"/>
            <a:ext cx="10515600" cy="4174543"/>
          </a:xfrm>
        </p:spPr>
        <p:txBody>
          <a:bodyPr/>
          <a:lstStyle/>
          <a:p>
            <a:r>
              <a:rPr lang="en-US" dirty="0"/>
              <a:t>Study. </a:t>
            </a:r>
          </a:p>
          <a:p>
            <a:pPr lvl="1"/>
            <a:r>
              <a:rPr lang="en-US" dirty="0"/>
              <a:t>Develop a plan of Bible study for the next twelve months where you intentionally learn more of God’s Word than you already know. </a:t>
            </a:r>
          </a:p>
          <a:p>
            <a:pPr lvl="1"/>
            <a:r>
              <a:rPr lang="en-US" dirty="0"/>
              <a:t>Identify books and Bible studies that will deepen your understanding of God’s Word. </a:t>
            </a:r>
          </a:p>
          <a:p>
            <a:endParaRPr lang="en-US" dirty="0"/>
          </a:p>
        </p:txBody>
      </p:sp>
    </p:spTree>
    <p:extLst>
      <p:ext uri="{BB962C8B-B14F-4D97-AF65-F5344CB8AC3E}">
        <p14:creationId xmlns:p14="http://schemas.microsoft.com/office/powerpoint/2010/main" val="4049911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CB2FDC-428C-7E59-9C99-4710DAB91E24}"/>
              </a:ext>
            </a:extLst>
          </p:cNvPr>
          <p:cNvSpPr>
            <a:spLocks noGrp="1"/>
          </p:cNvSpPr>
          <p:nvPr>
            <p:ph type="title"/>
          </p:nvPr>
        </p:nvSpPr>
        <p:spPr/>
        <p:txBody>
          <a:bodyPr/>
          <a:lstStyle/>
          <a:p>
            <a:r>
              <a:rPr lang="en-US" dirty="0"/>
              <a:t>Family Activities</a:t>
            </a:r>
          </a:p>
        </p:txBody>
      </p:sp>
      <p:pic>
        <p:nvPicPr>
          <p:cNvPr id="6" name="Picture 5" descr="Chart, diagram&#10;&#10;Description automatically generated">
            <a:extLst>
              <a:ext uri="{FF2B5EF4-FFF2-40B4-BE49-F238E27FC236}">
                <a16:creationId xmlns:a16="http://schemas.microsoft.com/office/drawing/2014/main" id="{A413B9C3-C5DB-8B1A-AF2C-7BDC2EDB4163}"/>
              </a:ext>
            </a:extLst>
          </p:cNvPr>
          <p:cNvPicPr>
            <a:picLocks noChangeAspect="1"/>
          </p:cNvPicPr>
          <p:nvPr/>
        </p:nvPicPr>
        <p:blipFill>
          <a:blip r:embed="rId2">
            <a:duotone>
              <a:prstClr val="black"/>
              <a:srgbClr val="FF66FF">
                <a:tint val="45000"/>
                <a:satMod val="400000"/>
              </a:srgbClr>
            </a:duotone>
            <a:extLst>
              <a:ext uri="{28A0092B-C50C-407E-A947-70E740481C1C}">
                <a14:useLocalDpi xmlns:a14="http://schemas.microsoft.com/office/drawing/2010/main" val="0"/>
              </a:ext>
            </a:extLst>
          </a:blip>
          <a:stretch>
            <a:fillRect/>
          </a:stretch>
        </p:blipFill>
        <p:spPr>
          <a:xfrm>
            <a:off x="7364229" y="1690688"/>
            <a:ext cx="3775451" cy="4392592"/>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a:extLst>
              <a:ext uri="{FF2B5EF4-FFF2-40B4-BE49-F238E27FC236}">
                <a16:creationId xmlns:a16="http://schemas.microsoft.com/office/drawing/2014/main" id="{24DB8D3E-FCCB-FB90-1EA5-87885632767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2396" b="96250" l="11719" r="95625">
                        <a14:foregroundMark x1="39688" y1="52396" x2="35938" y2="70000"/>
                        <a14:foregroundMark x1="35938" y1="70000" x2="48594" y2="69688"/>
                        <a14:foregroundMark x1="43438" y1="46771" x2="25781" y2="64271"/>
                        <a14:foregroundMark x1="25781" y1="64271" x2="19531" y2="79896"/>
                        <a14:foregroundMark x1="19531" y1="79896" x2="41094" y2="74063"/>
                        <a14:foregroundMark x1="42969" y1="44583" x2="15469" y2="76042"/>
                        <a14:foregroundMark x1="15469" y1="76042" x2="30781" y2="79688"/>
                        <a14:foregroundMark x1="74531" y1="51458" x2="55781" y2="42604"/>
                        <a14:foregroundMark x1="55781" y1="42604" x2="63750" y2="46771"/>
                        <a14:foregroundMark x1="49063" y1="73125" x2="26875" y2="75729"/>
                        <a14:foregroundMark x1="26875" y1="75729" x2="39219" y2="74375"/>
                        <a14:foregroundMark x1="35469" y1="46771" x2="47656" y2="43333"/>
                        <a14:foregroundMark x1="39688" y1="43333" x2="40156" y2="44583"/>
                        <a14:foregroundMark x1="71719" y1="47083" x2="66563" y2="44896"/>
                        <a14:foregroundMark x1="68906" y1="46458" x2="69375" y2="42708"/>
                        <a14:foregroundMark x1="70781" y1="45208" x2="65625" y2="42396"/>
                        <a14:foregroundMark x1="40156" y1="44271" x2="29375" y2="47083"/>
                        <a14:foregroundMark x1="19063" y1="64688" x2="11719" y2="80000"/>
                        <a14:foregroundMark x1="11719" y1="80000" x2="17656" y2="84063"/>
                        <a14:foregroundMark x1="19063" y1="63750" x2="12812" y2="67813"/>
                        <a14:foregroundMark x1="28906" y1="82500" x2="24688" y2="81563"/>
                        <a14:foregroundMark x1="85313" y1="87604" x2="81094" y2="88542"/>
                        <a14:foregroundMark x1="76875" y1="93229" x2="74063" y2="96354"/>
                        <a14:foregroundMark x1="78750" y1="95104" x2="77813" y2="94479"/>
                        <a14:foregroundMark x1="75000" y1="91042" x2="65156" y2="94479"/>
                        <a14:foregroundMark x1="90938" y1="80938" x2="92813" y2="80000"/>
                        <a14:foregroundMark x1="95156" y1="75625" x2="95625" y2="81250"/>
                        <a14:foregroundMark x1="35469" y1="82813" x2="36875" y2="80625"/>
                        <a14:foregroundMark x1="26563" y1="80625" x2="15625" y2="82188"/>
                      </a14:backgroundRemoval>
                    </a14:imgEffect>
                  </a14:imgLayer>
                </a14:imgProps>
              </a:ext>
            </a:extLst>
          </a:blip>
          <a:srcRect l="10526" t="37956" r="-10526" b="-5324"/>
          <a:stretch/>
        </p:blipFill>
        <p:spPr>
          <a:xfrm>
            <a:off x="2787527" y="3705793"/>
            <a:ext cx="3262246" cy="3296586"/>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1F7FEBFB-8908-491A-A48A-CBED5EAF9EF1}"/>
              </a:ext>
            </a:extLst>
          </p:cNvPr>
          <p:cNvSpPr/>
          <p:nvPr/>
        </p:nvSpPr>
        <p:spPr>
          <a:xfrm>
            <a:off x="1133754" y="1660358"/>
            <a:ext cx="5934921" cy="1768642"/>
          </a:xfrm>
          <a:prstGeom prst="wedgeRoundRectCallout">
            <a:avLst>
              <a:gd name="adj1" fmla="val -12319"/>
              <a:gd name="adj2" fmla="val 679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I’d much rather do the Family Activities crossword.  You know, the clues and words come from the Bible passage.   And you can get help at </a:t>
            </a:r>
            <a:r>
              <a:rPr lang="en-US" dirty="0">
                <a:latin typeface="Comic Sans MS" panose="030F0702030302020204" pitchFamily="66" charset="0"/>
                <a:hlinkClick r:id="rId5"/>
              </a:rPr>
              <a:t>https://tinyurl.com/4k9pje3e</a:t>
            </a:r>
            <a:r>
              <a:rPr lang="en-US" dirty="0">
                <a:latin typeface="Comic Sans MS" panose="030F0702030302020204" pitchFamily="66" charset="0"/>
              </a:rPr>
              <a:t> . Oh yes, there’s other activities for the whole family, also.</a:t>
            </a:r>
          </a:p>
        </p:txBody>
      </p:sp>
    </p:spTree>
    <p:extLst>
      <p:ext uri="{BB962C8B-B14F-4D97-AF65-F5344CB8AC3E}">
        <p14:creationId xmlns:p14="http://schemas.microsoft.com/office/powerpoint/2010/main" val="3965308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Does It Agree </a:t>
            </a:r>
            <a:br>
              <a:rPr lang="en-US" dirty="0"/>
            </a:br>
            <a:r>
              <a:rPr lang="en-US" dirty="0"/>
              <a:t>with the Bible?</a:t>
            </a:r>
          </a:p>
        </p:txBody>
      </p:sp>
      <p:sp>
        <p:nvSpPr>
          <p:cNvPr id="3" name="Subtitle 2"/>
          <p:cNvSpPr>
            <a:spLocks noGrp="1"/>
          </p:cNvSpPr>
          <p:nvPr>
            <p:ph type="subTitle" idx="1"/>
          </p:nvPr>
        </p:nvSpPr>
        <p:spPr>
          <a:xfrm>
            <a:off x="1524000" y="3873500"/>
            <a:ext cx="9144000" cy="1384300"/>
          </a:xfrm>
        </p:spPr>
        <p:txBody>
          <a:bodyPr/>
          <a:lstStyle/>
          <a:p>
            <a:r>
              <a:rPr lang="en-US" dirty="0"/>
              <a:t>January 22</a:t>
            </a:r>
          </a:p>
        </p:txBody>
      </p:sp>
    </p:spTree>
    <p:extLst>
      <p:ext uri="{BB962C8B-B14F-4D97-AF65-F5344CB8AC3E}">
        <p14:creationId xmlns:p14="http://schemas.microsoft.com/office/powerpoint/2010/main" val="252990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683C-1587-D814-94E4-F60CBE655019}"/>
              </a:ext>
            </a:extLst>
          </p:cNvPr>
          <p:cNvSpPr>
            <a:spLocks noGrp="1"/>
          </p:cNvSpPr>
          <p:nvPr>
            <p:ph type="title"/>
          </p:nvPr>
        </p:nvSpPr>
        <p:spPr/>
        <p:txBody>
          <a:bodyPr/>
          <a:lstStyle/>
          <a:p>
            <a:r>
              <a:rPr lang="en-US" dirty="0"/>
              <a:t>Yikes …</a:t>
            </a:r>
          </a:p>
        </p:txBody>
      </p:sp>
      <p:sp>
        <p:nvSpPr>
          <p:cNvPr id="4" name="Content Placeholder 3">
            <a:extLst>
              <a:ext uri="{FF2B5EF4-FFF2-40B4-BE49-F238E27FC236}">
                <a16:creationId xmlns:a16="http://schemas.microsoft.com/office/drawing/2014/main" id="{733714BC-B21E-9DBA-99CE-9A44CFC9CBF3}"/>
              </a:ext>
            </a:extLst>
          </p:cNvPr>
          <p:cNvSpPr>
            <a:spLocks noGrp="1"/>
          </p:cNvSpPr>
          <p:nvPr>
            <p:ph idx="1"/>
          </p:nvPr>
        </p:nvSpPr>
        <p:spPr/>
        <p:txBody>
          <a:bodyPr/>
          <a:lstStyle/>
          <a:p>
            <a:r>
              <a:rPr lang="en-US" dirty="0"/>
              <a:t>What are some interesting (or scary) scams or cons you’ve heard about?</a:t>
            </a:r>
          </a:p>
          <a:p>
            <a:r>
              <a:rPr lang="en-US" dirty="0">
                <a:solidFill>
                  <a:srgbClr val="C00000"/>
                </a:solidFill>
              </a:rPr>
              <a:t>Scammers tell you one thing but do something different.</a:t>
            </a:r>
          </a:p>
          <a:p>
            <a:pPr lvl="1"/>
            <a:r>
              <a:rPr lang="en-US" dirty="0">
                <a:solidFill>
                  <a:srgbClr val="C00000"/>
                </a:solidFill>
              </a:rPr>
              <a:t>Not so with what God tells us.</a:t>
            </a:r>
          </a:p>
          <a:p>
            <a:pPr lvl="1"/>
            <a:r>
              <a:rPr lang="en-US" dirty="0">
                <a:solidFill>
                  <a:srgbClr val="C00000"/>
                </a:solidFill>
              </a:rPr>
              <a:t>The Voice of God never disagrees with the Bible</a:t>
            </a:r>
          </a:p>
          <a:p>
            <a:endParaRPr lang="en-US" dirty="0"/>
          </a:p>
        </p:txBody>
      </p:sp>
      <p:grpSp>
        <p:nvGrpSpPr>
          <p:cNvPr id="11" name="Group 10">
            <a:extLst>
              <a:ext uri="{FF2B5EF4-FFF2-40B4-BE49-F238E27FC236}">
                <a16:creationId xmlns:a16="http://schemas.microsoft.com/office/drawing/2014/main" id="{D5CA368E-DE15-098A-AC17-03BCA60AD986}"/>
              </a:ext>
            </a:extLst>
          </p:cNvPr>
          <p:cNvGrpSpPr/>
          <p:nvPr/>
        </p:nvGrpSpPr>
        <p:grpSpPr>
          <a:xfrm>
            <a:off x="1818344" y="3136900"/>
            <a:ext cx="8555312" cy="2730500"/>
            <a:chOff x="1818344" y="3136900"/>
            <a:chExt cx="8555312" cy="2730500"/>
          </a:xfrm>
        </p:grpSpPr>
        <p:pic>
          <p:nvPicPr>
            <p:cNvPr id="6" name="Picture 5">
              <a:extLst>
                <a:ext uri="{FF2B5EF4-FFF2-40B4-BE49-F238E27FC236}">
                  <a16:creationId xmlns:a16="http://schemas.microsoft.com/office/drawing/2014/main" id="{B6119DAE-15EB-860F-0D2D-ED26BCB6E4A4}"/>
                </a:ext>
              </a:extLst>
            </p:cNvPr>
            <p:cNvPicPr>
              <a:picLocks noChangeAspect="1"/>
            </p:cNvPicPr>
            <p:nvPr/>
          </p:nvPicPr>
          <p:blipFill>
            <a:blip r:embed="rId2"/>
            <a:stretch>
              <a:fillRect/>
            </a:stretch>
          </p:blipFill>
          <p:spPr>
            <a:xfrm>
              <a:off x="4491950" y="3416300"/>
              <a:ext cx="2971292" cy="198240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001E3BB-A200-9920-7535-D2EF57F1D493}"/>
                </a:ext>
              </a:extLst>
            </p:cNvPr>
            <p:cNvPicPr>
              <a:picLocks noChangeAspect="1"/>
            </p:cNvPicPr>
            <p:nvPr/>
          </p:nvPicPr>
          <p:blipFill>
            <a:blip r:embed="rId3"/>
            <a:stretch>
              <a:fillRect/>
            </a:stretch>
          </p:blipFill>
          <p:spPr>
            <a:xfrm flipH="1">
              <a:off x="1818344" y="3149600"/>
              <a:ext cx="1811867" cy="27178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2450FE2-D928-9659-AE92-4A3530D85C75}"/>
                </a:ext>
              </a:extLst>
            </p:cNvPr>
            <p:cNvPicPr>
              <a:picLocks noChangeAspect="1"/>
            </p:cNvPicPr>
            <p:nvPr/>
          </p:nvPicPr>
          <p:blipFill>
            <a:blip r:embed="rId4"/>
            <a:stretch>
              <a:fillRect/>
            </a:stretch>
          </p:blipFill>
          <p:spPr>
            <a:xfrm>
              <a:off x="8324981" y="3136900"/>
              <a:ext cx="2048675" cy="27305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07338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6114-992B-6421-D27C-62A668E3B12F}"/>
              </a:ext>
            </a:extLst>
          </p:cNvPr>
          <p:cNvSpPr>
            <a:spLocks noGrp="1"/>
          </p:cNvSpPr>
          <p:nvPr>
            <p:ph type="title"/>
          </p:nvPr>
        </p:nvSpPr>
        <p:spPr/>
        <p:txBody>
          <a:bodyPr/>
          <a:lstStyle/>
          <a:p>
            <a:pPr algn="l"/>
            <a:r>
              <a:rPr lang="en-US" dirty="0"/>
              <a:t>Listen for a “crafty” lie.</a:t>
            </a:r>
          </a:p>
        </p:txBody>
      </p:sp>
      <p:sp>
        <p:nvSpPr>
          <p:cNvPr id="3" name="Content Placeholder 2">
            <a:extLst>
              <a:ext uri="{FF2B5EF4-FFF2-40B4-BE49-F238E27FC236}">
                <a16:creationId xmlns:a16="http://schemas.microsoft.com/office/drawing/2014/main" id="{60F25138-F181-43E2-C181-E1F86C4EB7E8}"/>
              </a:ext>
            </a:extLst>
          </p:cNvPr>
          <p:cNvSpPr>
            <a:spLocks noGrp="1"/>
          </p:cNvSpPr>
          <p:nvPr>
            <p:ph idx="1"/>
          </p:nvPr>
        </p:nvSpPr>
        <p:spPr>
          <a:xfrm>
            <a:off x="1452253" y="2027506"/>
            <a:ext cx="9287494" cy="4351338"/>
          </a:xfrm>
        </p:spPr>
        <p:txBody>
          <a:bodyPr/>
          <a:lstStyle/>
          <a:p>
            <a:pPr marL="0" indent="0" algn="ctr">
              <a:buNone/>
            </a:pPr>
            <a:r>
              <a:rPr lang="en-US" dirty="0"/>
              <a:t>Genesis 3:1 (NIV)   Now the serpent was more crafty than any of the wild animals the LORD God had made. He said to the woman, "Did God really say, 'You must not eat from any tree in the garden'?" </a:t>
            </a:r>
          </a:p>
        </p:txBody>
      </p:sp>
      <p:pic>
        <p:nvPicPr>
          <p:cNvPr id="5" name="Picture 4">
            <a:extLst>
              <a:ext uri="{FF2B5EF4-FFF2-40B4-BE49-F238E27FC236}">
                <a16:creationId xmlns:a16="http://schemas.microsoft.com/office/drawing/2014/main" id="{59C0C428-67F1-F657-37C1-C001F72FC852}"/>
              </a:ext>
            </a:extLst>
          </p:cNvPr>
          <p:cNvPicPr>
            <a:picLocks noChangeAspect="1"/>
          </p:cNvPicPr>
          <p:nvPr/>
        </p:nvPicPr>
        <p:blipFill>
          <a:blip r:embed="rId2"/>
          <a:stretch>
            <a:fillRect/>
          </a:stretch>
        </p:blipFill>
        <p:spPr>
          <a:xfrm>
            <a:off x="4665430" y="4975760"/>
            <a:ext cx="2552381" cy="384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5362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2279-09AD-1660-11AC-CC782A2FE3D2}"/>
              </a:ext>
            </a:extLst>
          </p:cNvPr>
          <p:cNvSpPr>
            <a:spLocks noGrp="1"/>
          </p:cNvSpPr>
          <p:nvPr>
            <p:ph type="title"/>
          </p:nvPr>
        </p:nvSpPr>
        <p:spPr/>
        <p:txBody>
          <a:bodyPr/>
          <a:lstStyle/>
          <a:p>
            <a:r>
              <a:rPr lang="en-US" dirty="0"/>
              <a:t>Don’t Question God’s Word</a:t>
            </a:r>
          </a:p>
        </p:txBody>
      </p:sp>
      <p:sp>
        <p:nvSpPr>
          <p:cNvPr id="3" name="Content Placeholder 2">
            <a:extLst>
              <a:ext uri="{FF2B5EF4-FFF2-40B4-BE49-F238E27FC236}">
                <a16:creationId xmlns:a16="http://schemas.microsoft.com/office/drawing/2014/main" id="{DF29C7AB-F946-E86A-F212-E7CF19555AAD}"/>
              </a:ext>
            </a:extLst>
          </p:cNvPr>
          <p:cNvSpPr>
            <a:spLocks noGrp="1"/>
          </p:cNvSpPr>
          <p:nvPr>
            <p:ph idx="1"/>
          </p:nvPr>
        </p:nvSpPr>
        <p:spPr/>
        <p:txBody>
          <a:bodyPr/>
          <a:lstStyle/>
          <a:p>
            <a:r>
              <a:rPr lang="en-US" dirty="0">
                <a:solidFill>
                  <a:srgbClr val="C00000"/>
                </a:solidFill>
              </a:rPr>
              <a:t>The serpent is characterized as “crafty”.  Note some synonyms of “crafty”.</a:t>
            </a:r>
          </a:p>
          <a:p>
            <a:pPr lvl="1"/>
            <a:r>
              <a:rPr lang="en-US" dirty="0">
                <a:solidFill>
                  <a:srgbClr val="C00000"/>
                </a:solidFill>
              </a:rPr>
              <a:t>Cunning, sneaky</a:t>
            </a:r>
          </a:p>
          <a:p>
            <a:pPr lvl="1"/>
            <a:r>
              <a:rPr lang="en-US" dirty="0">
                <a:solidFill>
                  <a:srgbClr val="C00000"/>
                </a:solidFill>
              </a:rPr>
              <a:t>Sly, shrewd</a:t>
            </a:r>
          </a:p>
          <a:p>
            <a:pPr lvl="1"/>
            <a:r>
              <a:rPr lang="en-US" dirty="0">
                <a:solidFill>
                  <a:srgbClr val="C00000"/>
                </a:solidFill>
              </a:rPr>
              <a:t>Devious, wily</a:t>
            </a:r>
          </a:p>
          <a:p>
            <a:pPr lvl="1"/>
            <a:r>
              <a:rPr lang="en-US" dirty="0">
                <a:solidFill>
                  <a:srgbClr val="C00000"/>
                </a:solidFill>
              </a:rPr>
              <a:t>Underhanded</a:t>
            </a:r>
          </a:p>
          <a:p>
            <a:endParaRPr lang="en-US" dirty="0"/>
          </a:p>
        </p:txBody>
      </p:sp>
      <p:pic>
        <p:nvPicPr>
          <p:cNvPr id="1026" name="Picture 2" descr="Animal, Colorized, Copperhead, Midwest, Missouri">
            <a:extLst>
              <a:ext uri="{FF2B5EF4-FFF2-40B4-BE49-F238E27FC236}">
                <a16:creationId xmlns:a16="http://schemas.microsoft.com/office/drawing/2014/main" id="{C6042761-A649-F5D8-A4A1-1C24CB9ACB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44182" y="3266553"/>
            <a:ext cx="3105873" cy="2254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1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6036-7182-D866-E2FA-D49E8DC3BA9D}"/>
              </a:ext>
            </a:extLst>
          </p:cNvPr>
          <p:cNvSpPr>
            <a:spLocks noGrp="1"/>
          </p:cNvSpPr>
          <p:nvPr>
            <p:ph type="title"/>
          </p:nvPr>
        </p:nvSpPr>
        <p:spPr/>
        <p:txBody>
          <a:bodyPr/>
          <a:lstStyle/>
          <a:p>
            <a:r>
              <a:rPr lang="en-US" dirty="0"/>
              <a:t>Don’t Question God’s Word</a:t>
            </a:r>
          </a:p>
        </p:txBody>
      </p:sp>
      <p:sp>
        <p:nvSpPr>
          <p:cNvPr id="3" name="Content Placeholder 2">
            <a:extLst>
              <a:ext uri="{FF2B5EF4-FFF2-40B4-BE49-F238E27FC236}">
                <a16:creationId xmlns:a16="http://schemas.microsoft.com/office/drawing/2014/main" id="{D338F81A-9796-9612-3CAA-63AC60528F21}"/>
              </a:ext>
            </a:extLst>
          </p:cNvPr>
          <p:cNvSpPr>
            <a:spLocks noGrp="1"/>
          </p:cNvSpPr>
          <p:nvPr>
            <p:ph idx="1"/>
          </p:nvPr>
        </p:nvSpPr>
        <p:spPr>
          <a:xfrm>
            <a:off x="838200" y="2083443"/>
            <a:ext cx="10515600" cy="4093520"/>
          </a:xfrm>
        </p:spPr>
        <p:txBody>
          <a:bodyPr/>
          <a:lstStyle/>
          <a:p>
            <a:r>
              <a:rPr lang="en-US" dirty="0"/>
              <a:t>What does that suggest about any person’s encounter with Satan? </a:t>
            </a:r>
          </a:p>
          <a:p>
            <a:r>
              <a:rPr lang="en-US" dirty="0"/>
              <a:t>How did the tempter distort what God said?</a:t>
            </a:r>
          </a:p>
        </p:txBody>
      </p:sp>
    </p:spTree>
    <p:extLst>
      <p:ext uri="{BB962C8B-B14F-4D97-AF65-F5344CB8AC3E}">
        <p14:creationId xmlns:p14="http://schemas.microsoft.com/office/powerpoint/2010/main" val="215115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005C-87EC-7C6B-C0FB-1EC40DBF1604}"/>
              </a:ext>
            </a:extLst>
          </p:cNvPr>
          <p:cNvSpPr>
            <a:spLocks noGrp="1"/>
          </p:cNvSpPr>
          <p:nvPr>
            <p:ph type="title"/>
          </p:nvPr>
        </p:nvSpPr>
        <p:spPr/>
        <p:txBody>
          <a:bodyPr/>
          <a:lstStyle/>
          <a:p>
            <a:r>
              <a:rPr lang="en-US" dirty="0"/>
              <a:t>Don’t Question God’s Word</a:t>
            </a:r>
          </a:p>
        </p:txBody>
      </p:sp>
      <p:sp>
        <p:nvSpPr>
          <p:cNvPr id="3" name="Content Placeholder 2">
            <a:extLst>
              <a:ext uri="{FF2B5EF4-FFF2-40B4-BE49-F238E27FC236}">
                <a16:creationId xmlns:a16="http://schemas.microsoft.com/office/drawing/2014/main" id="{1CF1E8C3-18C4-A59A-0C20-34D37DE5DE97}"/>
              </a:ext>
            </a:extLst>
          </p:cNvPr>
          <p:cNvSpPr>
            <a:spLocks noGrp="1"/>
          </p:cNvSpPr>
          <p:nvPr>
            <p:ph idx="1"/>
          </p:nvPr>
        </p:nvSpPr>
        <p:spPr/>
        <p:txBody>
          <a:bodyPr/>
          <a:lstStyle/>
          <a:p>
            <a:r>
              <a:rPr lang="en-US" dirty="0"/>
              <a:t>How would you describe the difference between asking questions </a:t>
            </a:r>
            <a:r>
              <a:rPr lang="en-US" i="1" dirty="0"/>
              <a:t>about</a:t>
            </a:r>
            <a:r>
              <a:rPr lang="en-US" dirty="0"/>
              <a:t> God’s Word and questioning His word? Give examples.</a:t>
            </a:r>
          </a:p>
          <a:p>
            <a:r>
              <a:rPr lang="en-US" dirty="0"/>
              <a:t>What can </a:t>
            </a:r>
            <a:r>
              <a:rPr lang="en-US" i="1" dirty="0"/>
              <a:t>cause</a:t>
            </a:r>
            <a:r>
              <a:rPr lang="en-US" dirty="0"/>
              <a:t> us to question God’s Word?</a:t>
            </a:r>
          </a:p>
          <a:p>
            <a:endParaRPr lang="en-US" dirty="0"/>
          </a:p>
        </p:txBody>
      </p:sp>
      <p:graphicFrame>
        <p:nvGraphicFramePr>
          <p:cNvPr id="4" name="Table 4">
            <a:extLst>
              <a:ext uri="{FF2B5EF4-FFF2-40B4-BE49-F238E27FC236}">
                <a16:creationId xmlns:a16="http://schemas.microsoft.com/office/drawing/2014/main" id="{B5B1C3FF-A40B-85DC-3A69-BEB6A0F866AA}"/>
              </a:ext>
            </a:extLst>
          </p:cNvPr>
          <p:cNvGraphicFramePr>
            <a:graphicFrameLocks noGrp="1"/>
          </p:cNvGraphicFramePr>
          <p:nvPr>
            <p:extLst>
              <p:ext uri="{D42A27DB-BD31-4B8C-83A1-F6EECF244321}">
                <p14:modId xmlns:p14="http://schemas.microsoft.com/office/powerpoint/2010/main" val="3361500373"/>
              </p:ext>
            </p:extLst>
          </p:nvPr>
        </p:nvGraphicFramePr>
        <p:xfrm>
          <a:off x="1052652" y="3837750"/>
          <a:ext cx="9901500" cy="1463040"/>
        </p:xfrm>
        <a:graphic>
          <a:graphicData uri="http://schemas.openxmlformats.org/drawingml/2006/table">
            <a:tbl>
              <a:tblPr firstRow="1" bandRow="1">
                <a:tableStyleId>{5C22544A-7EE6-4342-B048-85BDC9FD1C3A}</a:tableStyleId>
              </a:tblPr>
              <a:tblGrid>
                <a:gridCol w="4950750">
                  <a:extLst>
                    <a:ext uri="{9D8B030D-6E8A-4147-A177-3AD203B41FA5}">
                      <a16:colId xmlns:a16="http://schemas.microsoft.com/office/drawing/2014/main" val="4265303394"/>
                    </a:ext>
                  </a:extLst>
                </a:gridCol>
                <a:gridCol w="4950750">
                  <a:extLst>
                    <a:ext uri="{9D8B030D-6E8A-4147-A177-3AD203B41FA5}">
                      <a16:colId xmlns:a16="http://schemas.microsoft.com/office/drawing/2014/main" val="3977512632"/>
                    </a:ext>
                  </a:extLst>
                </a:gridCol>
              </a:tblGrid>
              <a:tr h="370840">
                <a:tc>
                  <a:txBody>
                    <a:bodyPr/>
                    <a:lstStyle/>
                    <a:p>
                      <a:pPr algn="ctr"/>
                      <a:r>
                        <a:rPr lang="en-US" sz="2800" dirty="0"/>
                        <a:t>Questioning what God says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Questions </a:t>
                      </a:r>
                      <a:r>
                        <a:rPr lang="en-US" sz="2800" i="1" dirty="0"/>
                        <a:t>about</a:t>
                      </a:r>
                      <a:r>
                        <a:rPr lang="en-US" sz="2800" i="0" dirty="0"/>
                        <a:t> what God says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9669870"/>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8070167"/>
                  </a:ext>
                </a:extLst>
              </a:tr>
            </a:tbl>
          </a:graphicData>
        </a:graphic>
      </p:graphicFrame>
    </p:spTree>
    <p:extLst>
      <p:ext uri="{BB962C8B-B14F-4D97-AF65-F5344CB8AC3E}">
        <p14:creationId xmlns:p14="http://schemas.microsoft.com/office/powerpoint/2010/main" val="362574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C532-0D94-D71A-24EC-15D1F45A39B9}"/>
              </a:ext>
            </a:extLst>
          </p:cNvPr>
          <p:cNvSpPr>
            <a:spLocks noGrp="1"/>
          </p:cNvSpPr>
          <p:nvPr>
            <p:ph type="title"/>
          </p:nvPr>
        </p:nvSpPr>
        <p:spPr>
          <a:xfrm>
            <a:off x="838200" y="365125"/>
            <a:ext cx="10377668" cy="1325563"/>
          </a:xfrm>
        </p:spPr>
        <p:txBody>
          <a:bodyPr/>
          <a:lstStyle/>
          <a:p>
            <a:pPr algn="l"/>
            <a:r>
              <a:rPr lang="en-US" dirty="0"/>
              <a:t>Listen for Eve’s initial response to the serpent.</a:t>
            </a:r>
          </a:p>
        </p:txBody>
      </p:sp>
      <p:sp>
        <p:nvSpPr>
          <p:cNvPr id="3" name="Content Placeholder 2">
            <a:extLst>
              <a:ext uri="{FF2B5EF4-FFF2-40B4-BE49-F238E27FC236}">
                <a16:creationId xmlns:a16="http://schemas.microsoft.com/office/drawing/2014/main" id="{C27CAF01-2D97-ABB8-6867-2F81A2DCB8EE}"/>
              </a:ext>
            </a:extLst>
          </p:cNvPr>
          <p:cNvSpPr>
            <a:spLocks noGrp="1"/>
          </p:cNvSpPr>
          <p:nvPr>
            <p:ph idx="1"/>
          </p:nvPr>
        </p:nvSpPr>
        <p:spPr>
          <a:xfrm>
            <a:off x="838200" y="2152891"/>
            <a:ext cx="10515600" cy="4024072"/>
          </a:xfrm>
        </p:spPr>
        <p:txBody>
          <a:bodyPr/>
          <a:lstStyle/>
          <a:p>
            <a:pPr marL="0" indent="0" algn="ctr">
              <a:buNone/>
            </a:pPr>
            <a:r>
              <a:rPr lang="en-US" dirty="0"/>
              <a:t>Genesis 3:2-3 (NIV)  The woman said to the serpent, "We may eat fruit from the trees in the garden, 3  but God did say, 'You must not eat fruit from the tree that is in the middle of the garden, and you must not touch it, or you will die.'"</a:t>
            </a:r>
          </a:p>
        </p:txBody>
      </p:sp>
      <p:pic>
        <p:nvPicPr>
          <p:cNvPr id="4" name="Picture 3">
            <a:extLst>
              <a:ext uri="{FF2B5EF4-FFF2-40B4-BE49-F238E27FC236}">
                <a16:creationId xmlns:a16="http://schemas.microsoft.com/office/drawing/2014/main" id="{CEEDD98A-B157-35BC-58B3-7A1CA0B3173A}"/>
              </a:ext>
            </a:extLst>
          </p:cNvPr>
          <p:cNvPicPr>
            <a:picLocks noChangeAspect="1"/>
          </p:cNvPicPr>
          <p:nvPr/>
        </p:nvPicPr>
        <p:blipFill>
          <a:blip r:embed="rId2"/>
          <a:stretch>
            <a:fillRect/>
          </a:stretch>
        </p:blipFill>
        <p:spPr>
          <a:xfrm>
            <a:off x="4607557" y="5195679"/>
            <a:ext cx="2552381" cy="384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655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B44D7-CFB1-AC19-F45D-6EDA177BE7D4}"/>
              </a:ext>
            </a:extLst>
          </p:cNvPr>
          <p:cNvSpPr>
            <a:spLocks noGrp="1"/>
          </p:cNvSpPr>
          <p:nvPr>
            <p:ph type="title"/>
          </p:nvPr>
        </p:nvSpPr>
        <p:spPr/>
        <p:txBody>
          <a:bodyPr/>
          <a:lstStyle/>
          <a:p>
            <a:r>
              <a:rPr lang="en-US" dirty="0"/>
              <a:t>Don’t Alter God’s Word</a:t>
            </a:r>
          </a:p>
        </p:txBody>
      </p:sp>
      <p:sp>
        <p:nvSpPr>
          <p:cNvPr id="3" name="Content Placeholder 2">
            <a:extLst>
              <a:ext uri="{FF2B5EF4-FFF2-40B4-BE49-F238E27FC236}">
                <a16:creationId xmlns:a16="http://schemas.microsoft.com/office/drawing/2014/main" id="{B5872782-0A19-B7A1-932C-042FC6916286}"/>
              </a:ext>
            </a:extLst>
          </p:cNvPr>
          <p:cNvSpPr>
            <a:spLocks noGrp="1"/>
          </p:cNvSpPr>
          <p:nvPr>
            <p:ph idx="1"/>
          </p:nvPr>
        </p:nvSpPr>
        <p:spPr/>
        <p:txBody>
          <a:bodyPr/>
          <a:lstStyle/>
          <a:p>
            <a:r>
              <a:rPr lang="en-US" dirty="0"/>
              <a:t>How did the woman respond to the tempter? </a:t>
            </a:r>
          </a:p>
          <a:p>
            <a:r>
              <a:rPr lang="en-US" dirty="0"/>
              <a:t>Check what God originally told Adam in Genesis 2:16-17 (NIV)  </a:t>
            </a:r>
            <a:r>
              <a:rPr lang="en-US" i="1" dirty="0"/>
              <a:t>And the LORD God commanded the man, "You are free to eat from any tree in the garden; 17  but you must not eat from the tree of the knowledge of good and evil, for when you eat of it you will surely die." </a:t>
            </a:r>
          </a:p>
        </p:txBody>
      </p:sp>
    </p:spTree>
    <p:extLst>
      <p:ext uri="{BB962C8B-B14F-4D97-AF65-F5344CB8AC3E}">
        <p14:creationId xmlns:p14="http://schemas.microsoft.com/office/powerpoint/2010/main" val="268635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259</TotalTime>
  <Words>1000</Words>
  <Application>Microsoft Office PowerPoint</Application>
  <PresentationFormat>Widescreen</PresentationFormat>
  <Paragraphs>86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Does It Agree  with the Bible?</vt:lpstr>
      <vt:lpstr>Video Introduction</vt:lpstr>
      <vt:lpstr>Yikes …</vt:lpstr>
      <vt:lpstr>Listen for a “crafty” lie.</vt:lpstr>
      <vt:lpstr>Don’t Question God’s Word</vt:lpstr>
      <vt:lpstr>Don’t Question God’s Word</vt:lpstr>
      <vt:lpstr>Don’t Question God’s Word</vt:lpstr>
      <vt:lpstr>Listen for Eve’s initial response to the serpent.</vt:lpstr>
      <vt:lpstr>Don’t Alter God’s Word</vt:lpstr>
      <vt:lpstr>Don’t Alter God’s Word</vt:lpstr>
      <vt:lpstr>Don’t Alter God’s Word</vt:lpstr>
      <vt:lpstr>Don’t Alter God’s Word</vt:lpstr>
      <vt:lpstr>Don’t Alter God’s Word</vt:lpstr>
      <vt:lpstr>Listen for more ways Satan tempts us.</vt:lpstr>
      <vt:lpstr>Listen for more ways Satan tempts us.</vt:lpstr>
      <vt:lpstr>Don’t Contradict God’s Word</vt:lpstr>
      <vt:lpstr>Don’t Contradict God’s Word</vt:lpstr>
      <vt:lpstr>Don’t Contradict God’s Word</vt:lpstr>
      <vt:lpstr>Don’t Contradict God’s Word</vt:lpstr>
      <vt:lpstr>Application</vt:lpstr>
      <vt:lpstr>Application</vt:lpstr>
      <vt:lpstr>Application</vt:lpstr>
      <vt:lpstr>Family Activities</vt:lpstr>
      <vt:lpstr>Does It Agree  with the Bible?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It Agree  with the Bible?</dc:title>
  <dc:creator>Steve Armstrong</dc:creator>
  <cp:lastModifiedBy>Steve Armstrong</cp:lastModifiedBy>
  <cp:revision>2</cp:revision>
  <dcterms:created xsi:type="dcterms:W3CDTF">2023-01-04T12:39:29Z</dcterms:created>
  <dcterms:modified xsi:type="dcterms:W3CDTF">2023-01-04T16:58:58Z</dcterms:modified>
</cp:coreProperties>
</file>