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malliance.org/about/family/leadership/download/Who-We-Are-In-Chris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tch.liberty.edu/media/t/1_lqcq6j39"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tinyurl.com/vd7og8j"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 We Need to</a:t>
            </a:r>
            <a:br>
              <a:rPr lang="en-US" dirty="0"/>
            </a:br>
            <a:r>
              <a:rPr lang="en-US" dirty="0"/>
              <a:t>Defend Our Faith?</a:t>
            </a:r>
          </a:p>
        </p:txBody>
      </p:sp>
      <p:sp>
        <p:nvSpPr>
          <p:cNvPr id="3" name="Subtitle 2"/>
          <p:cNvSpPr>
            <a:spLocks noGrp="1"/>
          </p:cNvSpPr>
          <p:nvPr>
            <p:ph type="subTitle" idx="1"/>
          </p:nvPr>
        </p:nvSpPr>
        <p:spPr>
          <a:xfrm>
            <a:off x="1524000" y="3847604"/>
            <a:ext cx="9144000" cy="1410195"/>
          </a:xfrm>
        </p:spPr>
        <p:txBody>
          <a:bodyPr/>
          <a:lstStyle/>
          <a:p>
            <a:r>
              <a:rPr lang="en-US" dirty="0"/>
              <a:t>December 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092F-562E-47DD-BD34-AE2416D75E59}"/>
              </a:ext>
            </a:extLst>
          </p:cNvPr>
          <p:cNvSpPr>
            <a:spLocks noGrp="1"/>
          </p:cNvSpPr>
          <p:nvPr>
            <p:ph type="title"/>
          </p:nvPr>
        </p:nvSpPr>
        <p:spPr/>
        <p:txBody>
          <a:bodyPr/>
          <a:lstStyle/>
          <a:p>
            <a:r>
              <a:rPr lang="en-US" dirty="0"/>
              <a:t>Defend the Faith with Mercy and Love</a:t>
            </a:r>
          </a:p>
        </p:txBody>
      </p:sp>
      <p:sp>
        <p:nvSpPr>
          <p:cNvPr id="3" name="Content Placeholder 2">
            <a:extLst>
              <a:ext uri="{FF2B5EF4-FFF2-40B4-BE49-F238E27FC236}">
                <a16:creationId xmlns:a16="http://schemas.microsoft.com/office/drawing/2014/main" id="{98A2B6CF-722C-40A4-A9ED-56CED80E2A31}"/>
              </a:ext>
            </a:extLst>
          </p:cNvPr>
          <p:cNvSpPr>
            <a:spLocks noGrp="1"/>
          </p:cNvSpPr>
          <p:nvPr>
            <p:ph idx="1"/>
          </p:nvPr>
        </p:nvSpPr>
        <p:spPr/>
        <p:txBody>
          <a:bodyPr/>
          <a:lstStyle/>
          <a:p>
            <a:r>
              <a:rPr lang="en-US" dirty="0"/>
              <a:t>Why is it important to show mercy and love while defending the faith?</a:t>
            </a:r>
          </a:p>
          <a:p>
            <a:r>
              <a:rPr lang="en-US" dirty="0"/>
              <a:t>How can you show mercy to believers who doubt? </a:t>
            </a:r>
          </a:p>
          <a:p>
            <a:r>
              <a:rPr lang="en-US" dirty="0"/>
              <a:t>How is it possible to build yourself up in the faith?</a:t>
            </a:r>
          </a:p>
          <a:p>
            <a:endParaRPr lang="en-US" dirty="0"/>
          </a:p>
        </p:txBody>
      </p:sp>
    </p:spTree>
    <p:extLst>
      <p:ext uri="{BB962C8B-B14F-4D97-AF65-F5344CB8AC3E}">
        <p14:creationId xmlns:p14="http://schemas.microsoft.com/office/powerpoint/2010/main" val="28155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B514-23D4-454B-98EB-E49892560052}"/>
              </a:ext>
            </a:extLst>
          </p:cNvPr>
          <p:cNvSpPr>
            <a:spLocks noGrp="1"/>
          </p:cNvSpPr>
          <p:nvPr>
            <p:ph type="title"/>
          </p:nvPr>
        </p:nvSpPr>
        <p:spPr/>
        <p:txBody>
          <a:bodyPr/>
          <a:lstStyle/>
          <a:p>
            <a:pPr algn="l"/>
            <a:r>
              <a:rPr lang="en-US" dirty="0"/>
              <a:t>Listen for why we can rely on God</a:t>
            </a:r>
          </a:p>
        </p:txBody>
      </p:sp>
      <p:sp>
        <p:nvSpPr>
          <p:cNvPr id="3" name="Content Placeholder 2">
            <a:extLst>
              <a:ext uri="{FF2B5EF4-FFF2-40B4-BE49-F238E27FC236}">
                <a16:creationId xmlns:a16="http://schemas.microsoft.com/office/drawing/2014/main" id="{3D7AB436-4088-4706-85C7-95FC01698EB0}"/>
              </a:ext>
            </a:extLst>
          </p:cNvPr>
          <p:cNvSpPr>
            <a:spLocks noGrp="1"/>
          </p:cNvSpPr>
          <p:nvPr>
            <p:ph idx="1"/>
          </p:nvPr>
        </p:nvSpPr>
        <p:spPr>
          <a:xfrm>
            <a:off x="1290179" y="1600156"/>
            <a:ext cx="9788047" cy="4351338"/>
          </a:xfrm>
        </p:spPr>
        <p:txBody>
          <a:bodyPr/>
          <a:lstStyle/>
          <a:p>
            <a:pPr marL="0" indent="0" algn="ctr">
              <a:buNone/>
            </a:pPr>
            <a:r>
              <a:rPr lang="en-US" dirty="0"/>
              <a:t>Jude 1:24-25 (NIV)   To him who is able to keep you from falling and to present you before his glorious presence without fault and with great joy-- 25  to the only God our Savior be glory, majesty, power and authority, through Jesus Christ our Lord, before all ages, now and forevermore! Amen.</a:t>
            </a:r>
          </a:p>
          <a:p>
            <a:pPr marL="0" indent="0" algn="ctr">
              <a:buNone/>
            </a:pPr>
            <a:endParaRPr lang="en-US" dirty="0"/>
          </a:p>
        </p:txBody>
      </p:sp>
      <p:pic>
        <p:nvPicPr>
          <p:cNvPr id="4" name="Picture 3">
            <a:extLst>
              <a:ext uri="{FF2B5EF4-FFF2-40B4-BE49-F238E27FC236}">
                <a16:creationId xmlns:a16="http://schemas.microsoft.com/office/drawing/2014/main" id="{9A9F32AD-D1EA-42EB-BF7C-5BD0A8453C91}"/>
              </a:ext>
            </a:extLst>
          </p:cNvPr>
          <p:cNvPicPr>
            <a:picLocks noChangeAspect="1"/>
          </p:cNvPicPr>
          <p:nvPr/>
        </p:nvPicPr>
        <p:blipFill>
          <a:blip r:embed="rId2"/>
          <a:stretch>
            <a:fillRect/>
          </a:stretch>
        </p:blipFill>
        <p:spPr>
          <a:xfrm>
            <a:off x="4898377" y="5598437"/>
            <a:ext cx="2379245" cy="323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76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0B59-5BAF-4759-A265-FE516598A2B1}"/>
              </a:ext>
            </a:extLst>
          </p:cNvPr>
          <p:cNvSpPr>
            <a:spLocks noGrp="1"/>
          </p:cNvSpPr>
          <p:nvPr>
            <p:ph type="title"/>
          </p:nvPr>
        </p:nvSpPr>
        <p:spPr/>
        <p:txBody>
          <a:bodyPr/>
          <a:lstStyle/>
          <a:p>
            <a:r>
              <a:rPr lang="en-US" dirty="0"/>
              <a:t>Rely on God</a:t>
            </a:r>
          </a:p>
        </p:txBody>
      </p:sp>
      <p:sp>
        <p:nvSpPr>
          <p:cNvPr id="3" name="Content Placeholder 2">
            <a:extLst>
              <a:ext uri="{FF2B5EF4-FFF2-40B4-BE49-F238E27FC236}">
                <a16:creationId xmlns:a16="http://schemas.microsoft.com/office/drawing/2014/main" id="{340E44AB-0F82-4AD2-A67A-34DAC92D39B6}"/>
              </a:ext>
            </a:extLst>
          </p:cNvPr>
          <p:cNvSpPr>
            <a:spLocks noGrp="1"/>
          </p:cNvSpPr>
          <p:nvPr>
            <p:ph idx="1"/>
          </p:nvPr>
        </p:nvSpPr>
        <p:spPr/>
        <p:txBody>
          <a:bodyPr/>
          <a:lstStyle/>
          <a:p>
            <a:r>
              <a:rPr lang="en-US" dirty="0"/>
              <a:t>What assurances are given to believers in these verses of praise to God? </a:t>
            </a:r>
          </a:p>
          <a:p>
            <a:r>
              <a:rPr lang="en-US" dirty="0"/>
              <a:t>What does God deserve and for how long?</a:t>
            </a:r>
          </a:p>
          <a:p>
            <a:r>
              <a:rPr lang="en-US" dirty="0"/>
              <a:t>What kinds of things cause us forget these attributes of God, these wonderful Truths?</a:t>
            </a:r>
          </a:p>
          <a:p>
            <a:endParaRPr lang="en-US" dirty="0"/>
          </a:p>
        </p:txBody>
      </p:sp>
    </p:spTree>
    <p:extLst>
      <p:ext uri="{BB962C8B-B14F-4D97-AF65-F5344CB8AC3E}">
        <p14:creationId xmlns:p14="http://schemas.microsoft.com/office/powerpoint/2010/main" val="264211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0D92-54EF-44E8-ABB2-84C2924A9967}"/>
              </a:ext>
            </a:extLst>
          </p:cNvPr>
          <p:cNvSpPr>
            <a:spLocks noGrp="1"/>
          </p:cNvSpPr>
          <p:nvPr>
            <p:ph type="title"/>
          </p:nvPr>
        </p:nvSpPr>
        <p:spPr>
          <a:xfrm>
            <a:off x="838200" y="365126"/>
            <a:ext cx="10515600" cy="1087894"/>
          </a:xfrm>
        </p:spPr>
        <p:txBody>
          <a:bodyPr/>
          <a:lstStyle/>
          <a:p>
            <a:r>
              <a:rPr lang="en-US" dirty="0"/>
              <a:t>Rely on God</a:t>
            </a:r>
          </a:p>
        </p:txBody>
      </p:sp>
      <p:sp>
        <p:nvSpPr>
          <p:cNvPr id="3" name="Content Placeholder 2">
            <a:extLst>
              <a:ext uri="{FF2B5EF4-FFF2-40B4-BE49-F238E27FC236}">
                <a16:creationId xmlns:a16="http://schemas.microsoft.com/office/drawing/2014/main" id="{30294F5E-E3B6-4639-9E03-E077AF228F9A}"/>
              </a:ext>
            </a:extLst>
          </p:cNvPr>
          <p:cNvSpPr>
            <a:spLocks noGrp="1"/>
          </p:cNvSpPr>
          <p:nvPr>
            <p:ph idx="1"/>
          </p:nvPr>
        </p:nvSpPr>
        <p:spPr>
          <a:xfrm>
            <a:off x="838200" y="1528175"/>
            <a:ext cx="10515600" cy="4648788"/>
          </a:xfrm>
        </p:spPr>
        <p:txBody>
          <a:bodyPr/>
          <a:lstStyle/>
          <a:p>
            <a:r>
              <a:rPr lang="en-US" dirty="0"/>
              <a:t>Consider downloading this document “</a:t>
            </a:r>
            <a:r>
              <a:rPr lang="en-US" u="sng" dirty="0">
                <a:hlinkClick r:id="rId2"/>
              </a:rPr>
              <a:t>Who We Are in Christ</a:t>
            </a:r>
            <a:r>
              <a:rPr lang="en-US" dirty="0"/>
              <a:t>” and using it as a devotional aid.  Read through and meditate on one of the sections each day.</a:t>
            </a:r>
          </a:p>
          <a:p>
            <a:r>
              <a:rPr lang="en-US" dirty="0"/>
              <a:t>How do these verses encourage you as you seek to defend the faith?</a:t>
            </a:r>
          </a:p>
          <a:p>
            <a:endParaRPr lang="en-US" dirty="0"/>
          </a:p>
          <a:p>
            <a:endParaRPr lang="en-US" dirty="0"/>
          </a:p>
        </p:txBody>
      </p:sp>
      <p:pic>
        <p:nvPicPr>
          <p:cNvPr id="4" name="Picture 3">
            <a:extLst>
              <a:ext uri="{FF2B5EF4-FFF2-40B4-BE49-F238E27FC236}">
                <a16:creationId xmlns:a16="http://schemas.microsoft.com/office/drawing/2014/main" id="{CDD43F1D-1422-4A58-B53D-EFC4A51E9779}"/>
              </a:ext>
            </a:extLst>
          </p:cNvPr>
          <p:cNvPicPr>
            <a:picLocks noChangeAspect="1"/>
          </p:cNvPicPr>
          <p:nvPr/>
        </p:nvPicPr>
        <p:blipFill>
          <a:blip r:embed="rId3"/>
          <a:stretch>
            <a:fillRect/>
          </a:stretch>
        </p:blipFill>
        <p:spPr>
          <a:xfrm>
            <a:off x="5406894" y="3252930"/>
            <a:ext cx="5561905" cy="3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51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BF98-8446-4F9E-BA70-A1F9EB42C595}"/>
              </a:ext>
            </a:extLst>
          </p:cNvPr>
          <p:cNvSpPr>
            <a:spLocks noGrp="1"/>
          </p:cNvSpPr>
          <p:nvPr>
            <p:ph type="title"/>
          </p:nvPr>
        </p:nvSpPr>
        <p:spPr/>
        <p:txBody>
          <a:bodyPr/>
          <a:lstStyle/>
          <a:p>
            <a:r>
              <a:rPr lang="en-US" dirty="0"/>
              <a:t>Application video</a:t>
            </a:r>
          </a:p>
        </p:txBody>
      </p:sp>
      <p:pic>
        <p:nvPicPr>
          <p:cNvPr id="6" name="Picture 5" descr="A person holding a sign&#10;&#10;Description automatically generated">
            <a:hlinkClick r:id="rId2"/>
            <a:extLst>
              <a:ext uri="{FF2B5EF4-FFF2-40B4-BE49-F238E27FC236}">
                <a16:creationId xmlns:a16="http://schemas.microsoft.com/office/drawing/2014/main" id="{BB28E8E2-90C7-4F47-8BA1-D31EE44BD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924" y="1406463"/>
            <a:ext cx="7215592" cy="4339179"/>
          </a:xfrm>
          <a:prstGeom prst="rect">
            <a:avLst/>
          </a:prstGeom>
          <a:ln>
            <a:noFill/>
          </a:ln>
          <a:effectLst>
            <a:outerShdw blurRad="292100" dist="139700" dir="2700000" algn="tl" rotWithShape="0">
              <a:srgbClr val="333333">
                <a:alpha val="65000"/>
              </a:srgbClr>
            </a:outerShdw>
          </a:effectLst>
        </p:spPr>
      </p:pic>
      <p:sp>
        <p:nvSpPr>
          <p:cNvPr id="7" name="TextBox 6">
            <a:hlinkClick r:id="rId2"/>
            <a:extLst>
              <a:ext uri="{FF2B5EF4-FFF2-40B4-BE49-F238E27FC236}">
                <a16:creationId xmlns:a16="http://schemas.microsoft.com/office/drawing/2014/main" id="{0E689450-A3D8-474F-A985-403A9DE17D60}"/>
              </a:ext>
            </a:extLst>
          </p:cNvPr>
          <p:cNvSpPr txBox="1"/>
          <p:nvPr/>
        </p:nvSpPr>
        <p:spPr>
          <a:xfrm>
            <a:off x="4446740" y="5799551"/>
            <a:ext cx="3695178" cy="523220"/>
          </a:xfrm>
          <a:prstGeom prst="rect">
            <a:avLst/>
          </a:prstGeom>
          <a:noFill/>
        </p:spPr>
        <p:txBody>
          <a:bodyPr wrap="square" rtlCol="0">
            <a:spAutoFit/>
          </a:bodyPr>
          <a:lstStyle/>
          <a:p>
            <a:pPr algn="ctr"/>
            <a:r>
              <a:rPr lang="en-US" sz="2800" dirty="0"/>
              <a:t>View Video</a:t>
            </a:r>
          </a:p>
        </p:txBody>
      </p:sp>
    </p:spTree>
    <p:extLst>
      <p:ext uri="{BB962C8B-B14F-4D97-AF65-F5344CB8AC3E}">
        <p14:creationId xmlns:p14="http://schemas.microsoft.com/office/powerpoint/2010/main" val="17269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B14D-0A19-411F-AB82-0BC7E8C633F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FAB3D1A-6304-4DCF-AA69-B88338F9D467}"/>
              </a:ext>
            </a:extLst>
          </p:cNvPr>
          <p:cNvSpPr>
            <a:spLocks noGrp="1"/>
          </p:cNvSpPr>
          <p:nvPr>
            <p:ph idx="1"/>
          </p:nvPr>
        </p:nvSpPr>
        <p:spPr>
          <a:xfrm>
            <a:off x="838200" y="2004163"/>
            <a:ext cx="10515600" cy="4172799"/>
          </a:xfrm>
        </p:spPr>
        <p:txBody>
          <a:bodyPr/>
          <a:lstStyle/>
          <a:p>
            <a:r>
              <a:rPr lang="en-US" dirty="0"/>
              <a:t>Pray. </a:t>
            </a:r>
          </a:p>
          <a:p>
            <a:pPr lvl="1"/>
            <a:r>
              <a:rPr lang="en-US" dirty="0"/>
              <a:t>Ask the Lord for courage to stand up for what you believe. </a:t>
            </a:r>
          </a:p>
          <a:p>
            <a:pPr lvl="1"/>
            <a:r>
              <a:rPr lang="en-US" dirty="0"/>
              <a:t>Ask His forgiveness for times when you have been silent and unprepared to defend the faith.</a:t>
            </a:r>
          </a:p>
          <a:p>
            <a:endParaRPr lang="en-US" dirty="0"/>
          </a:p>
        </p:txBody>
      </p:sp>
    </p:spTree>
    <p:extLst>
      <p:ext uri="{BB962C8B-B14F-4D97-AF65-F5344CB8AC3E}">
        <p14:creationId xmlns:p14="http://schemas.microsoft.com/office/powerpoint/2010/main" val="336061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B14D-0A19-411F-AB82-0BC7E8C633F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FAB3D1A-6304-4DCF-AA69-B88338F9D467}"/>
              </a:ext>
            </a:extLst>
          </p:cNvPr>
          <p:cNvSpPr>
            <a:spLocks noGrp="1"/>
          </p:cNvSpPr>
          <p:nvPr>
            <p:ph idx="1"/>
          </p:nvPr>
        </p:nvSpPr>
        <p:spPr/>
        <p:txBody>
          <a:bodyPr/>
          <a:lstStyle/>
          <a:p>
            <a:r>
              <a:rPr lang="en-US" dirty="0"/>
              <a:t>Memorize. </a:t>
            </a:r>
          </a:p>
          <a:p>
            <a:pPr lvl="1"/>
            <a:r>
              <a:rPr lang="en-US" dirty="0"/>
              <a:t>As a reminder of God’s presence and power in defending the faith, memorize Jude 24-25: </a:t>
            </a:r>
          </a:p>
          <a:p>
            <a:pPr lvl="1"/>
            <a:r>
              <a:rPr lang="en-US" dirty="0"/>
              <a:t>“</a:t>
            </a:r>
            <a:r>
              <a:rPr lang="en-US" i="1" dirty="0"/>
              <a:t>To him who  is able to keep you from stumbling and to present you before his glorious presence without fault and with great joy—to the only God our Savior be glory, majesty, power and authority, through Jesus Christ our Lord, before all ages, now and forevermore! Amen</a:t>
            </a:r>
            <a:r>
              <a:rPr lang="en-US" dirty="0"/>
              <a:t>.”</a:t>
            </a:r>
          </a:p>
          <a:p>
            <a:endParaRPr lang="en-US" dirty="0"/>
          </a:p>
        </p:txBody>
      </p:sp>
    </p:spTree>
    <p:extLst>
      <p:ext uri="{BB962C8B-B14F-4D97-AF65-F5344CB8AC3E}">
        <p14:creationId xmlns:p14="http://schemas.microsoft.com/office/powerpoint/2010/main" val="311724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B14D-0A19-411F-AB82-0BC7E8C633F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FAB3D1A-6304-4DCF-AA69-B88338F9D467}"/>
              </a:ext>
            </a:extLst>
          </p:cNvPr>
          <p:cNvSpPr>
            <a:spLocks noGrp="1"/>
          </p:cNvSpPr>
          <p:nvPr>
            <p:ph idx="1"/>
          </p:nvPr>
        </p:nvSpPr>
        <p:spPr/>
        <p:txBody>
          <a:bodyPr/>
          <a:lstStyle/>
          <a:p>
            <a:r>
              <a:rPr lang="en-US" dirty="0"/>
              <a:t>Invite. </a:t>
            </a:r>
          </a:p>
          <a:p>
            <a:pPr lvl="1"/>
            <a:r>
              <a:rPr lang="en-US" dirty="0"/>
              <a:t>Over the next five sessions, your group will be looking at some questions often raised about Christianity.</a:t>
            </a:r>
          </a:p>
          <a:p>
            <a:pPr lvl="1"/>
            <a:r>
              <a:rPr lang="en-US" dirty="0"/>
              <a:t>Use this as an opportunity to invite someone who has questions or doubts about the faith to learn more. </a:t>
            </a:r>
          </a:p>
          <a:p>
            <a:pPr lvl="1"/>
            <a:r>
              <a:rPr lang="en-US" dirty="0"/>
              <a:t>Pray for their openness to God’s Truth</a:t>
            </a:r>
          </a:p>
        </p:txBody>
      </p:sp>
    </p:spTree>
    <p:extLst>
      <p:ext uri="{BB962C8B-B14F-4D97-AF65-F5344CB8AC3E}">
        <p14:creationId xmlns:p14="http://schemas.microsoft.com/office/powerpoint/2010/main" val="327668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A2DB1-FEB2-4CAB-9B9C-E56E0FA75E4E}"/>
              </a:ext>
            </a:extLst>
          </p:cNvPr>
          <p:cNvSpPr>
            <a:spLocks noGrp="1"/>
          </p:cNvSpPr>
          <p:nvPr>
            <p:ph type="title"/>
          </p:nvPr>
        </p:nvSpPr>
        <p:spPr/>
        <p:txBody>
          <a:bodyPr/>
          <a:lstStyle/>
          <a:p>
            <a:r>
              <a:rPr lang="en-US" dirty="0"/>
              <a:t>Family Activities</a:t>
            </a:r>
          </a:p>
        </p:txBody>
      </p:sp>
      <p:grpSp>
        <p:nvGrpSpPr>
          <p:cNvPr id="12" name="Group 11">
            <a:extLst>
              <a:ext uri="{FF2B5EF4-FFF2-40B4-BE49-F238E27FC236}">
                <a16:creationId xmlns:a16="http://schemas.microsoft.com/office/drawing/2014/main" id="{94BEAB89-ED2B-49FB-B3C0-759C43438EAC}"/>
              </a:ext>
            </a:extLst>
          </p:cNvPr>
          <p:cNvGrpSpPr/>
          <p:nvPr/>
        </p:nvGrpSpPr>
        <p:grpSpPr>
          <a:xfrm>
            <a:off x="1402272" y="2312639"/>
            <a:ext cx="2473657" cy="3158674"/>
            <a:chOff x="1878261" y="2813680"/>
            <a:chExt cx="2473657" cy="3158674"/>
          </a:xfrm>
        </p:grpSpPr>
        <p:pic>
          <p:nvPicPr>
            <p:cNvPr id="8" name="Picture 7" descr="A picture containing drawing&#10;&#10;Description automatically generated">
              <a:extLst>
                <a:ext uri="{FF2B5EF4-FFF2-40B4-BE49-F238E27FC236}">
                  <a16:creationId xmlns:a16="http://schemas.microsoft.com/office/drawing/2014/main" id="{113B7117-2287-40B1-908F-0BF6FD104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888" y="2960316"/>
              <a:ext cx="1759030" cy="3012038"/>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umbrella, bird&#10;&#10;Description automatically generated">
              <a:extLst>
                <a:ext uri="{FF2B5EF4-FFF2-40B4-BE49-F238E27FC236}">
                  <a16:creationId xmlns:a16="http://schemas.microsoft.com/office/drawing/2014/main" id="{3FD54F7C-EE83-407E-BB4D-1C0109858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261" y="2813680"/>
              <a:ext cx="2380588" cy="1380952"/>
            </a:xfrm>
            <a:prstGeom prst="rect">
              <a:avLst/>
            </a:prstGeom>
            <a:ln>
              <a:noFill/>
            </a:ln>
            <a:effectLst/>
          </p:spPr>
        </p:pic>
      </p:grpSp>
      <p:sp>
        <p:nvSpPr>
          <p:cNvPr id="13" name="Speech Bubble: Rectangle with Corners Rounded 12">
            <a:extLst>
              <a:ext uri="{FF2B5EF4-FFF2-40B4-BE49-F238E27FC236}">
                <a16:creationId xmlns:a16="http://schemas.microsoft.com/office/drawing/2014/main" id="{BE16F423-AE32-4308-A7E9-B9C34BD19769}"/>
              </a:ext>
            </a:extLst>
          </p:cNvPr>
          <p:cNvSpPr/>
          <p:nvPr/>
        </p:nvSpPr>
        <p:spPr>
          <a:xfrm>
            <a:off x="4647155" y="1853852"/>
            <a:ext cx="6175333" cy="1803748"/>
          </a:xfrm>
          <a:prstGeom prst="wedgeRoundRectCallout">
            <a:avLst>
              <a:gd name="adj1" fmla="val -63098"/>
              <a:gd name="adj2" fmla="val 312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Ho, Ho, Ho … Humph … Humbug!  Santa has your status.  If you want to get off the “Naughty List” you better go find those words.  You can get more “Nice” credits with him by doing the crossword, too.  Go to </a:t>
            </a:r>
            <a:r>
              <a:rPr lang="en-US" u="sng" dirty="0">
                <a:latin typeface="Comic Sans MS" panose="030F0702030302020204" pitchFamily="66" charset="0"/>
                <a:hlinkClick r:id="rId4"/>
              </a:rPr>
              <a:t>https://tinyurl.com/vd7og8j</a:t>
            </a:r>
            <a:r>
              <a:rPr lang="en-US" u="sng" dirty="0">
                <a:latin typeface="Comic Sans MS" panose="030F0702030302020204" pitchFamily="66" charset="0"/>
              </a:rPr>
              <a:t> </a:t>
            </a:r>
            <a:r>
              <a:rPr lang="en-US" dirty="0">
                <a:latin typeface="Comic Sans MS" panose="030F0702030302020204" pitchFamily="66" charset="0"/>
              </a:rPr>
              <a:t>for some good stuff.</a:t>
            </a:r>
          </a:p>
        </p:txBody>
      </p:sp>
      <p:pic>
        <p:nvPicPr>
          <p:cNvPr id="14" name="Picture 13">
            <a:extLst>
              <a:ext uri="{FF2B5EF4-FFF2-40B4-BE49-F238E27FC236}">
                <a16:creationId xmlns:a16="http://schemas.microsoft.com/office/drawing/2014/main" id="{11344CCF-534A-4EE1-B72B-AD8CF4B267D1}"/>
              </a:ext>
            </a:extLst>
          </p:cNvPr>
          <p:cNvPicPr>
            <a:picLocks noChangeAspect="1"/>
          </p:cNvPicPr>
          <p:nvPr/>
        </p:nvPicPr>
        <p:blipFill>
          <a:blip r:embed="rId5"/>
          <a:stretch>
            <a:fillRect/>
          </a:stretch>
        </p:blipFill>
        <p:spPr>
          <a:xfrm rot="653758">
            <a:off x="6621690" y="4327879"/>
            <a:ext cx="1904762" cy="11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151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 We Need to</a:t>
            </a:r>
            <a:br>
              <a:rPr lang="en-US" dirty="0"/>
            </a:br>
            <a:r>
              <a:rPr lang="en-US" dirty="0"/>
              <a:t>Defend Our Faith?</a:t>
            </a:r>
          </a:p>
        </p:txBody>
      </p:sp>
      <p:sp>
        <p:nvSpPr>
          <p:cNvPr id="3" name="Subtitle 2"/>
          <p:cNvSpPr>
            <a:spLocks noGrp="1"/>
          </p:cNvSpPr>
          <p:nvPr>
            <p:ph type="subTitle" idx="1"/>
          </p:nvPr>
        </p:nvSpPr>
        <p:spPr>
          <a:xfrm>
            <a:off x="1524000" y="3847604"/>
            <a:ext cx="9144000" cy="1410195"/>
          </a:xfrm>
        </p:spPr>
        <p:txBody>
          <a:bodyPr/>
          <a:lstStyle/>
          <a:p>
            <a:r>
              <a:rPr lang="en-US" dirty="0"/>
              <a:t>December 1</a:t>
            </a:r>
          </a:p>
        </p:txBody>
      </p:sp>
    </p:spTree>
    <p:extLst>
      <p:ext uri="{BB962C8B-B14F-4D97-AF65-F5344CB8AC3E}">
        <p14:creationId xmlns:p14="http://schemas.microsoft.com/office/powerpoint/2010/main" val="423543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7822-3D96-4C59-8A62-1E7A2FC156BB}"/>
              </a:ext>
            </a:extLst>
          </p:cNvPr>
          <p:cNvSpPr>
            <a:spLocks noGrp="1"/>
          </p:cNvSpPr>
          <p:nvPr>
            <p:ph type="title"/>
          </p:nvPr>
        </p:nvSpPr>
        <p:spPr/>
        <p:txBody>
          <a:bodyPr/>
          <a:lstStyle/>
          <a:p>
            <a:r>
              <a:rPr lang="en-US" dirty="0"/>
              <a:t>Don’t be bashful, now …</a:t>
            </a:r>
          </a:p>
        </p:txBody>
      </p:sp>
      <p:sp>
        <p:nvSpPr>
          <p:cNvPr id="3" name="Content Placeholder 2">
            <a:extLst>
              <a:ext uri="{FF2B5EF4-FFF2-40B4-BE49-F238E27FC236}">
                <a16:creationId xmlns:a16="http://schemas.microsoft.com/office/drawing/2014/main" id="{3B9EBEBA-CE7E-48A6-AC90-1EE063C4B12C}"/>
              </a:ext>
            </a:extLst>
          </p:cNvPr>
          <p:cNvSpPr>
            <a:spLocks noGrp="1"/>
          </p:cNvSpPr>
          <p:nvPr>
            <p:ph idx="1"/>
          </p:nvPr>
        </p:nvSpPr>
        <p:spPr/>
        <p:txBody>
          <a:bodyPr/>
          <a:lstStyle/>
          <a:p>
            <a:r>
              <a:rPr lang="en-US" dirty="0"/>
              <a:t>What’s the closest you’ve come to being an expert at something?</a:t>
            </a:r>
          </a:p>
          <a:p>
            <a:r>
              <a:rPr lang="en-US" dirty="0">
                <a:solidFill>
                  <a:srgbClr val="C00000"/>
                </a:solidFill>
              </a:rPr>
              <a:t>We are often good enough at something to give help or pointers to others.</a:t>
            </a:r>
          </a:p>
          <a:p>
            <a:pPr lvl="1"/>
            <a:r>
              <a:rPr lang="en-US" dirty="0">
                <a:solidFill>
                  <a:srgbClr val="C00000"/>
                </a:solidFill>
              </a:rPr>
              <a:t>As believers we can know enough to share our faith.</a:t>
            </a:r>
          </a:p>
          <a:p>
            <a:pPr lvl="1"/>
            <a:r>
              <a:rPr lang="en-US" dirty="0">
                <a:solidFill>
                  <a:srgbClr val="C00000"/>
                </a:solidFill>
              </a:rPr>
              <a:t>God can use you to show others His Truth </a:t>
            </a:r>
          </a:p>
          <a:p>
            <a:endParaRPr lang="en-US" dirty="0">
              <a:solidFill>
                <a:srgbClr val="C00000"/>
              </a:solidFill>
            </a:endParaRPr>
          </a:p>
          <a:p>
            <a:endParaRPr lang="en-US" dirty="0"/>
          </a:p>
        </p:txBody>
      </p:sp>
      <p:grpSp>
        <p:nvGrpSpPr>
          <p:cNvPr id="6" name="Group 5">
            <a:extLst>
              <a:ext uri="{FF2B5EF4-FFF2-40B4-BE49-F238E27FC236}">
                <a16:creationId xmlns:a16="http://schemas.microsoft.com/office/drawing/2014/main" id="{4818FC0E-614C-495F-90F4-937E53DF7D72}"/>
              </a:ext>
            </a:extLst>
          </p:cNvPr>
          <p:cNvGrpSpPr/>
          <p:nvPr/>
        </p:nvGrpSpPr>
        <p:grpSpPr>
          <a:xfrm>
            <a:off x="1578781" y="2778826"/>
            <a:ext cx="9517130" cy="3236177"/>
            <a:chOff x="1578781" y="2778826"/>
            <a:chExt cx="9517130" cy="3236177"/>
          </a:xfrm>
        </p:grpSpPr>
        <p:pic>
          <p:nvPicPr>
            <p:cNvPr id="1026" name="Picture 2" descr="Image result for golf&quot;">
              <a:extLst>
                <a:ext uri="{FF2B5EF4-FFF2-40B4-BE49-F238E27FC236}">
                  <a16:creationId xmlns:a16="http://schemas.microsoft.com/office/drawing/2014/main" id="{8E8CF6D8-9C03-453C-BDF9-CB2FC9AB50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2573" y="2778826"/>
              <a:ext cx="2733338" cy="1947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777992-47C9-45E3-B88E-0D8C865847A7}"/>
                </a:ext>
              </a:extLst>
            </p:cNvPr>
            <p:cNvPicPr>
              <a:picLocks noChangeAspect="1"/>
            </p:cNvPicPr>
            <p:nvPr/>
          </p:nvPicPr>
          <p:blipFill>
            <a:blip r:embed="rId3"/>
            <a:stretch>
              <a:fillRect/>
            </a:stretch>
          </p:blipFill>
          <p:spPr>
            <a:xfrm>
              <a:off x="5119279" y="3105129"/>
              <a:ext cx="2380952" cy="261904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191D430-6F2B-49A5-B8E7-696781FAF6F7}"/>
                </a:ext>
              </a:extLst>
            </p:cNvPr>
            <p:cNvPicPr>
              <a:picLocks noChangeAspect="1"/>
            </p:cNvPicPr>
            <p:nvPr/>
          </p:nvPicPr>
          <p:blipFill>
            <a:blip r:embed="rId4"/>
            <a:stretch>
              <a:fillRect/>
            </a:stretch>
          </p:blipFill>
          <p:spPr>
            <a:xfrm>
              <a:off x="1578781" y="4132615"/>
              <a:ext cx="2869493" cy="188238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4941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EC9C-DCFD-4292-8243-8565DC78F3BD}"/>
              </a:ext>
            </a:extLst>
          </p:cNvPr>
          <p:cNvSpPr>
            <a:spLocks noGrp="1"/>
          </p:cNvSpPr>
          <p:nvPr>
            <p:ph type="title"/>
          </p:nvPr>
        </p:nvSpPr>
        <p:spPr/>
        <p:txBody>
          <a:bodyPr/>
          <a:lstStyle/>
          <a:p>
            <a:pPr algn="l"/>
            <a:r>
              <a:rPr lang="en-US" dirty="0"/>
              <a:t>Listen for a crisis.</a:t>
            </a:r>
          </a:p>
        </p:txBody>
      </p:sp>
      <p:sp>
        <p:nvSpPr>
          <p:cNvPr id="3" name="Content Placeholder 2">
            <a:extLst>
              <a:ext uri="{FF2B5EF4-FFF2-40B4-BE49-F238E27FC236}">
                <a16:creationId xmlns:a16="http://schemas.microsoft.com/office/drawing/2014/main" id="{FB735191-4E35-4D93-A02B-ECD9A36E7805}"/>
              </a:ext>
            </a:extLst>
          </p:cNvPr>
          <p:cNvSpPr>
            <a:spLocks noGrp="1"/>
          </p:cNvSpPr>
          <p:nvPr>
            <p:ph idx="1"/>
          </p:nvPr>
        </p:nvSpPr>
        <p:spPr>
          <a:xfrm>
            <a:off x="1138825" y="1687839"/>
            <a:ext cx="10059444" cy="4351338"/>
          </a:xfrm>
        </p:spPr>
        <p:txBody>
          <a:bodyPr/>
          <a:lstStyle/>
          <a:p>
            <a:pPr marL="0" indent="0" algn="ctr">
              <a:buNone/>
            </a:pPr>
            <a:r>
              <a:rPr lang="en-US" dirty="0"/>
              <a:t>Jude 1:1-4 (NIV)  Jude, a servant of Jesus Christ and a brother of James, To those who have been called, who are loved by God the Father and kept by Jesus Christ: 2  Mercy, peace and love be yours in abundance. 3  Dear friends, although I was very eager to write to you about the salvation we share, I felt I had to write and urge you to contend for the faith </a:t>
            </a:r>
          </a:p>
        </p:txBody>
      </p:sp>
    </p:spTree>
    <p:extLst>
      <p:ext uri="{BB962C8B-B14F-4D97-AF65-F5344CB8AC3E}">
        <p14:creationId xmlns:p14="http://schemas.microsoft.com/office/powerpoint/2010/main" val="164160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EC9C-DCFD-4292-8243-8565DC78F3BD}"/>
              </a:ext>
            </a:extLst>
          </p:cNvPr>
          <p:cNvSpPr>
            <a:spLocks noGrp="1"/>
          </p:cNvSpPr>
          <p:nvPr>
            <p:ph type="title"/>
          </p:nvPr>
        </p:nvSpPr>
        <p:spPr/>
        <p:txBody>
          <a:bodyPr/>
          <a:lstStyle/>
          <a:p>
            <a:pPr algn="l"/>
            <a:r>
              <a:rPr lang="en-US" dirty="0"/>
              <a:t>Listen for a crisis.</a:t>
            </a:r>
          </a:p>
        </p:txBody>
      </p:sp>
      <p:sp>
        <p:nvSpPr>
          <p:cNvPr id="3" name="Content Placeholder 2">
            <a:extLst>
              <a:ext uri="{FF2B5EF4-FFF2-40B4-BE49-F238E27FC236}">
                <a16:creationId xmlns:a16="http://schemas.microsoft.com/office/drawing/2014/main" id="{FB735191-4E35-4D93-A02B-ECD9A36E7805}"/>
              </a:ext>
            </a:extLst>
          </p:cNvPr>
          <p:cNvSpPr>
            <a:spLocks noGrp="1"/>
          </p:cNvSpPr>
          <p:nvPr>
            <p:ph idx="1"/>
          </p:nvPr>
        </p:nvSpPr>
        <p:spPr>
          <a:xfrm>
            <a:off x="1001039" y="1687839"/>
            <a:ext cx="10397646" cy="4351338"/>
          </a:xfrm>
        </p:spPr>
        <p:txBody>
          <a:bodyPr/>
          <a:lstStyle/>
          <a:p>
            <a:pPr marL="0" indent="0" algn="ctr">
              <a:buNone/>
            </a:pPr>
            <a:r>
              <a:rPr lang="en-US" dirty="0"/>
              <a:t>that was once for all entrusted to the saints. 4  For certain men whose condemnation was written about long ago have secretly slipped in among you. They are godless men, who change the grace of our God into a license for immorality and deny Jesus Christ our only Sovereign and Lord.</a:t>
            </a:r>
          </a:p>
        </p:txBody>
      </p:sp>
      <p:pic>
        <p:nvPicPr>
          <p:cNvPr id="4" name="Picture 3">
            <a:extLst>
              <a:ext uri="{FF2B5EF4-FFF2-40B4-BE49-F238E27FC236}">
                <a16:creationId xmlns:a16="http://schemas.microsoft.com/office/drawing/2014/main" id="{78E87F15-1BA1-4F10-A33B-51238FF144BC}"/>
              </a:ext>
            </a:extLst>
          </p:cNvPr>
          <p:cNvPicPr>
            <a:picLocks noChangeAspect="1"/>
          </p:cNvPicPr>
          <p:nvPr/>
        </p:nvPicPr>
        <p:blipFill>
          <a:blip r:embed="rId2"/>
          <a:stretch>
            <a:fillRect/>
          </a:stretch>
        </p:blipFill>
        <p:spPr>
          <a:xfrm>
            <a:off x="4585226" y="5309355"/>
            <a:ext cx="3030599" cy="412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412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D710-2F94-4C2E-9CBB-699543D3AD23}"/>
              </a:ext>
            </a:extLst>
          </p:cNvPr>
          <p:cNvSpPr>
            <a:spLocks noGrp="1"/>
          </p:cNvSpPr>
          <p:nvPr>
            <p:ph type="title"/>
          </p:nvPr>
        </p:nvSpPr>
        <p:spPr/>
        <p:txBody>
          <a:bodyPr/>
          <a:lstStyle/>
          <a:p>
            <a:r>
              <a:rPr lang="en-US" dirty="0"/>
              <a:t>Contend for the Faith</a:t>
            </a:r>
          </a:p>
        </p:txBody>
      </p:sp>
      <p:sp>
        <p:nvSpPr>
          <p:cNvPr id="3" name="Content Placeholder 2">
            <a:extLst>
              <a:ext uri="{FF2B5EF4-FFF2-40B4-BE49-F238E27FC236}">
                <a16:creationId xmlns:a16="http://schemas.microsoft.com/office/drawing/2014/main" id="{600F76CC-73D3-457C-A00C-CE784C3FE7E0}"/>
              </a:ext>
            </a:extLst>
          </p:cNvPr>
          <p:cNvSpPr>
            <a:spLocks noGrp="1"/>
          </p:cNvSpPr>
          <p:nvPr>
            <p:ph idx="1"/>
          </p:nvPr>
        </p:nvSpPr>
        <p:spPr/>
        <p:txBody>
          <a:bodyPr/>
          <a:lstStyle/>
          <a:p>
            <a:r>
              <a:rPr lang="en-US" dirty="0"/>
              <a:t>How does Jude identify himself to his readers? </a:t>
            </a:r>
          </a:p>
          <a:p>
            <a:r>
              <a:rPr lang="en-US" dirty="0"/>
              <a:t>How does he address his readers and what is his greeting?</a:t>
            </a:r>
          </a:p>
          <a:p>
            <a:r>
              <a:rPr lang="en-US" dirty="0"/>
              <a:t>What indicates he wrote this letter in the context of crisis? What did Jude urge his readers to do?</a:t>
            </a:r>
          </a:p>
          <a:p>
            <a:r>
              <a:rPr lang="en-US" dirty="0"/>
              <a:t>Why was such action necessary?</a:t>
            </a:r>
          </a:p>
          <a:p>
            <a:endParaRPr lang="en-US" dirty="0"/>
          </a:p>
        </p:txBody>
      </p:sp>
    </p:spTree>
    <p:extLst>
      <p:ext uri="{BB962C8B-B14F-4D97-AF65-F5344CB8AC3E}">
        <p14:creationId xmlns:p14="http://schemas.microsoft.com/office/powerpoint/2010/main" val="99551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12C8-AC8F-421A-AC0C-B1701A47CE4A}"/>
              </a:ext>
            </a:extLst>
          </p:cNvPr>
          <p:cNvSpPr>
            <a:spLocks noGrp="1"/>
          </p:cNvSpPr>
          <p:nvPr>
            <p:ph type="title"/>
          </p:nvPr>
        </p:nvSpPr>
        <p:spPr/>
        <p:txBody>
          <a:bodyPr/>
          <a:lstStyle/>
          <a:p>
            <a:r>
              <a:rPr lang="en-US" dirty="0"/>
              <a:t>Contend for the Faith</a:t>
            </a:r>
          </a:p>
        </p:txBody>
      </p:sp>
      <p:sp>
        <p:nvSpPr>
          <p:cNvPr id="3" name="Content Placeholder 2">
            <a:extLst>
              <a:ext uri="{FF2B5EF4-FFF2-40B4-BE49-F238E27FC236}">
                <a16:creationId xmlns:a16="http://schemas.microsoft.com/office/drawing/2014/main" id="{55D66396-78A9-4430-83AD-78E4A7BF80BB}"/>
              </a:ext>
            </a:extLst>
          </p:cNvPr>
          <p:cNvSpPr>
            <a:spLocks noGrp="1"/>
          </p:cNvSpPr>
          <p:nvPr>
            <p:ph idx="1"/>
          </p:nvPr>
        </p:nvSpPr>
        <p:spPr/>
        <p:txBody>
          <a:bodyPr/>
          <a:lstStyle/>
          <a:p>
            <a:r>
              <a:rPr lang="en-US" dirty="0"/>
              <a:t>How could the grace of God be changed into a license for immorality?</a:t>
            </a:r>
          </a:p>
          <a:p>
            <a:r>
              <a:rPr lang="en-US" dirty="0"/>
              <a:t>Why do you think the presence of these men was dangerous to the health of the body?</a:t>
            </a:r>
          </a:p>
          <a:p>
            <a:r>
              <a:rPr lang="en-US" dirty="0"/>
              <a:t>What are some ways the Christian faith is being challenged today?</a:t>
            </a:r>
          </a:p>
          <a:p>
            <a:r>
              <a:rPr lang="en-US" dirty="0"/>
              <a:t>What are some ways we can “contend for the faith” in today’s culture?</a:t>
            </a:r>
          </a:p>
          <a:p>
            <a:endParaRPr lang="en-US" dirty="0"/>
          </a:p>
        </p:txBody>
      </p:sp>
    </p:spTree>
    <p:extLst>
      <p:ext uri="{BB962C8B-B14F-4D97-AF65-F5344CB8AC3E}">
        <p14:creationId xmlns:p14="http://schemas.microsoft.com/office/powerpoint/2010/main" val="223543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B36F-4A81-4ACC-B9E6-80305C7CF7B0}"/>
              </a:ext>
            </a:extLst>
          </p:cNvPr>
          <p:cNvSpPr>
            <a:spLocks noGrp="1"/>
          </p:cNvSpPr>
          <p:nvPr>
            <p:ph type="title"/>
          </p:nvPr>
        </p:nvSpPr>
        <p:spPr/>
        <p:txBody>
          <a:bodyPr/>
          <a:lstStyle/>
          <a:p>
            <a:pPr algn="l"/>
            <a:r>
              <a:rPr lang="en-US" dirty="0"/>
              <a:t>Listen for how to defend the faith.</a:t>
            </a:r>
          </a:p>
        </p:txBody>
      </p:sp>
      <p:sp>
        <p:nvSpPr>
          <p:cNvPr id="3" name="Content Placeholder 2">
            <a:extLst>
              <a:ext uri="{FF2B5EF4-FFF2-40B4-BE49-F238E27FC236}">
                <a16:creationId xmlns:a16="http://schemas.microsoft.com/office/drawing/2014/main" id="{307DCD02-345B-438F-BBC2-E92E50AEC43C}"/>
              </a:ext>
            </a:extLst>
          </p:cNvPr>
          <p:cNvSpPr>
            <a:spLocks noGrp="1"/>
          </p:cNvSpPr>
          <p:nvPr>
            <p:ph idx="1"/>
          </p:nvPr>
        </p:nvSpPr>
        <p:spPr>
          <a:xfrm>
            <a:off x="1240076" y="1800573"/>
            <a:ext cx="9682619" cy="4351338"/>
          </a:xfrm>
        </p:spPr>
        <p:txBody>
          <a:bodyPr/>
          <a:lstStyle/>
          <a:p>
            <a:pPr marL="0" indent="0" algn="ctr">
              <a:buNone/>
            </a:pPr>
            <a:r>
              <a:rPr lang="en-US" dirty="0"/>
              <a:t>Jude 1:20-23 (NIV)  But you, dear friends, build yourselves up in your most holy faith and pray in the Holy Spirit.  21  Keep yourselves in God's love as you wait for the mercy of our Lord Jesus Christ to bring you to eternal life. </a:t>
            </a:r>
          </a:p>
        </p:txBody>
      </p:sp>
    </p:spTree>
    <p:extLst>
      <p:ext uri="{BB962C8B-B14F-4D97-AF65-F5344CB8AC3E}">
        <p14:creationId xmlns:p14="http://schemas.microsoft.com/office/powerpoint/2010/main" val="18293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B36F-4A81-4ACC-B9E6-80305C7CF7B0}"/>
              </a:ext>
            </a:extLst>
          </p:cNvPr>
          <p:cNvSpPr>
            <a:spLocks noGrp="1"/>
          </p:cNvSpPr>
          <p:nvPr>
            <p:ph type="title"/>
          </p:nvPr>
        </p:nvSpPr>
        <p:spPr/>
        <p:txBody>
          <a:bodyPr/>
          <a:lstStyle/>
          <a:p>
            <a:pPr algn="l"/>
            <a:r>
              <a:rPr lang="en-US" dirty="0"/>
              <a:t>Listen for how to defend the faith.</a:t>
            </a:r>
          </a:p>
        </p:txBody>
      </p:sp>
      <p:sp>
        <p:nvSpPr>
          <p:cNvPr id="3" name="Content Placeholder 2">
            <a:extLst>
              <a:ext uri="{FF2B5EF4-FFF2-40B4-BE49-F238E27FC236}">
                <a16:creationId xmlns:a16="http://schemas.microsoft.com/office/drawing/2014/main" id="{307DCD02-345B-438F-BBC2-E92E50AEC43C}"/>
              </a:ext>
            </a:extLst>
          </p:cNvPr>
          <p:cNvSpPr>
            <a:spLocks noGrp="1"/>
          </p:cNvSpPr>
          <p:nvPr>
            <p:ph idx="1"/>
          </p:nvPr>
        </p:nvSpPr>
        <p:spPr>
          <a:xfrm>
            <a:off x="1240076" y="1800573"/>
            <a:ext cx="9682619" cy="4351338"/>
          </a:xfrm>
        </p:spPr>
        <p:txBody>
          <a:bodyPr/>
          <a:lstStyle/>
          <a:p>
            <a:pPr marL="0" indent="0" algn="ctr">
              <a:buNone/>
            </a:pPr>
            <a:r>
              <a:rPr lang="en-US" dirty="0"/>
              <a:t>22  Be merciful to those who doubt; 23  snatch others from the fire and save them; to others show mercy, mixed with fear--hating even the clothing stained by corrupted flesh.</a:t>
            </a:r>
          </a:p>
          <a:p>
            <a:pPr marL="0" indent="0" algn="ctr">
              <a:buNone/>
            </a:pPr>
            <a:endParaRPr lang="en-US" dirty="0"/>
          </a:p>
        </p:txBody>
      </p:sp>
      <p:pic>
        <p:nvPicPr>
          <p:cNvPr id="4" name="Picture 3">
            <a:extLst>
              <a:ext uri="{FF2B5EF4-FFF2-40B4-BE49-F238E27FC236}">
                <a16:creationId xmlns:a16="http://schemas.microsoft.com/office/drawing/2014/main" id="{9C51E905-C2C8-42B5-B1F3-F5661B755A63}"/>
              </a:ext>
            </a:extLst>
          </p:cNvPr>
          <p:cNvPicPr>
            <a:picLocks noChangeAspect="1"/>
          </p:cNvPicPr>
          <p:nvPr/>
        </p:nvPicPr>
        <p:blipFill>
          <a:blip r:embed="rId2"/>
          <a:stretch>
            <a:fillRect/>
          </a:stretch>
        </p:blipFill>
        <p:spPr>
          <a:xfrm>
            <a:off x="4384810" y="4820840"/>
            <a:ext cx="3030599" cy="412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464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6431-462B-4FA0-8EEA-A1C3892A0E8D}"/>
              </a:ext>
            </a:extLst>
          </p:cNvPr>
          <p:cNvSpPr>
            <a:spLocks noGrp="1"/>
          </p:cNvSpPr>
          <p:nvPr>
            <p:ph type="title"/>
          </p:nvPr>
        </p:nvSpPr>
        <p:spPr/>
        <p:txBody>
          <a:bodyPr/>
          <a:lstStyle/>
          <a:p>
            <a:r>
              <a:rPr lang="en-US" dirty="0"/>
              <a:t>Defend the Faith with Mercy and Love</a:t>
            </a:r>
          </a:p>
        </p:txBody>
      </p:sp>
      <p:sp>
        <p:nvSpPr>
          <p:cNvPr id="3" name="Content Placeholder 2">
            <a:extLst>
              <a:ext uri="{FF2B5EF4-FFF2-40B4-BE49-F238E27FC236}">
                <a16:creationId xmlns:a16="http://schemas.microsoft.com/office/drawing/2014/main" id="{D85BAEF9-E733-45BC-9996-D0C6C08EE763}"/>
              </a:ext>
            </a:extLst>
          </p:cNvPr>
          <p:cNvSpPr>
            <a:spLocks noGrp="1"/>
          </p:cNvSpPr>
          <p:nvPr>
            <p:ph idx="1"/>
          </p:nvPr>
        </p:nvSpPr>
        <p:spPr/>
        <p:txBody>
          <a:bodyPr/>
          <a:lstStyle/>
          <a:p>
            <a:r>
              <a:rPr lang="en-US" dirty="0"/>
              <a:t>What spiritual actions did Jude urge his readers to take to be prepared to contend for the faith? </a:t>
            </a:r>
          </a:p>
          <a:p>
            <a:r>
              <a:rPr lang="en-US" dirty="0"/>
              <a:t>Who are three groups of people to whom Jude urged believers to show mercy?</a:t>
            </a:r>
          </a:p>
          <a:p>
            <a:r>
              <a:rPr lang="en-US" dirty="0"/>
              <a:t>How can we balance showing mercy and contending for the faith?</a:t>
            </a:r>
          </a:p>
          <a:p>
            <a:endParaRPr lang="en-US" dirty="0"/>
          </a:p>
        </p:txBody>
      </p:sp>
    </p:spTree>
    <p:extLst>
      <p:ext uri="{BB962C8B-B14F-4D97-AF65-F5344CB8AC3E}">
        <p14:creationId xmlns:p14="http://schemas.microsoft.com/office/powerpoint/2010/main" val="28905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64</TotalTime>
  <Words>925</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Do We Need to Defend Our Faith?</vt:lpstr>
      <vt:lpstr>Don’t be bashful, now …</vt:lpstr>
      <vt:lpstr>Listen for a crisis.</vt:lpstr>
      <vt:lpstr>Listen for a crisis.</vt:lpstr>
      <vt:lpstr>Contend for the Faith</vt:lpstr>
      <vt:lpstr>Contend for the Faith</vt:lpstr>
      <vt:lpstr>Listen for how to defend the faith.</vt:lpstr>
      <vt:lpstr>Listen for how to defend the faith.</vt:lpstr>
      <vt:lpstr>Defend the Faith with Mercy and Love</vt:lpstr>
      <vt:lpstr>Defend the Faith with Mercy and Love</vt:lpstr>
      <vt:lpstr>Listen for why we can rely on God</vt:lpstr>
      <vt:lpstr>Rely on God</vt:lpstr>
      <vt:lpstr>Rely on God</vt:lpstr>
      <vt:lpstr>Application video</vt:lpstr>
      <vt:lpstr>Application</vt:lpstr>
      <vt:lpstr>Application</vt:lpstr>
      <vt:lpstr>Application</vt:lpstr>
      <vt:lpstr>Family Activities</vt:lpstr>
      <vt:lpstr>Do We Need to Defend Our Faith?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We Need to Defend Our Faith?</dc:title>
  <dc:creator>Steve Armstrong</dc:creator>
  <cp:lastModifiedBy>Steve Armstrong</cp:lastModifiedBy>
  <cp:revision>6</cp:revision>
  <dcterms:created xsi:type="dcterms:W3CDTF">2019-11-15T14:54:09Z</dcterms:created>
  <dcterms:modified xsi:type="dcterms:W3CDTF">2019-11-15T15:58:22Z</dcterms:modified>
</cp:coreProperties>
</file>