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0000"/>
                </a:schemeClr>
              </a:gs>
              <a:gs pos="64000">
                <a:schemeClr val="accent1">
                  <a:lumMod val="45000"/>
                  <a:lumOff val="55000"/>
                  <a:alpha val="90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atch.liberty.edu/media/t/1_5f4yo5r1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y22d99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Deborah: Encouraging Faith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6352"/>
            <a:ext cx="9144000" cy="1481447"/>
          </a:xfrm>
        </p:spPr>
        <p:txBody>
          <a:bodyPr/>
          <a:lstStyle/>
          <a:p>
            <a:r>
              <a:rPr lang="en-US" dirty="0" smtClean="0"/>
              <a:t>June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Whom did Deborah call and of what did she remind him?  Note how specific the commands were.</a:t>
            </a:r>
          </a:p>
          <a:p>
            <a:r>
              <a:rPr lang="en-US" dirty="0"/>
              <a:t>What assurances of victory are evident in her reminder? </a:t>
            </a:r>
          </a:p>
          <a:p>
            <a:r>
              <a:rPr lang="en-US" dirty="0"/>
              <a:t>How did Barak respond to her? </a:t>
            </a:r>
          </a:p>
          <a:p>
            <a:r>
              <a:rPr lang="en-US" dirty="0"/>
              <a:t>What was he going to lose because of his reluctance to take the lead?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Deborah agreed to accompany Barak in this battle.  Why does a task seem easier with someone standing with you?</a:t>
            </a:r>
          </a:p>
          <a:p>
            <a:r>
              <a:rPr lang="en-US" dirty="0"/>
              <a:t>When has God used someone to encourage you to step into a ministry opportunity?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some persons in your circle of influence, whom you could be encouraging in matters of faith?  </a:t>
            </a:r>
          </a:p>
          <a:p>
            <a:r>
              <a:rPr lang="en-US" dirty="0"/>
              <a:t>How can you encourage them to take on leadership responsibilities?  In what ways can we be an influence for God where we live?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reasons to praise God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dirty="0"/>
              <a:t>Judges 5:1-5 (NIV)  On that day Deborah and Barak son of </a:t>
            </a:r>
            <a:r>
              <a:rPr lang="en-US" dirty="0" err="1"/>
              <a:t>Abinoam</a:t>
            </a:r>
            <a:r>
              <a:rPr lang="en-US" dirty="0"/>
              <a:t> sang this song: 2  "When the princes in Israel take the lead, when the people willingly offer themselves-- praise the LORD! 3  "Hear this, you kings! Listen, you rulers! I will sing to the LORD, I will sing; I will make 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reasons to praise God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 to the LORD, the God of Israel. 4  "O LORD, when you went out from </a:t>
            </a:r>
            <a:r>
              <a:rPr lang="en-US" dirty="0" err="1"/>
              <a:t>Seir</a:t>
            </a:r>
            <a:r>
              <a:rPr lang="en-US" dirty="0"/>
              <a:t>, when you marched from the land of Edom, the earth shook, the heavens poured, the clouds poured down water. 5  The mountains quaked before the LORD, the One of Sinai, before the LORD, the God of Israel.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20" y="5312372"/>
            <a:ext cx="2180952" cy="23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9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what does Deborah praise the Lord? </a:t>
            </a:r>
          </a:p>
          <a:p>
            <a:r>
              <a:rPr lang="en-US" dirty="0"/>
              <a:t>What imagery suggests that the Lord goes before His people?  How does He demonstrate His power?</a:t>
            </a:r>
          </a:p>
          <a:p>
            <a:r>
              <a:rPr lang="en-US" dirty="0"/>
              <a:t>If you wrote a song about God’s work in your life, what would be its theme?  What kinds of victories (should) cause us to praise the Lord?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could you do this week to praise the Lord for His faithfulness in your life</a:t>
            </a:r>
            <a:r>
              <a:rPr lang="en-US" dirty="0" smtClean="0"/>
              <a:t>?</a:t>
            </a:r>
          </a:p>
          <a:p>
            <a:r>
              <a:rPr lang="en-US" dirty="0"/>
              <a:t>How does praising God affect our view of victory? What are the benefits of celebrating what God has done?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5569"/>
            <a:ext cx="10515600" cy="4151393"/>
          </a:xfrm>
        </p:spPr>
        <p:txBody>
          <a:bodyPr/>
          <a:lstStyle/>
          <a:p>
            <a:r>
              <a:rPr lang="en-US" dirty="0"/>
              <a:t>Thank someone. </a:t>
            </a:r>
          </a:p>
          <a:p>
            <a:pPr lvl="1"/>
            <a:r>
              <a:rPr lang="en-US" dirty="0"/>
              <a:t>Send a note of thanks to someone who has been an influence in your life. </a:t>
            </a:r>
          </a:p>
          <a:p>
            <a:pPr lvl="1"/>
            <a:r>
              <a:rPr lang="en-US" dirty="0"/>
              <a:t>Encourage the encourager!</a:t>
            </a:r>
          </a:p>
          <a:p>
            <a:endParaRPr lang="en-US" dirty="0"/>
          </a:p>
        </p:txBody>
      </p:sp>
      <p:pic>
        <p:nvPicPr>
          <p:cNvPr id="1028" name="Picture 4" descr="Image result for thank-you not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443">
            <a:off x="7187877" y="3669174"/>
            <a:ext cx="3222246" cy="227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7533"/>
            <a:ext cx="10515600" cy="3769429"/>
          </a:xfrm>
        </p:spPr>
        <p:txBody>
          <a:bodyPr/>
          <a:lstStyle/>
          <a:p>
            <a:r>
              <a:rPr lang="en-US" dirty="0"/>
              <a:t>Praise. </a:t>
            </a:r>
          </a:p>
          <a:p>
            <a:pPr lvl="1"/>
            <a:r>
              <a:rPr lang="en-US" dirty="0"/>
              <a:t>Follow the example of Judges 5.</a:t>
            </a:r>
          </a:p>
          <a:p>
            <a:pPr lvl="1"/>
            <a:r>
              <a:rPr lang="en-US" dirty="0"/>
              <a:t>Look at how God has worked in your life and praise Him. </a:t>
            </a:r>
          </a:p>
          <a:p>
            <a:pPr lvl="1"/>
            <a:r>
              <a:rPr lang="en-US" dirty="0"/>
              <a:t>Make time in your day for listening to praise music. </a:t>
            </a:r>
          </a:p>
          <a:p>
            <a:pPr lvl="1"/>
            <a:r>
              <a:rPr lang="en-US" dirty="0"/>
              <a:t>Use this as a time of personal praise and worship.</a:t>
            </a:r>
          </a:p>
          <a:p>
            <a:endParaRPr lang="en-US" dirty="0"/>
          </a:p>
        </p:txBody>
      </p:sp>
      <p:pic>
        <p:nvPicPr>
          <p:cNvPr id="2050" name="Picture 2" descr="Choir, Sing, Alto, Cappella, Praise, People, Celebr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874">
            <a:off x="8512498" y="1030146"/>
            <a:ext cx="2014363" cy="22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982"/>
            <a:ext cx="10515600" cy="4351338"/>
          </a:xfrm>
        </p:spPr>
        <p:txBody>
          <a:bodyPr/>
          <a:lstStyle/>
          <a:p>
            <a:r>
              <a:rPr lang="en-US" dirty="0"/>
              <a:t>Embrace the call. </a:t>
            </a:r>
          </a:p>
          <a:p>
            <a:pPr lvl="1"/>
            <a:r>
              <a:rPr lang="en-US" dirty="0"/>
              <a:t>Consider how God may be calling you to be involved in a specific ministry in your church or community.</a:t>
            </a:r>
          </a:p>
          <a:p>
            <a:pPr lvl="1"/>
            <a:r>
              <a:rPr lang="en-US" dirty="0"/>
              <a:t>Find a godly person to counsel and encourage you. </a:t>
            </a:r>
          </a:p>
          <a:p>
            <a:pPr lvl="1"/>
            <a:r>
              <a:rPr lang="en-US" dirty="0"/>
              <a:t>Or be that person, the one  who encourages someone else to embrace God’s call in his or her life.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97" y="4710051"/>
            <a:ext cx="2102734" cy="148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1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50" y="1485652"/>
            <a:ext cx="7677150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06982" y="5830784"/>
            <a:ext cx="399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48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7585023" y="5382498"/>
            <a:ext cx="2848131" cy="988322"/>
          </a:xfrm>
          <a:custGeom>
            <a:avLst/>
            <a:gdLst>
              <a:gd name="connsiteX0" fmla="*/ 0 w 2848131"/>
              <a:gd name="connsiteY0" fmla="*/ 253804 h 988322"/>
              <a:gd name="connsiteX1" fmla="*/ 44971 w 2848131"/>
              <a:gd name="connsiteY1" fmla="*/ 358735 h 988322"/>
              <a:gd name="connsiteX2" fmla="*/ 59961 w 2848131"/>
              <a:gd name="connsiteY2" fmla="*/ 418695 h 988322"/>
              <a:gd name="connsiteX3" fmla="*/ 89941 w 2848131"/>
              <a:gd name="connsiteY3" fmla="*/ 463666 h 988322"/>
              <a:gd name="connsiteX4" fmla="*/ 119922 w 2848131"/>
              <a:gd name="connsiteY4" fmla="*/ 523627 h 988322"/>
              <a:gd name="connsiteX5" fmla="*/ 179882 w 2848131"/>
              <a:gd name="connsiteY5" fmla="*/ 658538 h 988322"/>
              <a:gd name="connsiteX6" fmla="*/ 209863 w 2848131"/>
              <a:gd name="connsiteY6" fmla="*/ 688518 h 988322"/>
              <a:gd name="connsiteX7" fmla="*/ 254833 w 2848131"/>
              <a:gd name="connsiteY7" fmla="*/ 703509 h 988322"/>
              <a:gd name="connsiteX8" fmla="*/ 299804 w 2848131"/>
              <a:gd name="connsiteY8" fmla="*/ 748479 h 988322"/>
              <a:gd name="connsiteX9" fmla="*/ 449705 w 2848131"/>
              <a:gd name="connsiteY9" fmla="*/ 793450 h 988322"/>
              <a:gd name="connsiteX10" fmla="*/ 554636 w 2848131"/>
              <a:gd name="connsiteY10" fmla="*/ 823430 h 988322"/>
              <a:gd name="connsiteX11" fmla="*/ 644577 w 2848131"/>
              <a:gd name="connsiteY11" fmla="*/ 838420 h 988322"/>
              <a:gd name="connsiteX12" fmla="*/ 704538 w 2848131"/>
              <a:gd name="connsiteY12" fmla="*/ 853410 h 988322"/>
              <a:gd name="connsiteX13" fmla="*/ 809469 w 2848131"/>
              <a:gd name="connsiteY13" fmla="*/ 868400 h 988322"/>
              <a:gd name="connsiteX14" fmla="*/ 884420 w 2848131"/>
              <a:gd name="connsiteY14" fmla="*/ 883391 h 988322"/>
              <a:gd name="connsiteX15" fmla="*/ 1064302 w 2848131"/>
              <a:gd name="connsiteY15" fmla="*/ 898381 h 988322"/>
              <a:gd name="connsiteX16" fmla="*/ 1184223 w 2848131"/>
              <a:gd name="connsiteY16" fmla="*/ 943351 h 988322"/>
              <a:gd name="connsiteX17" fmla="*/ 1319135 w 2848131"/>
              <a:gd name="connsiteY17" fmla="*/ 973332 h 988322"/>
              <a:gd name="connsiteX18" fmla="*/ 1364105 w 2848131"/>
              <a:gd name="connsiteY18" fmla="*/ 988322 h 988322"/>
              <a:gd name="connsiteX19" fmla="*/ 1768840 w 2848131"/>
              <a:gd name="connsiteY19" fmla="*/ 973332 h 988322"/>
              <a:gd name="connsiteX20" fmla="*/ 1813810 w 2848131"/>
              <a:gd name="connsiteY20" fmla="*/ 958341 h 988322"/>
              <a:gd name="connsiteX21" fmla="*/ 1948722 w 2848131"/>
              <a:gd name="connsiteY21" fmla="*/ 928361 h 988322"/>
              <a:gd name="connsiteX22" fmla="*/ 2008682 w 2848131"/>
              <a:gd name="connsiteY22" fmla="*/ 898381 h 988322"/>
              <a:gd name="connsiteX23" fmla="*/ 2668250 w 2848131"/>
              <a:gd name="connsiteY23" fmla="*/ 853410 h 988322"/>
              <a:gd name="connsiteX24" fmla="*/ 2713220 w 2848131"/>
              <a:gd name="connsiteY24" fmla="*/ 823430 h 988322"/>
              <a:gd name="connsiteX25" fmla="*/ 2743200 w 2848131"/>
              <a:gd name="connsiteY25" fmla="*/ 778459 h 988322"/>
              <a:gd name="connsiteX26" fmla="*/ 2773181 w 2848131"/>
              <a:gd name="connsiteY26" fmla="*/ 748479 h 988322"/>
              <a:gd name="connsiteX27" fmla="*/ 2848131 w 2848131"/>
              <a:gd name="connsiteY27" fmla="*/ 553607 h 988322"/>
              <a:gd name="connsiteX28" fmla="*/ 2818151 w 2848131"/>
              <a:gd name="connsiteY28" fmla="*/ 313764 h 988322"/>
              <a:gd name="connsiteX29" fmla="*/ 2773181 w 2848131"/>
              <a:gd name="connsiteY29" fmla="*/ 283784 h 988322"/>
              <a:gd name="connsiteX30" fmla="*/ 2758191 w 2848131"/>
              <a:gd name="connsiteY30" fmla="*/ 58932 h 988322"/>
              <a:gd name="connsiteX31" fmla="*/ 1873771 w 2848131"/>
              <a:gd name="connsiteY31" fmla="*/ 43941 h 988322"/>
              <a:gd name="connsiteX32" fmla="*/ 839450 w 2848131"/>
              <a:gd name="connsiteY32" fmla="*/ 28951 h 988322"/>
              <a:gd name="connsiteX33" fmla="*/ 584617 w 2848131"/>
              <a:gd name="connsiteY33" fmla="*/ 13961 h 988322"/>
              <a:gd name="connsiteX34" fmla="*/ 164892 w 2848131"/>
              <a:gd name="connsiteY34" fmla="*/ 58932 h 988322"/>
              <a:gd name="connsiteX35" fmla="*/ 104931 w 2848131"/>
              <a:gd name="connsiteY35" fmla="*/ 148873 h 988322"/>
              <a:gd name="connsiteX36" fmla="*/ 74951 w 2848131"/>
              <a:gd name="connsiteY36" fmla="*/ 238814 h 988322"/>
              <a:gd name="connsiteX37" fmla="*/ 0 w 2848131"/>
              <a:gd name="connsiteY37" fmla="*/ 253804 h 98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8131" h="988322">
                <a:moveTo>
                  <a:pt x="0" y="253804"/>
                </a:moveTo>
                <a:cubicBezTo>
                  <a:pt x="14990" y="288781"/>
                  <a:pt x="31966" y="322972"/>
                  <a:pt x="44971" y="358735"/>
                </a:cubicBezTo>
                <a:cubicBezTo>
                  <a:pt x="52012" y="378096"/>
                  <a:pt x="51846" y="399759"/>
                  <a:pt x="59961" y="418695"/>
                </a:cubicBezTo>
                <a:cubicBezTo>
                  <a:pt x="67058" y="435254"/>
                  <a:pt x="81003" y="448024"/>
                  <a:pt x="89941" y="463666"/>
                </a:cubicBezTo>
                <a:cubicBezTo>
                  <a:pt x="101028" y="483068"/>
                  <a:pt x="111623" y="502879"/>
                  <a:pt x="119922" y="523627"/>
                </a:cubicBezTo>
                <a:cubicBezTo>
                  <a:pt x="153202" y="606827"/>
                  <a:pt x="133739" y="600860"/>
                  <a:pt x="179882" y="658538"/>
                </a:cubicBezTo>
                <a:cubicBezTo>
                  <a:pt x="188711" y="669574"/>
                  <a:pt x="197744" y="681247"/>
                  <a:pt x="209863" y="688518"/>
                </a:cubicBezTo>
                <a:cubicBezTo>
                  <a:pt x="223412" y="696648"/>
                  <a:pt x="239843" y="698512"/>
                  <a:pt x="254833" y="703509"/>
                </a:cubicBezTo>
                <a:cubicBezTo>
                  <a:pt x="269823" y="718499"/>
                  <a:pt x="281827" y="737243"/>
                  <a:pt x="299804" y="748479"/>
                </a:cubicBezTo>
                <a:cubicBezTo>
                  <a:pt x="353514" y="782048"/>
                  <a:pt x="390880" y="778743"/>
                  <a:pt x="449705" y="793450"/>
                </a:cubicBezTo>
                <a:cubicBezTo>
                  <a:pt x="563979" y="822019"/>
                  <a:pt x="414471" y="795397"/>
                  <a:pt x="554636" y="823430"/>
                </a:cubicBezTo>
                <a:cubicBezTo>
                  <a:pt x="584440" y="829391"/>
                  <a:pt x="614773" y="832459"/>
                  <a:pt x="644577" y="838420"/>
                </a:cubicBezTo>
                <a:cubicBezTo>
                  <a:pt x="664779" y="842460"/>
                  <a:pt x="684268" y="849725"/>
                  <a:pt x="704538" y="853410"/>
                </a:cubicBezTo>
                <a:cubicBezTo>
                  <a:pt x="739300" y="859730"/>
                  <a:pt x="774618" y="862591"/>
                  <a:pt x="809469" y="868400"/>
                </a:cubicBezTo>
                <a:cubicBezTo>
                  <a:pt x="834601" y="872589"/>
                  <a:pt x="859116" y="880414"/>
                  <a:pt x="884420" y="883391"/>
                </a:cubicBezTo>
                <a:cubicBezTo>
                  <a:pt x="944176" y="890421"/>
                  <a:pt x="1004341" y="893384"/>
                  <a:pt x="1064302" y="898381"/>
                </a:cubicBezTo>
                <a:cubicBezTo>
                  <a:pt x="1218213" y="936858"/>
                  <a:pt x="1027448" y="884561"/>
                  <a:pt x="1184223" y="943351"/>
                </a:cubicBezTo>
                <a:cubicBezTo>
                  <a:pt x="1214992" y="954889"/>
                  <a:pt x="1290652" y="966211"/>
                  <a:pt x="1319135" y="973332"/>
                </a:cubicBezTo>
                <a:cubicBezTo>
                  <a:pt x="1334464" y="977164"/>
                  <a:pt x="1349115" y="983325"/>
                  <a:pt x="1364105" y="988322"/>
                </a:cubicBezTo>
                <a:cubicBezTo>
                  <a:pt x="1499017" y="983325"/>
                  <a:pt x="1634135" y="982313"/>
                  <a:pt x="1768840" y="973332"/>
                </a:cubicBezTo>
                <a:cubicBezTo>
                  <a:pt x="1784606" y="972281"/>
                  <a:pt x="1798481" y="962173"/>
                  <a:pt x="1813810" y="958341"/>
                </a:cubicBezTo>
                <a:cubicBezTo>
                  <a:pt x="1858502" y="947168"/>
                  <a:pt x="1903751" y="938354"/>
                  <a:pt x="1948722" y="928361"/>
                </a:cubicBezTo>
                <a:cubicBezTo>
                  <a:pt x="1968709" y="918368"/>
                  <a:pt x="1987196" y="904520"/>
                  <a:pt x="2008682" y="898381"/>
                </a:cubicBezTo>
                <a:cubicBezTo>
                  <a:pt x="2219382" y="838181"/>
                  <a:pt x="2460748" y="859513"/>
                  <a:pt x="2668250" y="853410"/>
                </a:cubicBezTo>
                <a:cubicBezTo>
                  <a:pt x="2683240" y="843417"/>
                  <a:pt x="2700481" y="836169"/>
                  <a:pt x="2713220" y="823430"/>
                </a:cubicBezTo>
                <a:cubicBezTo>
                  <a:pt x="2725959" y="810691"/>
                  <a:pt x="2731945" y="792527"/>
                  <a:pt x="2743200" y="778459"/>
                </a:cubicBezTo>
                <a:cubicBezTo>
                  <a:pt x="2752029" y="767423"/>
                  <a:pt x="2763187" y="758472"/>
                  <a:pt x="2773181" y="748479"/>
                </a:cubicBezTo>
                <a:cubicBezTo>
                  <a:pt x="2844535" y="605769"/>
                  <a:pt x="2824376" y="672382"/>
                  <a:pt x="2848131" y="553607"/>
                </a:cubicBezTo>
                <a:cubicBezTo>
                  <a:pt x="2838138" y="473659"/>
                  <a:pt x="2839715" y="391395"/>
                  <a:pt x="2818151" y="313764"/>
                </a:cubicBezTo>
                <a:cubicBezTo>
                  <a:pt x="2813329" y="296406"/>
                  <a:pt x="2777307" y="301321"/>
                  <a:pt x="2773181" y="283784"/>
                </a:cubicBezTo>
                <a:cubicBezTo>
                  <a:pt x="2755976" y="210664"/>
                  <a:pt x="2830772" y="78287"/>
                  <a:pt x="2758191" y="58932"/>
                </a:cubicBezTo>
                <a:cubicBezTo>
                  <a:pt x="2473298" y="-17040"/>
                  <a:pt x="2168584" y="48548"/>
                  <a:pt x="1873771" y="43941"/>
                </a:cubicBezTo>
                <a:lnTo>
                  <a:pt x="839450" y="28951"/>
                </a:lnTo>
                <a:cubicBezTo>
                  <a:pt x="754506" y="23954"/>
                  <a:pt x="669708" y="13961"/>
                  <a:pt x="584617" y="13961"/>
                </a:cubicBezTo>
                <a:cubicBezTo>
                  <a:pt x="215426" y="13961"/>
                  <a:pt x="310488" y="-38133"/>
                  <a:pt x="164892" y="58932"/>
                </a:cubicBezTo>
                <a:cubicBezTo>
                  <a:pt x="144905" y="88912"/>
                  <a:pt x="116325" y="114690"/>
                  <a:pt x="104931" y="148873"/>
                </a:cubicBezTo>
                <a:cubicBezTo>
                  <a:pt x="94938" y="178853"/>
                  <a:pt x="101245" y="221284"/>
                  <a:pt x="74951" y="238814"/>
                </a:cubicBezTo>
                <a:lnTo>
                  <a:pt x="0" y="2538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Activities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50682" y="5019997"/>
            <a:ext cx="3240911" cy="6462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73" y="3161647"/>
            <a:ext cx="1871634" cy="269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1409075" y="1948723"/>
            <a:ext cx="5996065" cy="1813810"/>
          </a:xfrm>
          <a:prstGeom prst="wedgeRoundRectCallout">
            <a:avLst>
              <a:gd name="adj1" fmla="val 61014"/>
              <a:gd name="adj2" fmla="val 477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mic Sans MS" panose="030F0702030302020204" pitchFamily="66" charset="0"/>
              </a:rPr>
              <a:t>Wan’na</a:t>
            </a:r>
            <a:r>
              <a:rPr lang="en-US" sz="2400" dirty="0" smtClean="0">
                <a:latin typeface="Comic Sans MS" panose="030F0702030302020204" pitchFamily="66" charset="0"/>
              </a:rPr>
              <a:t> have some Family Fun?  Check out the puzzles and interesting activities at </a:t>
            </a:r>
            <a:r>
              <a:rPr lang="en-US" sz="2400" u="sng" dirty="0">
                <a:latin typeface="Comic Sans MS" panose="030F0702030302020204" pitchFamily="66" charset="0"/>
                <a:hlinkClick r:id="rId3"/>
              </a:rPr>
              <a:t>https://tinyurl.com/yy22d995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8828">
            <a:off x="2529304" y="4142471"/>
            <a:ext cx="2876190" cy="178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3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Deborah: Encouraging Faith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6352"/>
            <a:ext cx="9144000" cy="1481447"/>
          </a:xfrm>
        </p:spPr>
        <p:txBody>
          <a:bodyPr/>
          <a:lstStyle/>
          <a:p>
            <a:r>
              <a:rPr lang="en-US" dirty="0" smtClean="0"/>
              <a:t>June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when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was a big influence in your life when you were young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C00000"/>
                </a:solidFill>
              </a:rPr>
              <a:t>Consider that now, as an adult, you have influence on younger people around you.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You have an opportunity to be a positive influence on them.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You are called to use your influence for God’s kingdom and for His honor.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60443" y="2952330"/>
            <a:ext cx="9216966" cy="2150681"/>
            <a:chOff x="1960443" y="2952330"/>
            <a:chExt cx="9216966" cy="21506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018354">
              <a:off x="1960443" y="3512535"/>
              <a:ext cx="2380952" cy="15904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8616">
              <a:off x="8329790" y="3486434"/>
              <a:ext cx="2847619" cy="1571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7631" y="2952330"/>
              <a:ext cx="3089198" cy="1750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139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cycle of events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662" y="1744603"/>
            <a:ext cx="984909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Judges 4:1-5 (NIV)  After Ehud died, the Israelites once again did evil in the eyes of the LORD. 2  So the LORD sold them into the hands of </a:t>
            </a:r>
            <a:r>
              <a:rPr lang="en-US" dirty="0" err="1"/>
              <a:t>Jabin</a:t>
            </a:r>
            <a:r>
              <a:rPr lang="en-US" dirty="0"/>
              <a:t>, a king of Canaan, who reigned in </a:t>
            </a:r>
            <a:r>
              <a:rPr lang="en-US" dirty="0" err="1"/>
              <a:t>Hazor</a:t>
            </a:r>
            <a:r>
              <a:rPr lang="en-US" dirty="0"/>
              <a:t>. The commander of his army was </a:t>
            </a:r>
            <a:r>
              <a:rPr lang="en-US" dirty="0" err="1"/>
              <a:t>Sisera</a:t>
            </a:r>
            <a:r>
              <a:rPr lang="en-US" dirty="0"/>
              <a:t>, who lived in </a:t>
            </a:r>
            <a:r>
              <a:rPr lang="en-US" dirty="0" err="1"/>
              <a:t>Harosheth</a:t>
            </a:r>
            <a:r>
              <a:rPr lang="en-US" dirty="0"/>
              <a:t> </a:t>
            </a:r>
            <a:r>
              <a:rPr lang="en-US" dirty="0" err="1"/>
              <a:t>Haggoyim</a:t>
            </a:r>
            <a:r>
              <a:rPr lang="en-US" dirty="0"/>
              <a:t>. 3  Because he had nine hundred iron chariots and had cruelly oppressed the Israelites for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cycle of events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662" y="1744603"/>
            <a:ext cx="984909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twenty years, they cried to the LORD for help. 4  Deborah, a prophetess, the wife of </a:t>
            </a:r>
            <a:r>
              <a:rPr lang="en-US" dirty="0" err="1"/>
              <a:t>Lappidoth</a:t>
            </a:r>
            <a:r>
              <a:rPr lang="en-US" dirty="0"/>
              <a:t>, was leading Israel at that time. 5  She held court under the Palm of Deborah between Ramah and Bethel in the hill country of Ephraim, and the Israelites came to her to have their disputes decided.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466" y="5648038"/>
            <a:ext cx="2180952" cy="23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spiritual assessment of Israel opens chapter 4?  What cycle of spiritual ups and downs do we see? </a:t>
            </a:r>
          </a:p>
          <a:p>
            <a:r>
              <a:rPr lang="en-US" dirty="0"/>
              <a:t>What are some of the details of the opposing forces?</a:t>
            </a:r>
          </a:p>
          <a:p>
            <a:r>
              <a:rPr lang="en-US" dirty="0" smtClean="0"/>
              <a:t>What </a:t>
            </a:r>
            <a:r>
              <a:rPr lang="en-US" dirty="0"/>
              <a:t>do we learn of the judge or leader whom God raised up at this 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characteristics are necessary for leaders now as well as then?</a:t>
            </a:r>
          </a:p>
          <a:p>
            <a:r>
              <a:rPr lang="en-US" dirty="0"/>
              <a:t>What additional characteristics or attributes are need for spiritual leadership?</a:t>
            </a:r>
          </a:p>
          <a:p>
            <a:r>
              <a:rPr lang="en-US" dirty="0"/>
              <a:t>Who’s a  “Deborah” in your life when you need to make difficult decisions?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for God’s call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Judges 4:6-9 (NIV)  She sent for Barak son of </a:t>
            </a:r>
            <a:r>
              <a:rPr lang="en-US" dirty="0" err="1"/>
              <a:t>Abinoam</a:t>
            </a:r>
            <a:r>
              <a:rPr lang="en-US" dirty="0"/>
              <a:t> from </a:t>
            </a:r>
            <a:r>
              <a:rPr lang="en-US" dirty="0" err="1"/>
              <a:t>Kedesh</a:t>
            </a:r>
            <a:r>
              <a:rPr lang="en-US" dirty="0"/>
              <a:t> in Naphtali and said to him, "The LORD, the God of Israel, commands you: 'Go, take with you ten thousand men of Naphtali and Zebulun and lead the way to Mount Tabor. 7  I will lure </a:t>
            </a:r>
            <a:r>
              <a:rPr lang="en-US" dirty="0" err="1"/>
              <a:t>Sisera</a:t>
            </a:r>
            <a:r>
              <a:rPr lang="en-US" dirty="0"/>
              <a:t>, the commander of </a:t>
            </a:r>
            <a:r>
              <a:rPr lang="en-US" dirty="0" err="1"/>
              <a:t>Jabin's</a:t>
            </a:r>
            <a:r>
              <a:rPr lang="en-US" dirty="0"/>
              <a:t> army, with his chariots and his troops to the </a:t>
            </a:r>
            <a:r>
              <a:rPr lang="en-US" dirty="0" err="1"/>
              <a:t>Kishon</a:t>
            </a:r>
            <a:r>
              <a:rPr lang="en-US" dirty="0"/>
              <a:t> River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for God’s call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and give him into your hands.'" 8  Barak said to her, "If you go with me, I will go; but if you don't go with me, I won't go." 9  "Very well," Deborah said, "I will go with you. But because of the way you are going about this, the honor will not be yours, for the LORD will hand </a:t>
            </a:r>
            <a:r>
              <a:rPr lang="en-US" dirty="0" err="1"/>
              <a:t>Sisera</a:t>
            </a:r>
            <a:r>
              <a:rPr lang="en-US" dirty="0"/>
              <a:t> over to a woman." So Deborah went with Barak to </a:t>
            </a:r>
            <a:r>
              <a:rPr lang="en-US" dirty="0" err="1" smtClean="0"/>
              <a:t>Kedesh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15" y="5729061"/>
            <a:ext cx="2180952" cy="23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3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D6C060-DF19-4BCE-900F-B10A1367196D}" vid="{712B9EBD-A77D-44BD-8EF5-1A4E9BFB82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SS3</Template>
  <TotalTime>93</TotalTime>
  <Words>883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Deborah: Encouraging Faith</vt:lpstr>
      <vt:lpstr>Introduction</vt:lpstr>
      <vt:lpstr>Remember when …</vt:lpstr>
      <vt:lpstr>Listen for a cycle of events.</vt:lpstr>
      <vt:lpstr>Listen for a cycle of events.</vt:lpstr>
      <vt:lpstr>Influence Others</vt:lpstr>
      <vt:lpstr>Influence Others</vt:lpstr>
      <vt:lpstr>Listen for God’s call.</vt:lpstr>
      <vt:lpstr>Listen for God’s call.</vt:lpstr>
      <vt:lpstr>Encourage Others</vt:lpstr>
      <vt:lpstr>Encourage Others</vt:lpstr>
      <vt:lpstr>Encourage Others</vt:lpstr>
      <vt:lpstr>Listen for reasons to praise God.</vt:lpstr>
      <vt:lpstr>Listen for reasons to praise God.</vt:lpstr>
      <vt:lpstr>Honor God</vt:lpstr>
      <vt:lpstr>Honor God</vt:lpstr>
      <vt:lpstr>Application</vt:lpstr>
      <vt:lpstr>Application</vt:lpstr>
      <vt:lpstr>Application</vt:lpstr>
      <vt:lpstr>Family Activities</vt:lpstr>
      <vt:lpstr>Deborah: Encouraging Faith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Deborah: Encouraging Faith</dc:title>
  <dc:creator>Steve Armstrong</dc:creator>
  <cp:lastModifiedBy>Steve Armstrong</cp:lastModifiedBy>
  <cp:revision>6</cp:revision>
  <dcterms:created xsi:type="dcterms:W3CDTF">2019-05-24T11:42:51Z</dcterms:created>
  <dcterms:modified xsi:type="dcterms:W3CDTF">2019-05-24T13:16:01Z</dcterms:modified>
</cp:coreProperties>
</file>