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ym572b"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tinyurl.com/y38fpk6j"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David</a:t>
            </a:r>
          </a:p>
        </p:txBody>
      </p:sp>
      <p:sp>
        <p:nvSpPr>
          <p:cNvPr id="3" name="Subtitle 2"/>
          <p:cNvSpPr>
            <a:spLocks noGrp="1"/>
          </p:cNvSpPr>
          <p:nvPr>
            <p:ph type="subTitle" idx="1"/>
          </p:nvPr>
        </p:nvSpPr>
        <p:spPr>
          <a:xfrm>
            <a:off x="1524000" y="3906982"/>
            <a:ext cx="9144000" cy="1350818"/>
          </a:xfrm>
        </p:spPr>
        <p:txBody>
          <a:bodyPr/>
          <a:lstStyle/>
          <a:p>
            <a:r>
              <a:rPr lang="en-US" dirty="0"/>
              <a:t>August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744E-7F5A-D64A-9CFD-C24C75823107}"/>
              </a:ext>
            </a:extLst>
          </p:cNvPr>
          <p:cNvSpPr>
            <a:spLocks noGrp="1"/>
          </p:cNvSpPr>
          <p:nvPr>
            <p:ph type="title"/>
          </p:nvPr>
        </p:nvSpPr>
        <p:spPr/>
        <p:txBody>
          <a:bodyPr/>
          <a:lstStyle/>
          <a:p>
            <a:pPr algn="l"/>
            <a:r>
              <a:rPr lang="en-US" dirty="0"/>
              <a:t>Listen for how Saul saw David’s success.</a:t>
            </a:r>
          </a:p>
        </p:txBody>
      </p:sp>
      <p:sp>
        <p:nvSpPr>
          <p:cNvPr id="3" name="Content Placeholder 2">
            <a:extLst>
              <a:ext uri="{FF2B5EF4-FFF2-40B4-BE49-F238E27FC236}">
                <a16:creationId xmlns:a16="http://schemas.microsoft.com/office/drawing/2014/main" id="{C8255484-60F7-6EE4-2A84-25654BE4974A}"/>
              </a:ext>
            </a:extLst>
          </p:cNvPr>
          <p:cNvSpPr>
            <a:spLocks noGrp="1"/>
          </p:cNvSpPr>
          <p:nvPr>
            <p:ph idx="1"/>
          </p:nvPr>
        </p:nvSpPr>
        <p:spPr>
          <a:xfrm>
            <a:off x="1206178" y="1690688"/>
            <a:ext cx="9779643" cy="4351338"/>
          </a:xfrm>
        </p:spPr>
        <p:txBody>
          <a:bodyPr/>
          <a:lstStyle/>
          <a:p>
            <a:pPr marL="0" indent="0" algn="ctr">
              <a:buNone/>
            </a:pPr>
            <a:r>
              <a:rPr lang="en-US" dirty="0"/>
              <a:t>day an evil spirit from God came forcefully upon Saul. He was prophesying in his house, while David was playing the harp, as he usually did. Saul had a spear in his hand 11  and he hurled it, saying to himself, "I'll pin David to the wall." But David eluded him twice.</a:t>
            </a:r>
          </a:p>
        </p:txBody>
      </p:sp>
      <p:pic>
        <p:nvPicPr>
          <p:cNvPr id="4" name="Picture 3">
            <a:extLst>
              <a:ext uri="{FF2B5EF4-FFF2-40B4-BE49-F238E27FC236}">
                <a16:creationId xmlns:a16="http://schemas.microsoft.com/office/drawing/2014/main" id="{406911EA-93B7-52E3-BC8E-DCB835F659D1}"/>
              </a:ext>
            </a:extLst>
          </p:cNvPr>
          <p:cNvPicPr>
            <a:picLocks noChangeAspect="1"/>
          </p:cNvPicPr>
          <p:nvPr/>
        </p:nvPicPr>
        <p:blipFill>
          <a:blip r:embed="rId2"/>
          <a:stretch>
            <a:fillRect/>
          </a:stretch>
        </p:blipFill>
        <p:spPr>
          <a:xfrm>
            <a:off x="4646779" y="5331490"/>
            <a:ext cx="2342857"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239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9C4B-77F0-281D-AC83-5959AC12BA2B}"/>
              </a:ext>
            </a:extLst>
          </p:cNvPr>
          <p:cNvSpPr>
            <a:spLocks noGrp="1"/>
          </p:cNvSpPr>
          <p:nvPr>
            <p:ph type="title"/>
          </p:nvPr>
        </p:nvSpPr>
        <p:spPr/>
        <p:txBody>
          <a:bodyPr/>
          <a:lstStyle/>
          <a:p>
            <a:r>
              <a:rPr lang="en-US" dirty="0"/>
              <a:t>Give Your Best Even If Not Valued</a:t>
            </a:r>
          </a:p>
        </p:txBody>
      </p:sp>
      <p:sp>
        <p:nvSpPr>
          <p:cNvPr id="3" name="Content Placeholder 2">
            <a:extLst>
              <a:ext uri="{FF2B5EF4-FFF2-40B4-BE49-F238E27FC236}">
                <a16:creationId xmlns:a16="http://schemas.microsoft.com/office/drawing/2014/main" id="{173A56CC-3172-31FA-E182-F3D2999998FF}"/>
              </a:ext>
            </a:extLst>
          </p:cNvPr>
          <p:cNvSpPr>
            <a:spLocks noGrp="1"/>
          </p:cNvSpPr>
          <p:nvPr>
            <p:ph idx="1"/>
          </p:nvPr>
        </p:nvSpPr>
        <p:spPr/>
        <p:txBody>
          <a:bodyPr/>
          <a:lstStyle/>
          <a:p>
            <a:r>
              <a:rPr lang="en-US" dirty="0"/>
              <a:t>What disturbed Saul about the joyous singing of the women? </a:t>
            </a:r>
          </a:p>
          <a:p>
            <a:r>
              <a:rPr lang="en-US" dirty="0"/>
              <a:t>What was the source of the evil that was at work in Saul and how do you understand its having come from the Lord? </a:t>
            </a:r>
          </a:p>
          <a:p>
            <a:r>
              <a:rPr lang="en-US" dirty="0"/>
              <a:t>Why do you think Saul bestowed honors on David even though he resented him? </a:t>
            </a:r>
          </a:p>
        </p:txBody>
      </p:sp>
    </p:spTree>
    <p:extLst>
      <p:ext uri="{BB962C8B-B14F-4D97-AF65-F5344CB8AC3E}">
        <p14:creationId xmlns:p14="http://schemas.microsoft.com/office/powerpoint/2010/main" val="12720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BCDB-EC42-99AF-8822-6A301F9DA620}"/>
              </a:ext>
            </a:extLst>
          </p:cNvPr>
          <p:cNvSpPr>
            <a:spLocks noGrp="1"/>
          </p:cNvSpPr>
          <p:nvPr>
            <p:ph type="title"/>
          </p:nvPr>
        </p:nvSpPr>
        <p:spPr/>
        <p:txBody>
          <a:bodyPr/>
          <a:lstStyle/>
          <a:p>
            <a:r>
              <a:rPr lang="en-US" dirty="0"/>
              <a:t>Give Your Best Even If Not Valued</a:t>
            </a:r>
          </a:p>
        </p:txBody>
      </p:sp>
      <p:sp>
        <p:nvSpPr>
          <p:cNvPr id="3" name="Content Placeholder 2">
            <a:extLst>
              <a:ext uri="{FF2B5EF4-FFF2-40B4-BE49-F238E27FC236}">
                <a16:creationId xmlns:a16="http://schemas.microsoft.com/office/drawing/2014/main" id="{63643734-5C82-46EB-6C42-3FD4FD070B9F}"/>
              </a:ext>
            </a:extLst>
          </p:cNvPr>
          <p:cNvSpPr>
            <a:spLocks noGrp="1"/>
          </p:cNvSpPr>
          <p:nvPr>
            <p:ph idx="1"/>
          </p:nvPr>
        </p:nvSpPr>
        <p:spPr/>
        <p:txBody>
          <a:bodyPr/>
          <a:lstStyle/>
          <a:p>
            <a:r>
              <a:rPr lang="en-US" dirty="0"/>
              <a:t>What can cause jealousy tinged with paranoia in our lives?</a:t>
            </a:r>
          </a:p>
          <a:p>
            <a:r>
              <a:rPr lang="en-US" dirty="0"/>
              <a:t>What else can we learn about the destructive nature of jealousy from this passage?</a:t>
            </a:r>
          </a:p>
          <a:p>
            <a:r>
              <a:rPr lang="en-US" dirty="0"/>
              <a:t>What is the best way to respond to the jealousy of others towards you? </a:t>
            </a:r>
          </a:p>
        </p:txBody>
      </p:sp>
    </p:spTree>
    <p:extLst>
      <p:ext uri="{BB962C8B-B14F-4D97-AF65-F5344CB8AC3E}">
        <p14:creationId xmlns:p14="http://schemas.microsoft.com/office/powerpoint/2010/main" val="15416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62B4-B24C-63AA-CBE1-F2780BFC8238}"/>
              </a:ext>
            </a:extLst>
          </p:cNvPr>
          <p:cNvSpPr>
            <a:spLocks noGrp="1"/>
          </p:cNvSpPr>
          <p:nvPr>
            <p:ph type="title"/>
          </p:nvPr>
        </p:nvSpPr>
        <p:spPr/>
        <p:txBody>
          <a:bodyPr/>
          <a:lstStyle/>
          <a:p>
            <a:pPr algn="l"/>
            <a:r>
              <a:rPr lang="en-US" dirty="0"/>
              <a:t>Listen for why David succeeded.</a:t>
            </a:r>
          </a:p>
        </p:txBody>
      </p:sp>
      <p:sp>
        <p:nvSpPr>
          <p:cNvPr id="3" name="Content Placeholder 2">
            <a:extLst>
              <a:ext uri="{FF2B5EF4-FFF2-40B4-BE49-F238E27FC236}">
                <a16:creationId xmlns:a16="http://schemas.microsoft.com/office/drawing/2014/main" id="{06065A8C-0CEF-1EB8-15B0-A6A0444331BF}"/>
              </a:ext>
            </a:extLst>
          </p:cNvPr>
          <p:cNvSpPr>
            <a:spLocks noGrp="1"/>
          </p:cNvSpPr>
          <p:nvPr>
            <p:ph idx="1"/>
          </p:nvPr>
        </p:nvSpPr>
        <p:spPr>
          <a:xfrm>
            <a:off x="1593930" y="1964522"/>
            <a:ext cx="9004139" cy="4351338"/>
          </a:xfrm>
        </p:spPr>
        <p:txBody>
          <a:bodyPr/>
          <a:lstStyle/>
          <a:p>
            <a:pPr marL="0" indent="0" algn="ctr">
              <a:buNone/>
            </a:pPr>
            <a:r>
              <a:rPr lang="en-US" dirty="0"/>
              <a:t>1 Samuel 18:12-16 (NIV)   Saul was afraid of David, because the LORD was with David but had left Saul. 13  So he sent David away from him and gave him command over a thousand men, and David led the troops in their </a:t>
            </a:r>
          </a:p>
        </p:txBody>
      </p:sp>
    </p:spTree>
    <p:extLst>
      <p:ext uri="{BB962C8B-B14F-4D97-AF65-F5344CB8AC3E}">
        <p14:creationId xmlns:p14="http://schemas.microsoft.com/office/powerpoint/2010/main" val="26256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62B4-B24C-63AA-CBE1-F2780BFC8238}"/>
              </a:ext>
            </a:extLst>
          </p:cNvPr>
          <p:cNvSpPr>
            <a:spLocks noGrp="1"/>
          </p:cNvSpPr>
          <p:nvPr>
            <p:ph type="title"/>
          </p:nvPr>
        </p:nvSpPr>
        <p:spPr/>
        <p:txBody>
          <a:bodyPr/>
          <a:lstStyle/>
          <a:p>
            <a:pPr algn="l"/>
            <a:r>
              <a:rPr lang="en-US" dirty="0"/>
              <a:t>Listen for why David succeeded.</a:t>
            </a:r>
          </a:p>
        </p:txBody>
      </p:sp>
      <p:sp>
        <p:nvSpPr>
          <p:cNvPr id="3" name="Content Placeholder 2">
            <a:extLst>
              <a:ext uri="{FF2B5EF4-FFF2-40B4-BE49-F238E27FC236}">
                <a16:creationId xmlns:a16="http://schemas.microsoft.com/office/drawing/2014/main" id="{06065A8C-0CEF-1EB8-15B0-A6A0444331BF}"/>
              </a:ext>
            </a:extLst>
          </p:cNvPr>
          <p:cNvSpPr>
            <a:spLocks noGrp="1"/>
          </p:cNvSpPr>
          <p:nvPr>
            <p:ph idx="1"/>
          </p:nvPr>
        </p:nvSpPr>
        <p:spPr>
          <a:xfrm>
            <a:off x="1593930" y="1964522"/>
            <a:ext cx="9004139" cy="4351338"/>
          </a:xfrm>
        </p:spPr>
        <p:txBody>
          <a:bodyPr/>
          <a:lstStyle/>
          <a:p>
            <a:pPr marL="0" indent="0" algn="ctr">
              <a:buNone/>
            </a:pPr>
            <a:r>
              <a:rPr lang="en-US" dirty="0"/>
              <a:t>campaigns. 14  In everything he did he had great success, because the LORD was with him. 15  When Saul saw how successful he was, he was afraid of him. 16  But all Israel and Judah loved David, because he led them in their campaigns.</a:t>
            </a:r>
          </a:p>
        </p:txBody>
      </p:sp>
      <p:pic>
        <p:nvPicPr>
          <p:cNvPr id="4" name="Picture 3">
            <a:extLst>
              <a:ext uri="{FF2B5EF4-FFF2-40B4-BE49-F238E27FC236}">
                <a16:creationId xmlns:a16="http://schemas.microsoft.com/office/drawing/2014/main" id="{B25EF0A1-B089-472B-3A3C-563730A2B4BD}"/>
              </a:ext>
            </a:extLst>
          </p:cNvPr>
          <p:cNvPicPr>
            <a:picLocks noChangeAspect="1"/>
          </p:cNvPicPr>
          <p:nvPr/>
        </p:nvPicPr>
        <p:blipFill>
          <a:blip r:embed="rId2"/>
          <a:stretch>
            <a:fillRect/>
          </a:stretch>
        </p:blipFill>
        <p:spPr>
          <a:xfrm>
            <a:off x="4646779" y="5331490"/>
            <a:ext cx="2342857"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25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91C3-003B-AE0F-3928-652C1D5DCC51}"/>
              </a:ext>
            </a:extLst>
          </p:cNvPr>
          <p:cNvSpPr>
            <a:spLocks noGrp="1"/>
          </p:cNvSpPr>
          <p:nvPr>
            <p:ph type="title"/>
          </p:nvPr>
        </p:nvSpPr>
        <p:spPr/>
        <p:txBody>
          <a:bodyPr/>
          <a:lstStyle/>
          <a:p>
            <a:r>
              <a:rPr lang="en-US" dirty="0"/>
              <a:t>Give Your Best as Honor to God</a:t>
            </a:r>
          </a:p>
        </p:txBody>
      </p:sp>
      <p:sp>
        <p:nvSpPr>
          <p:cNvPr id="3" name="Content Placeholder 2">
            <a:extLst>
              <a:ext uri="{FF2B5EF4-FFF2-40B4-BE49-F238E27FC236}">
                <a16:creationId xmlns:a16="http://schemas.microsoft.com/office/drawing/2014/main" id="{C8D41EC6-5517-BF17-AB73-56BB537F5AB5}"/>
              </a:ext>
            </a:extLst>
          </p:cNvPr>
          <p:cNvSpPr>
            <a:spLocks noGrp="1"/>
          </p:cNvSpPr>
          <p:nvPr>
            <p:ph idx="1"/>
          </p:nvPr>
        </p:nvSpPr>
        <p:spPr/>
        <p:txBody>
          <a:bodyPr/>
          <a:lstStyle/>
          <a:p>
            <a:r>
              <a:rPr lang="en-US" dirty="0"/>
              <a:t>Why was Saul afraid of David? </a:t>
            </a:r>
          </a:p>
          <a:p>
            <a:r>
              <a:rPr lang="en-US" dirty="0"/>
              <a:t>What action did Saul take? </a:t>
            </a:r>
          </a:p>
          <a:p>
            <a:r>
              <a:rPr lang="en-US" dirty="0"/>
              <a:t>What words describe the quality of David’s life and what do they mean? </a:t>
            </a:r>
          </a:p>
        </p:txBody>
      </p:sp>
    </p:spTree>
    <p:extLst>
      <p:ext uri="{BB962C8B-B14F-4D97-AF65-F5344CB8AC3E}">
        <p14:creationId xmlns:p14="http://schemas.microsoft.com/office/powerpoint/2010/main" val="38715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DE90-E83C-2346-D0A6-0B7DDF14A392}"/>
              </a:ext>
            </a:extLst>
          </p:cNvPr>
          <p:cNvSpPr>
            <a:spLocks noGrp="1"/>
          </p:cNvSpPr>
          <p:nvPr>
            <p:ph type="title"/>
          </p:nvPr>
        </p:nvSpPr>
        <p:spPr/>
        <p:txBody>
          <a:bodyPr/>
          <a:lstStyle/>
          <a:p>
            <a:r>
              <a:rPr lang="en-US" dirty="0"/>
              <a:t>Give Your Best as Honor to God</a:t>
            </a:r>
          </a:p>
        </p:txBody>
      </p:sp>
      <p:sp>
        <p:nvSpPr>
          <p:cNvPr id="3" name="Content Placeholder 2">
            <a:extLst>
              <a:ext uri="{FF2B5EF4-FFF2-40B4-BE49-F238E27FC236}">
                <a16:creationId xmlns:a16="http://schemas.microsoft.com/office/drawing/2014/main" id="{5F825808-D3B2-147F-A2FE-2973552FD133}"/>
              </a:ext>
            </a:extLst>
          </p:cNvPr>
          <p:cNvSpPr>
            <a:spLocks noGrp="1"/>
          </p:cNvSpPr>
          <p:nvPr>
            <p:ph idx="1"/>
          </p:nvPr>
        </p:nvSpPr>
        <p:spPr/>
        <p:txBody>
          <a:bodyPr/>
          <a:lstStyle/>
          <a:p>
            <a:r>
              <a:rPr lang="en-US"/>
              <a:t>How does humility or the lack of it influence these characters' interactions and outcomes?</a:t>
            </a:r>
          </a:p>
          <a:p>
            <a:r>
              <a:rPr lang="en-US"/>
              <a:t>How can we have an assurance of God’s presence with us in a place of responsibility?</a:t>
            </a:r>
            <a:endParaRPr lang="en-US" dirty="0"/>
          </a:p>
        </p:txBody>
      </p:sp>
      <p:graphicFrame>
        <p:nvGraphicFramePr>
          <p:cNvPr id="4" name="Table 3">
            <a:extLst>
              <a:ext uri="{FF2B5EF4-FFF2-40B4-BE49-F238E27FC236}">
                <a16:creationId xmlns:a16="http://schemas.microsoft.com/office/drawing/2014/main" id="{9C67B32F-42EC-A6F3-D2CF-BC0FCB5DA60B}"/>
              </a:ext>
            </a:extLst>
          </p:cNvPr>
          <p:cNvGraphicFramePr>
            <a:graphicFrameLocks noGrp="1"/>
          </p:cNvGraphicFramePr>
          <p:nvPr>
            <p:extLst>
              <p:ext uri="{D42A27DB-BD31-4B8C-83A1-F6EECF244321}">
                <p14:modId xmlns:p14="http://schemas.microsoft.com/office/powerpoint/2010/main" val="3435986477"/>
              </p:ext>
            </p:extLst>
          </p:nvPr>
        </p:nvGraphicFramePr>
        <p:xfrm>
          <a:off x="838200" y="3117374"/>
          <a:ext cx="10515600" cy="1767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25895617"/>
                    </a:ext>
                  </a:extLst>
                </a:gridCol>
                <a:gridCol w="5257800">
                  <a:extLst>
                    <a:ext uri="{9D8B030D-6E8A-4147-A177-3AD203B41FA5}">
                      <a16:colId xmlns:a16="http://schemas.microsoft.com/office/drawing/2014/main" val="4113095775"/>
                    </a:ext>
                  </a:extLst>
                </a:gridCol>
              </a:tblGrid>
              <a:tr h="234387">
                <a:tc>
                  <a:txBody>
                    <a:bodyPr/>
                    <a:lstStyle/>
                    <a:p>
                      <a:pPr algn="ctr"/>
                      <a:r>
                        <a:rPr lang="en-US" sz="2800" dirty="0"/>
                        <a:t>Saul – Lack of Humility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David -  Demonstrates Humility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713867"/>
                  </a:ext>
                </a:extLst>
              </a:tr>
              <a:tr h="370840">
                <a:tc>
                  <a:txBody>
                    <a:bodyPr/>
                    <a:lstStyle/>
                    <a:p>
                      <a:endParaRPr lang="en-US" sz="28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012854"/>
                  </a:ext>
                </a:extLst>
              </a:tr>
            </a:tbl>
          </a:graphicData>
        </a:graphic>
      </p:graphicFrame>
      <p:pic>
        <p:nvPicPr>
          <p:cNvPr id="5" name="Picture 4" descr="A chair with a cross on it&#10;&#10;Description automatically generated">
            <a:extLst>
              <a:ext uri="{FF2B5EF4-FFF2-40B4-BE49-F238E27FC236}">
                <a16:creationId xmlns:a16="http://schemas.microsoft.com/office/drawing/2014/main" id="{7BBCAE49-6F6D-F4CE-03EF-057811F51CEE}"/>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9804" y="4291637"/>
            <a:ext cx="2072391" cy="2020263"/>
          </a:xfrm>
          <a:prstGeom prst="rect">
            <a:avLst/>
          </a:prstGeom>
        </p:spPr>
      </p:pic>
    </p:spTree>
    <p:extLst>
      <p:ext uri="{BB962C8B-B14F-4D97-AF65-F5344CB8AC3E}">
        <p14:creationId xmlns:p14="http://schemas.microsoft.com/office/powerpoint/2010/main" val="18083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3730-CFF7-D4C4-6040-BA0D3BEF4C9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ADB17E9-D79B-669B-1B2B-1EC0B4C2D8C8}"/>
              </a:ext>
            </a:extLst>
          </p:cNvPr>
          <p:cNvSpPr>
            <a:spLocks noGrp="1"/>
          </p:cNvSpPr>
          <p:nvPr>
            <p:ph idx="1"/>
          </p:nvPr>
        </p:nvSpPr>
        <p:spPr>
          <a:xfrm>
            <a:off x="838200" y="2118167"/>
            <a:ext cx="10515600" cy="4058796"/>
          </a:xfrm>
        </p:spPr>
        <p:txBody>
          <a:bodyPr/>
          <a:lstStyle/>
          <a:p>
            <a:r>
              <a:rPr lang="en-US" dirty="0"/>
              <a:t>Confess your shortcomings. </a:t>
            </a:r>
          </a:p>
          <a:p>
            <a:pPr lvl="1"/>
            <a:r>
              <a:rPr lang="en-US" dirty="0"/>
              <a:t>Identify an area where you’ve not strived for excellence. </a:t>
            </a:r>
          </a:p>
          <a:p>
            <a:pPr lvl="1"/>
            <a:r>
              <a:rPr lang="en-US" dirty="0"/>
              <a:t>Commit to giving God your best in that area. </a:t>
            </a:r>
          </a:p>
          <a:p>
            <a:pPr lvl="1"/>
            <a:r>
              <a:rPr lang="en-US" dirty="0"/>
              <a:t>Keep growing by learning from your battles and helping others with their burdens.</a:t>
            </a:r>
          </a:p>
          <a:p>
            <a:endParaRPr lang="en-US" dirty="0"/>
          </a:p>
        </p:txBody>
      </p:sp>
    </p:spTree>
    <p:extLst>
      <p:ext uri="{BB962C8B-B14F-4D97-AF65-F5344CB8AC3E}">
        <p14:creationId xmlns:p14="http://schemas.microsoft.com/office/powerpoint/2010/main" val="89005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3730-CFF7-D4C4-6040-BA0D3BEF4C9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ADB17E9-D79B-669B-1B2B-1EC0B4C2D8C8}"/>
              </a:ext>
            </a:extLst>
          </p:cNvPr>
          <p:cNvSpPr>
            <a:spLocks noGrp="1"/>
          </p:cNvSpPr>
          <p:nvPr>
            <p:ph idx="1"/>
          </p:nvPr>
        </p:nvSpPr>
        <p:spPr/>
        <p:txBody>
          <a:bodyPr/>
          <a:lstStyle/>
          <a:p>
            <a:r>
              <a:rPr lang="en-US" dirty="0"/>
              <a:t>Give the credit to God. </a:t>
            </a:r>
          </a:p>
          <a:p>
            <a:pPr lvl="1"/>
            <a:r>
              <a:rPr lang="en-US" dirty="0"/>
              <a:t>When you succeed or when others compliment or praise you for a job well-done…</a:t>
            </a:r>
          </a:p>
          <a:p>
            <a:pPr lvl="2"/>
            <a:r>
              <a:rPr lang="en-US" dirty="0"/>
              <a:t>Thank them for the encouragement</a:t>
            </a:r>
          </a:p>
          <a:p>
            <a:pPr lvl="2"/>
            <a:r>
              <a:rPr lang="en-US" dirty="0"/>
              <a:t>Give God the glory</a:t>
            </a:r>
          </a:p>
          <a:p>
            <a:pPr lvl="1"/>
            <a:r>
              <a:rPr lang="en-US" dirty="0"/>
              <a:t>Make a list of opportunities you’ve had to praise God at the end of the week.</a:t>
            </a:r>
          </a:p>
          <a:p>
            <a:endParaRPr lang="en-US" dirty="0"/>
          </a:p>
        </p:txBody>
      </p:sp>
    </p:spTree>
    <p:extLst>
      <p:ext uri="{BB962C8B-B14F-4D97-AF65-F5344CB8AC3E}">
        <p14:creationId xmlns:p14="http://schemas.microsoft.com/office/powerpoint/2010/main" val="268395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3730-CFF7-D4C4-6040-BA0D3BEF4C9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ADB17E9-D79B-669B-1B2B-1EC0B4C2D8C8}"/>
              </a:ext>
            </a:extLst>
          </p:cNvPr>
          <p:cNvSpPr>
            <a:spLocks noGrp="1"/>
          </p:cNvSpPr>
          <p:nvPr>
            <p:ph idx="1"/>
          </p:nvPr>
        </p:nvSpPr>
        <p:spPr/>
        <p:txBody>
          <a:bodyPr>
            <a:normAutofit/>
          </a:bodyPr>
          <a:lstStyle/>
          <a:p>
            <a:r>
              <a:rPr lang="en-US" dirty="0"/>
              <a:t>Maintain your integrity. </a:t>
            </a:r>
          </a:p>
          <a:p>
            <a:pPr lvl="1"/>
            <a:r>
              <a:rPr lang="en-US" dirty="0"/>
              <a:t>Always do the right thing, even when others are doing the wrong thing to you. </a:t>
            </a:r>
          </a:p>
          <a:p>
            <a:pPr lvl="1"/>
            <a:r>
              <a:rPr lang="en-US" dirty="0"/>
              <a:t>Don’t retaliate against hate, knowing that the presence of God is there for your peace of mind and protection. </a:t>
            </a:r>
          </a:p>
          <a:p>
            <a:pPr lvl="1"/>
            <a:r>
              <a:rPr lang="en-US" dirty="0"/>
              <a:t>List a few adversarial people you can pray for in the coming week. </a:t>
            </a:r>
          </a:p>
          <a:p>
            <a:endParaRPr lang="en-US" dirty="0"/>
          </a:p>
        </p:txBody>
      </p:sp>
    </p:spTree>
    <p:extLst>
      <p:ext uri="{BB962C8B-B14F-4D97-AF65-F5344CB8AC3E}">
        <p14:creationId xmlns:p14="http://schemas.microsoft.com/office/powerpoint/2010/main" val="176173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A285-B25F-2561-5B09-9C27EE9DE198}"/>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77744541-8D1B-0444-6B7D-7796C86EC72D}"/>
              </a:ext>
            </a:extLst>
          </p:cNvPr>
          <p:cNvGrpSpPr/>
          <p:nvPr/>
        </p:nvGrpSpPr>
        <p:grpSpPr>
          <a:xfrm>
            <a:off x="2849598" y="1690688"/>
            <a:ext cx="6492803" cy="4161682"/>
            <a:chOff x="2849598" y="1690688"/>
            <a:chExt cx="6492803" cy="4161682"/>
          </a:xfrm>
        </p:grpSpPr>
        <p:pic>
          <p:nvPicPr>
            <p:cNvPr id="4" name="Picture 3" descr="A hand grabbing a yellow object with blue text&#10;&#10;Description automatically generated">
              <a:extLst>
                <a:ext uri="{FF2B5EF4-FFF2-40B4-BE49-F238E27FC236}">
                  <a16:creationId xmlns:a16="http://schemas.microsoft.com/office/drawing/2014/main" id="{F9183403-D5C8-A095-573C-A89F13B95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7850"/>
              <a:ext cx="5715000" cy="3162300"/>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CED33FF5-B5C5-48CA-B119-4A46809BC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8" name="TextBox 7">
            <a:extLst>
              <a:ext uri="{FF2B5EF4-FFF2-40B4-BE49-F238E27FC236}">
                <a16:creationId xmlns:a16="http://schemas.microsoft.com/office/drawing/2014/main" id="{0169C76C-4693-9D4F-42E4-9E96855D6C89}"/>
              </a:ext>
            </a:extLst>
          </p:cNvPr>
          <p:cNvSpPr txBox="1"/>
          <p:nvPr/>
        </p:nvSpPr>
        <p:spPr>
          <a:xfrm>
            <a:off x="4465122" y="5852370"/>
            <a:ext cx="339634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17101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D4F3-47D2-9D78-1A36-ACAFBEF28079}"/>
              </a:ext>
            </a:extLst>
          </p:cNvPr>
          <p:cNvSpPr>
            <a:spLocks noGrp="1"/>
          </p:cNvSpPr>
          <p:nvPr>
            <p:ph type="title"/>
          </p:nvPr>
        </p:nvSpPr>
        <p:spPr/>
        <p:txBody>
          <a:bodyPr/>
          <a:lstStyle/>
          <a:p>
            <a:r>
              <a:rPr lang="en-US" dirty="0"/>
              <a:t>Family Activities</a:t>
            </a:r>
          </a:p>
        </p:txBody>
      </p:sp>
      <p:pic>
        <p:nvPicPr>
          <p:cNvPr id="4" name="Picture 3" descr="A crossword puzzle with many squares&#10;&#10;Description automatically generated">
            <a:extLst>
              <a:ext uri="{FF2B5EF4-FFF2-40B4-BE49-F238E27FC236}">
                <a16:creationId xmlns:a16="http://schemas.microsoft.com/office/drawing/2014/main" id="{B1CE076C-2F4B-17D7-BDA3-B57E223116C5}"/>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418496" y="1568911"/>
            <a:ext cx="5779098" cy="388862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2" name="Picture 4" descr="Speech">
            <a:extLst>
              <a:ext uri="{FF2B5EF4-FFF2-40B4-BE49-F238E27FC236}">
                <a16:creationId xmlns:a16="http://schemas.microsoft.com/office/drawing/2014/main" id="{0D49E0E8-E5D3-6336-C952-3D95417B94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4415" y="3080084"/>
            <a:ext cx="2894566" cy="2053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DFFB653B-5EA0-4CF3-8B3B-82959C1CAE07}"/>
              </a:ext>
            </a:extLst>
          </p:cNvPr>
          <p:cNvSpPr/>
          <p:nvPr/>
        </p:nvSpPr>
        <p:spPr>
          <a:xfrm>
            <a:off x="4411578" y="1802733"/>
            <a:ext cx="4383505" cy="2949741"/>
          </a:xfrm>
          <a:prstGeom prst="wedgeRoundRectCallout">
            <a:avLst>
              <a:gd name="adj1" fmla="val 61310"/>
              <a:gd name="adj2" fmla="val 2062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Attention … all clues and words are found in the Bible Study passage.  No foreign embassies have contributed to this crossword puzzle. Top Secret classification has been rescinded. </a:t>
            </a:r>
          </a:p>
          <a:p>
            <a:pPr algn="ctr"/>
            <a:r>
              <a:rPr lang="en-US" dirty="0">
                <a:latin typeface="Comic Sans MS" panose="030F0702030302020204" pitchFamily="66" charset="0"/>
              </a:rPr>
              <a:t>Help IS provided at </a:t>
            </a:r>
            <a:r>
              <a:rPr lang="en-US" dirty="0">
                <a:latin typeface="Comic Sans MS" panose="030F0702030302020204" pitchFamily="66" charset="0"/>
                <a:hlinkClick r:id="rId4"/>
              </a:rPr>
              <a:t>https://tinyurl.com/y38fpk6j</a:t>
            </a:r>
            <a:r>
              <a:rPr lang="en-US" dirty="0">
                <a:latin typeface="Comic Sans MS" panose="030F0702030302020204" pitchFamily="66" charset="0"/>
              </a:rPr>
              <a:t> </a:t>
            </a:r>
          </a:p>
        </p:txBody>
      </p:sp>
      <p:pic>
        <p:nvPicPr>
          <p:cNvPr id="2054" name="Picture 6" descr="Top secret lettering">
            <a:extLst>
              <a:ext uri="{FF2B5EF4-FFF2-40B4-BE49-F238E27FC236}">
                <a16:creationId xmlns:a16="http://schemas.microsoft.com/office/drawing/2014/main" id="{AA94AE3F-F721-581F-C6B0-99778237C6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501" y="2619375"/>
            <a:ext cx="3573517"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2000"/>
                                  </p:stCondLst>
                                  <p:childTnLst>
                                    <p:animEffect transition="out" filter="circle(out)">
                                      <p:cBhvr>
                                        <p:cTn id="6" dur="3000"/>
                                        <p:tgtEl>
                                          <p:spTgt spid="2054"/>
                                        </p:tgtEl>
                                      </p:cBhvr>
                                    </p:animEffect>
                                    <p:set>
                                      <p:cBhvr>
                                        <p:cTn id="7" dur="1" fill="hold">
                                          <p:stCondLst>
                                            <p:cond delay="2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David</a:t>
            </a:r>
          </a:p>
        </p:txBody>
      </p:sp>
      <p:sp>
        <p:nvSpPr>
          <p:cNvPr id="3" name="Subtitle 2"/>
          <p:cNvSpPr>
            <a:spLocks noGrp="1"/>
          </p:cNvSpPr>
          <p:nvPr>
            <p:ph type="subTitle" idx="1"/>
          </p:nvPr>
        </p:nvSpPr>
        <p:spPr>
          <a:xfrm>
            <a:off x="1524000" y="3906982"/>
            <a:ext cx="9144000" cy="1350818"/>
          </a:xfrm>
        </p:spPr>
        <p:txBody>
          <a:bodyPr/>
          <a:lstStyle/>
          <a:p>
            <a:r>
              <a:rPr lang="en-US" dirty="0"/>
              <a:t>August 4</a:t>
            </a:r>
          </a:p>
        </p:txBody>
      </p:sp>
    </p:spTree>
    <p:extLst>
      <p:ext uri="{BB962C8B-B14F-4D97-AF65-F5344CB8AC3E}">
        <p14:creationId xmlns:p14="http://schemas.microsoft.com/office/powerpoint/2010/main" val="30114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D0F3-C343-69AC-D2F6-1E267424AF05}"/>
              </a:ext>
            </a:extLst>
          </p:cNvPr>
          <p:cNvSpPr>
            <a:spLocks noGrp="1"/>
          </p:cNvSpPr>
          <p:nvPr>
            <p:ph type="title"/>
          </p:nvPr>
        </p:nvSpPr>
        <p:spPr/>
        <p:txBody>
          <a:bodyPr/>
          <a:lstStyle/>
          <a:p>
            <a:r>
              <a:rPr lang="en-US" dirty="0"/>
              <a:t>Admit it … have no shame …</a:t>
            </a:r>
          </a:p>
        </p:txBody>
      </p:sp>
      <p:sp>
        <p:nvSpPr>
          <p:cNvPr id="3" name="Content Placeholder 2">
            <a:extLst>
              <a:ext uri="{FF2B5EF4-FFF2-40B4-BE49-F238E27FC236}">
                <a16:creationId xmlns:a16="http://schemas.microsoft.com/office/drawing/2014/main" id="{90100DC5-6347-AC4F-56DE-A0A2EDF8DAE1}"/>
              </a:ext>
            </a:extLst>
          </p:cNvPr>
          <p:cNvSpPr>
            <a:spLocks noGrp="1"/>
          </p:cNvSpPr>
          <p:nvPr>
            <p:ph idx="1"/>
          </p:nvPr>
        </p:nvSpPr>
        <p:spPr/>
        <p:txBody>
          <a:bodyPr/>
          <a:lstStyle/>
          <a:p>
            <a:r>
              <a:rPr lang="en-US" dirty="0"/>
              <a:t>What is the most menial job you have had to do?</a:t>
            </a:r>
          </a:p>
          <a:p>
            <a:endParaRPr lang="en-US" dirty="0"/>
          </a:p>
          <a:p>
            <a:r>
              <a:rPr lang="en-US" dirty="0">
                <a:solidFill>
                  <a:srgbClr val="C00000"/>
                </a:solidFill>
              </a:rPr>
              <a:t>God calls us to excellence in our lives</a:t>
            </a:r>
          </a:p>
          <a:p>
            <a:pPr lvl="1"/>
            <a:r>
              <a:rPr lang="en-US" dirty="0">
                <a:solidFill>
                  <a:srgbClr val="C00000"/>
                </a:solidFill>
              </a:rPr>
              <a:t>Serve with excellence</a:t>
            </a:r>
          </a:p>
          <a:p>
            <a:pPr lvl="1"/>
            <a:r>
              <a:rPr lang="en-US" dirty="0">
                <a:solidFill>
                  <a:srgbClr val="C00000"/>
                </a:solidFill>
              </a:rPr>
              <a:t>Even when that work is not appreciated by others.</a:t>
            </a:r>
          </a:p>
          <a:p>
            <a:endParaRPr lang="en-US" dirty="0"/>
          </a:p>
        </p:txBody>
      </p:sp>
      <p:grpSp>
        <p:nvGrpSpPr>
          <p:cNvPr id="4" name="Group 3">
            <a:extLst>
              <a:ext uri="{FF2B5EF4-FFF2-40B4-BE49-F238E27FC236}">
                <a16:creationId xmlns:a16="http://schemas.microsoft.com/office/drawing/2014/main" id="{8E030909-2301-EC67-014F-D01C42CCB6A9}"/>
              </a:ext>
            </a:extLst>
          </p:cNvPr>
          <p:cNvGrpSpPr/>
          <p:nvPr/>
        </p:nvGrpSpPr>
        <p:grpSpPr>
          <a:xfrm>
            <a:off x="1255853" y="2523281"/>
            <a:ext cx="8958735" cy="2830010"/>
            <a:chOff x="1255853" y="2523281"/>
            <a:chExt cx="8958735" cy="2830010"/>
          </a:xfrm>
        </p:grpSpPr>
        <p:pic>
          <p:nvPicPr>
            <p:cNvPr id="1026" name="Picture 2" descr="Janitor">
              <a:extLst>
                <a:ext uri="{FF2B5EF4-FFF2-40B4-BE49-F238E27FC236}">
                  <a16:creationId xmlns:a16="http://schemas.microsoft.com/office/drawing/2014/main" id="{F02AFC6C-782A-DB4C-E540-5FE464D879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320" y="2979529"/>
              <a:ext cx="2020445" cy="2373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ash dishes">
              <a:extLst>
                <a:ext uri="{FF2B5EF4-FFF2-40B4-BE49-F238E27FC236}">
                  <a16:creationId xmlns:a16="http://schemas.microsoft.com/office/drawing/2014/main" id="{14CA4FB1-58ED-2816-72D0-0957616CB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853" y="2814412"/>
              <a:ext cx="2705143" cy="2373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ar Washing Machine">
              <a:extLst>
                <a:ext uri="{FF2B5EF4-FFF2-40B4-BE49-F238E27FC236}">
                  <a16:creationId xmlns:a16="http://schemas.microsoft.com/office/drawing/2014/main" id="{6D6594C4-E4A6-8134-925E-B76BC93800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711" y="2523281"/>
              <a:ext cx="2858877" cy="2565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95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F87-40B4-294A-841B-390D6BC1DB08}"/>
              </a:ext>
            </a:extLst>
          </p:cNvPr>
          <p:cNvSpPr>
            <a:spLocks noGrp="1"/>
          </p:cNvSpPr>
          <p:nvPr>
            <p:ph type="title"/>
          </p:nvPr>
        </p:nvSpPr>
        <p:spPr/>
        <p:txBody>
          <a:bodyPr/>
          <a:lstStyle/>
          <a:p>
            <a:pPr algn="l"/>
            <a:r>
              <a:rPr lang="en-US" dirty="0"/>
              <a:t>Listen for successes.</a:t>
            </a:r>
          </a:p>
        </p:txBody>
      </p:sp>
      <p:sp>
        <p:nvSpPr>
          <p:cNvPr id="3" name="Content Placeholder 2">
            <a:extLst>
              <a:ext uri="{FF2B5EF4-FFF2-40B4-BE49-F238E27FC236}">
                <a16:creationId xmlns:a16="http://schemas.microsoft.com/office/drawing/2014/main" id="{D67AB5A7-F8D0-4800-7D84-F25499D87B29}"/>
              </a:ext>
            </a:extLst>
          </p:cNvPr>
          <p:cNvSpPr>
            <a:spLocks noGrp="1"/>
          </p:cNvSpPr>
          <p:nvPr>
            <p:ph idx="1"/>
          </p:nvPr>
        </p:nvSpPr>
        <p:spPr>
          <a:xfrm>
            <a:off x="1350862" y="1999246"/>
            <a:ext cx="9490276" cy="4351338"/>
          </a:xfrm>
        </p:spPr>
        <p:txBody>
          <a:bodyPr/>
          <a:lstStyle/>
          <a:p>
            <a:pPr marL="0" indent="0" algn="ctr">
              <a:buNone/>
            </a:pPr>
            <a:r>
              <a:rPr lang="en-US" dirty="0"/>
              <a:t>1 Samuel 18:5-7 (NIV)  Whatever Saul sent him to do, David did it so successfully that Saul gave him a high rank in the army. This pleased all the people, and Saul's officers as well. 6  When the men were returning home after David had killed the Philistine, the </a:t>
            </a:r>
          </a:p>
        </p:txBody>
      </p:sp>
    </p:spTree>
    <p:extLst>
      <p:ext uri="{BB962C8B-B14F-4D97-AF65-F5344CB8AC3E}">
        <p14:creationId xmlns:p14="http://schemas.microsoft.com/office/powerpoint/2010/main" val="1894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F87-40B4-294A-841B-390D6BC1DB08}"/>
              </a:ext>
            </a:extLst>
          </p:cNvPr>
          <p:cNvSpPr>
            <a:spLocks noGrp="1"/>
          </p:cNvSpPr>
          <p:nvPr>
            <p:ph type="title"/>
          </p:nvPr>
        </p:nvSpPr>
        <p:spPr/>
        <p:txBody>
          <a:bodyPr/>
          <a:lstStyle/>
          <a:p>
            <a:pPr algn="l"/>
            <a:r>
              <a:rPr lang="en-US" dirty="0"/>
              <a:t>Listen for successes.</a:t>
            </a:r>
          </a:p>
        </p:txBody>
      </p:sp>
      <p:sp>
        <p:nvSpPr>
          <p:cNvPr id="3" name="Content Placeholder 2">
            <a:extLst>
              <a:ext uri="{FF2B5EF4-FFF2-40B4-BE49-F238E27FC236}">
                <a16:creationId xmlns:a16="http://schemas.microsoft.com/office/drawing/2014/main" id="{D67AB5A7-F8D0-4800-7D84-F25499D87B29}"/>
              </a:ext>
            </a:extLst>
          </p:cNvPr>
          <p:cNvSpPr>
            <a:spLocks noGrp="1"/>
          </p:cNvSpPr>
          <p:nvPr>
            <p:ph idx="1"/>
          </p:nvPr>
        </p:nvSpPr>
        <p:spPr>
          <a:xfrm>
            <a:off x="1190504" y="2141537"/>
            <a:ext cx="9810991" cy="4351338"/>
          </a:xfrm>
        </p:spPr>
        <p:txBody>
          <a:bodyPr/>
          <a:lstStyle/>
          <a:p>
            <a:pPr marL="0" indent="0" algn="ctr">
              <a:buNone/>
            </a:pPr>
            <a:r>
              <a:rPr lang="en-US" dirty="0"/>
              <a:t>women came out from all the towns of Israel to meet King Saul with singing and dancing, with joyful songs and with tambourines and lutes. 7  As they danced, they sang: "Saul has slain his thousands, and David his tens of thousands."</a:t>
            </a:r>
          </a:p>
        </p:txBody>
      </p:sp>
      <p:pic>
        <p:nvPicPr>
          <p:cNvPr id="5" name="Picture 4">
            <a:extLst>
              <a:ext uri="{FF2B5EF4-FFF2-40B4-BE49-F238E27FC236}">
                <a16:creationId xmlns:a16="http://schemas.microsoft.com/office/drawing/2014/main" id="{44239A30-4A1F-3EFE-45F7-DEA8D7D60DCD}"/>
              </a:ext>
            </a:extLst>
          </p:cNvPr>
          <p:cNvPicPr>
            <a:picLocks noChangeAspect="1"/>
          </p:cNvPicPr>
          <p:nvPr/>
        </p:nvPicPr>
        <p:blipFill>
          <a:blip r:embed="rId2"/>
          <a:stretch>
            <a:fillRect/>
          </a:stretch>
        </p:blipFill>
        <p:spPr>
          <a:xfrm>
            <a:off x="4646779" y="5331490"/>
            <a:ext cx="2342857"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805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819A-E2C7-9088-B006-648C75399968}"/>
              </a:ext>
            </a:extLst>
          </p:cNvPr>
          <p:cNvSpPr>
            <a:spLocks noGrp="1"/>
          </p:cNvSpPr>
          <p:nvPr>
            <p:ph type="title"/>
          </p:nvPr>
        </p:nvSpPr>
        <p:spPr/>
        <p:txBody>
          <a:bodyPr/>
          <a:lstStyle/>
          <a:p>
            <a:r>
              <a:rPr lang="en-US" dirty="0"/>
              <a:t>Give Your Best as a Follower</a:t>
            </a:r>
          </a:p>
        </p:txBody>
      </p:sp>
      <p:sp>
        <p:nvSpPr>
          <p:cNvPr id="3" name="Content Placeholder 2">
            <a:extLst>
              <a:ext uri="{FF2B5EF4-FFF2-40B4-BE49-F238E27FC236}">
                <a16:creationId xmlns:a16="http://schemas.microsoft.com/office/drawing/2014/main" id="{DA4181A4-EB3E-CED2-CDAD-6D4485B57352}"/>
              </a:ext>
            </a:extLst>
          </p:cNvPr>
          <p:cNvSpPr>
            <a:spLocks noGrp="1"/>
          </p:cNvSpPr>
          <p:nvPr>
            <p:ph idx="1"/>
          </p:nvPr>
        </p:nvSpPr>
        <p:spPr>
          <a:xfrm>
            <a:off x="838200" y="2106591"/>
            <a:ext cx="10515600" cy="4070371"/>
          </a:xfrm>
        </p:spPr>
        <p:txBody>
          <a:bodyPr/>
          <a:lstStyle/>
          <a:p>
            <a:r>
              <a:rPr lang="en-US" dirty="0">
                <a:solidFill>
                  <a:srgbClr val="C00000"/>
                </a:solidFill>
              </a:rPr>
              <a:t>Note two preceding events that contributed to Saul’s decision to insist David reside in his house. </a:t>
            </a:r>
          </a:p>
          <a:p>
            <a:pPr lvl="1"/>
            <a:r>
              <a:rPr lang="en-US" dirty="0">
                <a:solidFill>
                  <a:srgbClr val="C00000"/>
                </a:solidFill>
              </a:rPr>
              <a:t>David brought in to play the harp when Saul was feeling depressed</a:t>
            </a:r>
          </a:p>
          <a:p>
            <a:pPr lvl="1"/>
            <a:r>
              <a:rPr lang="en-US" dirty="0">
                <a:solidFill>
                  <a:srgbClr val="C00000"/>
                </a:solidFill>
              </a:rPr>
              <a:t>David defeated the giant, Goliath</a:t>
            </a:r>
          </a:p>
          <a:p>
            <a:endParaRPr lang="en-US" dirty="0"/>
          </a:p>
        </p:txBody>
      </p:sp>
    </p:spTree>
    <p:extLst>
      <p:ext uri="{BB962C8B-B14F-4D97-AF65-F5344CB8AC3E}">
        <p14:creationId xmlns:p14="http://schemas.microsoft.com/office/powerpoint/2010/main" val="387053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3263-D59D-BC39-9E4F-261F0E0C44D1}"/>
              </a:ext>
            </a:extLst>
          </p:cNvPr>
          <p:cNvSpPr>
            <a:spLocks noGrp="1"/>
          </p:cNvSpPr>
          <p:nvPr>
            <p:ph type="title"/>
          </p:nvPr>
        </p:nvSpPr>
        <p:spPr/>
        <p:txBody>
          <a:bodyPr/>
          <a:lstStyle/>
          <a:p>
            <a:r>
              <a:rPr lang="en-US" dirty="0"/>
              <a:t>Give Your Best as a Follower</a:t>
            </a:r>
          </a:p>
        </p:txBody>
      </p:sp>
      <p:sp>
        <p:nvSpPr>
          <p:cNvPr id="3" name="Content Placeholder 2">
            <a:extLst>
              <a:ext uri="{FF2B5EF4-FFF2-40B4-BE49-F238E27FC236}">
                <a16:creationId xmlns:a16="http://schemas.microsoft.com/office/drawing/2014/main" id="{CD69659B-02FC-4484-E57F-C02749CE4AE3}"/>
              </a:ext>
            </a:extLst>
          </p:cNvPr>
          <p:cNvSpPr>
            <a:spLocks noGrp="1"/>
          </p:cNvSpPr>
          <p:nvPr>
            <p:ph idx="1"/>
          </p:nvPr>
        </p:nvSpPr>
        <p:spPr/>
        <p:txBody>
          <a:bodyPr/>
          <a:lstStyle/>
          <a:p>
            <a:r>
              <a:rPr lang="en-US" dirty="0"/>
              <a:t>What are a couple of traits of David that led Saul, the troops, and others to accept him as worthy of their accolades? </a:t>
            </a:r>
          </a:p>
          <a:p>
            <a:r>
              <a:rPr lang="en-US" dirty="0"/>
              <a:t>What were some elements of the celebrations that took place in the cities as Saul, David, and the troops returned in triumph? </a:t>
            </a:r>
          </a:p>
        </p:txBody>
      </p:sp>
    </p:spTree>
    <p:extLst>
      <p:ext uri="{BB962C8B-B14F-4D97-AF65-F5344CB8AC3E}">
        <p14:creationId xmlns:p14="http://schemas.microsoft.com/office/powerpoint/2010/main" val="379660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8AA6-B9E3-6A42-6A01-D1505A5A9545}"/>
              </a:ext>
            </a:extLst>
          </p:cNvPr>
          <p:cNvSpPr>
            <a:spLocks noGrp="1"/>
          </p:cNvSpPr>
          <p:nvPr>
            <p:ph type="title"/>
          </p:nvPr>
        </p:nvSpPr>
        <p:spPr/>
        <p:txBody>
          <a:bodyPr/>
          <a:lstStyle/>
          <a:p>
            <a:r>
              <a:rPr lang="en-US" dirty="0"/>
              <a:t>Give Your Best as a Follower</a:t>
            </a:r>
          </a:p>
        </p:txBody>
      </p:sp>
      <p:sp>
        <p:nvSpPr>
          <p:cNvPr id="3" name="Content Placeholder 2">
            <a:extLst>
              <a:ext uri="{FF2B5EF4-FFF2-40B4-BE49-F238E27FC236}">
                <a16:creationId xmlns:a16="http://schemas.microsoft.com/office/drawing/2014/main" id="{2065C2DD-BD71-8C87-16AE-164206EFABB0}"/>
              </a:ext>
            </a:extLst>
          </p:cNvPr>
          <p:cNvSpPr>
            <a:spLocks noGrp="1"/>
          </p:cNvSpPr>
          <p:nvPr>
            <p:ph idx="1"/>
          </p:nvPr>
        </p:nvSpPr>
        <p:spPr/>
        <p:txBody>
          <a:bodyPr/>
          <a:lstStyle/>
          <a:p>
            <a:r>
              <a:rPr lang="en-US" dirty="0"/>
              <a:t>What motivates you to do your best at something?</a:t>
            </a:r>
          </a:p>
          <a:p>
            <a:r>
              <a:rPr lang="en-US" dirty="0"/>
              <a:t>What attitudes might a person need to adjust to become the best servant leader possible? </a:t>
            </a:r>
          </a:p>
          <a:p>
            <a:r>
              <a:rPr lang="en-US" dirty="0"/>
              <a:t>Why might David have been lauded as more of a hero than Saul from the time of his very first exploit? </a:t>
            </a:r>
          </a:p>
        </p:txBody>
      </p:sp>
    </p:spTree>
    <p:extLst>
      <p:ext uri="{BB962C8B-B14F-4D97-AF65-F5344CB8AC3E}">
        <p14:creationId xmlns:p14="http://schemas.microsoft.com/office/powerpoint/2010/main" val="24288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744E-7F5A-D64A-9CFD-C24C75823107}"/>
              </a:ext>
            </a:extLst>
          </p:cNvPr>
          <p:cNvSpPr>
            <a:spLocks noGrp="1"/>
          </p:cNvSpPr>
          <p:nvPr>
            <p:ph type="title"/>
          </p:nvPr>
        </p:nvSpPr>
        <p:spPr/>
        <p:txBody>
          <a:bodyPr/>
          <a:lstStyle/>
          <a:p>
            <a:pPr algn="l"/>
            <a:r>
              <a:rPr lang="en-US" dirty="0"/>
              <a:t>Listen for how Saul saw David’s success.</a:t>
            </a:r>
          </a:p>
        </p:txBody>
      </p:sp>
      <p:sp>
        <p:nvSpPr>
          <p:cNvPr id="3" name="Content Placeholder 2">
            <a:extLst>
              <a:ext uri="{FF2B5EF4-FFF2-40B4-BE49-F238E27FC236}">
                <a16:creationId xmlns:a16="http://schemas.microsoft.com/office/drawing/2014/main" id="{C8255484-60F7-6EE4-2A84-25654BE4974A}"/>
              </a:ext>
            </a:extLst>
          </p:cNvPr>
          <p:cNvSpPr>
            <a:spLocks noGrp="1"/>
          </p:cNvSpPr>
          <p:nvPr>
            <p:ph idx="1"/>
          </p:nvPr>
        </p:nvSpPr>
        <p:spPr/>
        <p:txBody>
          <a:bodyPr/>
          <a:lstStyle/>
          <a:p>
            <a:pPr marL="0" indent="0" algn="ctr">
              <a:buNone/>
            </a:pPr>
            <a:r>
              <a:rPr lang="en-US" dirty="0"/>
              <a:t>1 Samuel 18:8-11 (NIV)   Saul was very angry; this refrain galled him. "They have credited David with tens of thousands," he thought, "but me with only thousands. What more can he get but the kingdom?" 9  And from that time on Saul kept a jealous eye on David. 10  The next </a:t>
            </a:r>
          </a:p>
        </p:txBody>
      </p:sp>
    </p:spTree>
    <p:extLst>
      <p:ext uri="{BB962C8B-B14F-4D97-AF65-F5344CB8AC3E}">
        <p14:creationId xmlns:p14="http://schemas.microsoft.com/office/powerpoint/2010/main" val="19354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49</TotalTime>
  <Words>941</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David</vt:lpstr>
      <vt:lpstr>Video Introduction</vt:lpstr>
      <vt:lpstr>Admit it … have no shame …</vt:lpstr>
      <vt:lpstr>Listen for successes.</vt:lpstr>
      <vt:lpstr>Listen for successes.</vt:lpstr>
      <vt:lpstr>Give Your Best as a Follower</vt:lpstr>
      <vt:lpstr>Give Your Best as a Follower</vt:lpstr>
      <vt:lpstr>Give Your Best as a Follower</vt:lpstr>
      <vt:lpstr>Listen for how Saul saw David’s success.</vt:lpstr>
      <vt:lpstr>Listen for how Saul saw David’s success.</vt:lpstr>
      <vt:lpstr>Give Your Best Even If Not Valued</vt:lpstr>
      <vt:lpstr>Give Your Best Even If Not Valued</vt:lpstr>
      <vt:lpstr>Listen for why David succeeded.</vt:lpstr>
      <vt:lpstr>Listen for why David succeeded.</vt:lpstr>
      <vt:lpstr>Give Your Best as Honor to God</vt:lpstr>
      <vt:lpstr>Give Your Best as Honor to God</vt:lpstr>
      <vt:lpstr>Application</vt:lpstr>
      <vt:lpstr>Application</vt:lpstr>
      <vt:lpstr>Application</vt:lpstr>
      <vt:lpstr>Family Activities</vt:lpstr>
      <vt:lpstr>David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2024-07-18T17:41:25Z</dcterms:created>
  <dcterms:modified xsi:type="dcterms:W3CDTF">2024-07-18T18:30:29Z</dcterms:modified>
</cp:coreProperties>
</file>