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0" d="100"/>
          <a:sy n="80" d="100"/>
        </p:scale>
        <p:origin x="2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5/29/2025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5/29/2025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5/29/2025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5/29/2025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5/29/2025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77000"/>
                </a:schemeClr>
              </a:gs>
              <a:gs pos="83000">
                <a:schemeClr val="accent1">
                  <a:lumMod val="45000"/>
                  <a:lumOff val="55000"/>
                  <a:alpha val="76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5/29/2025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473vbmp5"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https://tinyurl.com/z6cdstsh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David: Faith That Meets Adversity Head-on</a:t>
            </a:r>
          </a:p>
        </p:txBody>
      </p:sp>
      <p:sp>
        <p:nvSpPr>
          <p:cNvPr id="3" name="Subtitle 2"/>
          <p:cNvSpPr>
            <a:spLocks noGrp="1"/>
          </p:cNvSpPr>
          <p:nvPr>
            <p:ph type="subTitle" idx="1"/>
          </p:nvPr>
        </p:nvSpPr>
        <p:spPr>
          <a:xfrm>
            <a:off x="1524000" y="3966358"/>
            <a:ext cx="9144000" cy="1291442"/>
          </a:xfrm>
        </p:spPr>
        <p:txBody>
          <a:bodyPr/>
          <a:lstStyle/>
          <a:p>
            <a:r>
              <a:rPr lang="en-US" dirty="0"/>
              <a:t>June 22</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DD0B0-0DA8-1EE1-8012-84D216CD92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04458B-42FB-F638-5B0D-6726088AE48E}"/>
              </a:ext>
            </a:extLst>
          </p:cNvPr>
          <p:cNvSpPr>
            <a:spLocks noGrp="1"/>
          </p:cNvSpPr>
          <p:nvPr>
            <p:ph type="title"/>
          </p:nvPr>
        </p:nvSpPr>
        <p:spPr/>
        <p:txBody>
          <a:bodyPr/>
          <a:lstStyle/>
          <a:p>
            <a:pPr algn="l"/>
            <a:r>
              <a:rPr lang="en-US" dirty="0"/>
              <a:t>Listen for Saul’s objection.</a:t>
            </a:r>
          </a:p>
        </p:txBody>
      </p:sp>
      <p:sp>
        <p:nvSpPr>
          <p:cNvPr id="3" name="Content Placeholder 2">
            <a:extLst>
              <a:ext uri="{FF2B5EF4-FFF2-40B4-BE49-F238E27FC236}">
                <a16:creationId xmlns:a16="http://schemas.microsoft.com/office/drawing/2014/main" id="{323CA332-66D7-CB5B-8E85-E993F04DE02D}"/>
              </a:ext>
            </a:extLst>
          </p:cNvPr>
          <p:cNvSpPr>
            <a:spLocks noGrp="1"/>
          </p:cNvSpPr>
          <p:nvPr>
            <p:ph idx="1"/>
          </p:nvPr>
        </p:nvSpPr>
        <p:spPr/>
        <p:txBody>
          <a:bodyPr/>
          <a:lstStyle/>
          <a:p>
            <a:pPr marL="0" indent="0" algn="ctr">
              <a:buNone/>
            </a:pPr>
            <a:r>
              <a:rPr lang="en-US" dirty="0"/>
              <a:t>servant has been keeping his father's sheep. When a lion or a bear came and carried off a sheep from the flock, 35  I went after it, struck it and rescued the sheep from its mouth. When it turned on me, I seized it by its hair, struck it and killed it. 36  Your servant has killed both the lion and the bear; this uncircumcised Philistine </a:t>
            </a:r>
          </a:p>
        </p:txBody>
      </p:sp>
    </p:spTree>
    <p:extLst>
      <p:ext uri="{BB962C8B-B14F-4D97-AF65-F5344CB8AC3E}">
        <p14:creationId xmlns:p14="http://schemas.microsoft.com/office/powerpoint/2010/main" val="13024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ACB08-317B-1B4B-0349-A0A05AE4FF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204455-8AE9-6DDF-E434-E42D6BC6576B}"/>
              </a:ext>
            </a:extLst>
          </p:cNvPr>
          <p:cNvSpPr>
            <a:spLocks noGrp="1"/>
          </p:cNvSpPr>
          <p:nvPr>
            <p:ph type="title"/>
          </p:nvPr>
        </p:nvSpPr>
        <p:spPr/>
        <p:txBody>
          <a:bodyPr/>
          <a:lstStyle/>
          <a:p>
            <a:pPr algn="l"/>
            <a:r>
              <a:rPr lang="en-US" dirty="0"/>
              <a:t>Listen for Saul’s objection.</a:t>
            </a:r>
          </a:p>
        </p:txBody>
      </p:sp>
      <p:sp>
        <p:nvSpPr>
          <p:cNvPr id="3" name="Content Placeholder 2">
            <a:extLst>
              <a:ext uri="{FF2B5EF4-FFF2-40B4-BE49-F238E27FC236}">
                <a16:creationId xmlns:a16="http://schemas.microsoft.com/office/drawing/2014/main" id="{703266F8-32F8-EFF0-B4FC-5712A6B46262}"/>
              </a:ext>
            </a:extLst>
          </p:cNvPr>
          <p:cNvSpPr>
            <a:spLocks noGrp="1"/>
          </p:cNvSpPr>
          <p:nvPr>
            <p:ph idx="1"/>
          </p:nvPr>
        </p:nvSpPr>
        <p:spPr>
          <a:xfrm>
            <a:off x="1354238" y="1848775"/>
            <a:ext cx="9721770" cy="4351338"/>
          </a:xfrm>
        </p:spPr>
        <p:txBody>
          <a:bodyPr/>
          <a:lstStyle/>
          <a:p>
            <a:pPr marL="0" indent="0" algn="ctr">
              <a:buNone/>
            </a:pPr>
            <a:r>
              <a:rPr lang="en-US" dirty="0"/>
              <a:t>will be like one of them, because he has defied the armies of the living God. 37  The LORD who delivered me from the paw of the lion and the paw of the bear will deliver me from the hand of this Philistine." Saul said to David, "Go, and the LORD be with you."</a:t>
            </a:r>
          </a:p>
        </p:txBody>
      </p:sp>
      <p:pic>
        <p:nvPicPr>
          <p:cNvPr id="4" name="Picture 3">
            <a:extLst>
              <a:ext uri="{FF2B5EF4-FFF2-40B4-BE49-F238E27FC236}">
                <a16:creationId xmlns:a16="http://schemas.microsoft.com/office/drawing/2014/main" id="{3FC9F69B-F435-71FA-93C4-C8F9B76746C4}"/>
              </a:ext>
            </a:extLst>
          </p:cNvPr>
          <p:cNvPicPr>
            <a:picLocks noChangeAspect="1"/>
          </p:cNvPicPr>
          <p:nvPr/>
        </p:nvPicPr>
        <p:blipFill>
          <a:blip r:embed="rId2"/>
          <a:stretch>
            <a:fillRect/>
          </a:stretch>
        </p:blipFill>
        <p:spPr>
          <a:xfrm>
            <a:off x="5048381" y="5344385"/>
            <a:ext cx="2095238"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63730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DED14-3A57-EB56-58D5-3BF43C256BB6}"/>
              </a:ext>
            </a:extLst>
          </p:cNvPr>
          <p:cNvSpPr>
            <a:spLocks noGrp="1"/>
          </p:cNvSpPr>
          <p:nvPr>
            <p:ph type="title"/>
          </p:nvPr>
        </p:nvSpPr>
        <p:spPr/>
        <p:txBody>
          <a:bodyPr/>
          <a:lstStyle/>
          <a:p>
            <a:r>
              <a:rPr lang="en-US" dirty="0"/>
              <a:t>Experience Grows Faith</a:t>
            </a:r>
          </a:p>
        </p:txBody>
      </p:sp>
      <p:sp>
        <p:nvSpPr>
          <p:cNvPr id="3" name="Content Placeholder 2">
            <a:extLst>
              <a:ext uri="{FF2B5EF4-FFF2-40B4-BE49-F238E27FC236}">
                <a16:creationId xmlns:a16="http://schemas.microsoft.com/office/drawing/2014/main" id="{9B8DEC2D-4741-2563-483B-8C023B12D2FE}"/>
              </a:ext>
            </a:extLst>
          </p:cNvPr>
          <p:cNvSpPr>
            <a:spLocks noGrp="1"/>
          </p:cNvSpPr>
          <p:nvPr>
            <p:ph idx="1"/>
          </p:nvPr>
        </p:nvSpPr>
        <p:spPr/>
        <p:txBody>
          <a:bodyPr/>
          <a:lstStyle/>
          <a:p>
            <a:r>
              <a:rPr lang="en-US" dirty="0"/>
              <a:t>Why was Saul skeptical about David’s ability to defeat Goliath?</a:t>
            </a:r>
          </a:p>
          <a:p>
            <a:r>
              <a:rPr lang="en-US" dirty="0"/>
              <a:t>What are words and phrases that show how confident David was when he met the king? </a:t>
            </a:r>
          </a:p>
          <a:p>
            <a:r>
              <a:rPr lang="en-US" dirty="0"/>
              <a:t>What do you think motivated Saul to dress David in his armor? </a:t>
            </a:r>
          </a:p>
        </p:txBody>
      </p:sp>
    </p:spTree>
    <p:extLst>
      <p:ext uri="{BB962C8B-B14F-4D97-AF65-F5344CB8AC3E}">
        <p14:creationId xmlns:p14="http://schemas.microsoft.com/office/powerpoint/2010/main" val="357458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FA2D-1D46-C099-050D-69CBC67D12E4}"/>
              </a:ext>
            </a:extLst>
          </p:cNvPr>
          <p:cNvSpPr>
            <a:spLocks noGrp="1"/>
          </p:cNvSpPr>
          <p:nvPr>
            <p:ph type="title"/>
          </p:nvPr>
        </p:nvSpPr>
        <p:spPr/>
        <p:txBody>
          <a:bodyPr/>
          <a:lstStyle/>
          <a:p>
            <a:r>
              <a:rPr lang="en-US" dirty="0"/>
              <a:t>Experience Grows Faith</a:t>
            </a:r>
          </a:p>
        </p:txBody>
      </p:sp>
      <p:sp>
        <p:nvSpPr>
          <p:cNvPr id="3" name="Content Placeholder 2">
            <a:extLst>
              <a:ext uri="{FF2B5EF4-FFF2-40B4-BE49-F238E27FC236}">
                <a16:creationId xmlns:a16="http://schemas.microsoft.com/office/drawing/2014/main" id="{E1D90078-1EFD-B158-B8CE-04C215C58DDE}"/>
              </a:ext>
            </a:extLst>
          </p:cNvPr>
          <p:cNvSpPr>
            <a:spLocks noGrp="1"/>
          </p:cNvSpPr>
          <p:nvPr>
            <p:ph idx="1"/>
          </p:nvPr>
        </p:nvSpPr>
        <p:spPr/>
        <p:txBody>
          <a:bodyPr/>
          <a:lstStyle/>
          <a:p>
            <a:r>
              <a:rPr lang="en-US" dirty="0"/>
              <a:t>What kinds of things do we try to use as "armor" against our "Goliaths"?</a:t>
            </a:r>
          </a:p>
          <a:p>
            <a:r>
              <a:rPr lang="en-US" dirty="0"/>
              <a:t>David rejected the armor … what was the source of his courage and confidence?</a:t>
            </a:r>
          </a:p>
          <a:p>
            <a:r>
              <a:rPr lang="en-US" dirty="0"/>
              <a:t>What sources do we have for courage and confidence?</a:t>
            </a:r>
          </a:p>
        </p:txBody>
      </p:sp>
    </p:spTree>
    <p:extLst>
      <p:ext uri="{BB962C8B-B14F-4D97-AF65-F5344CB8AC3E}">
        <p14:creationId xmlns:p14="http://schemas.microsoft.com/office/powerpoint/2010/main" val="42556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AEED1-8F94-5014-D92F-CAFFFA9EF35E}"/>
              </a:ext>
            </a:extLst>
          </p:cNvPr>
          <p:cNvSpPr>
            <a:spLocks noGrp="1"/>
          </p:cNvSpPr>
          <p:nvPr>
            <p:ph type="title"/>
          </p:nvPr>
        </p:nvSpPr>
        <p:spPr/>
        <p:txBody>
          <a:bodyPr/>
          <a:lstStyle/>
          <a:p>
            <a:pPr algn="l"/>
            <a:r>
              <a:rPr lang="en-US" dirty="0"/>
              <a:t>Listen for David’s response to trash talk.</a:t>
            </a:r>
          </a:p>
        </p:txBody>
      </p:sp>
      <p:sp>
        <p:nvSpPr>
          <p:cNvPr id="3" name="Content Placeholder 2">
            <a:extLst>
              <a:ext uri="{FF2B5EF4-FFF2-40B4-BE49-F238E27FC236}">
                <a16:creationId xmlns:a16="http://schemas.microsoft.com/office/drawing/2014/main" id="{7C6E2221-3380-C0E1-AA13-40E36E2952C2}"/>
              </a:ext>
            </a:extLst>
          </p:cNvPr>
          <p:cNvSpPr>
            <a:spLocks noGrp="1"/>
          </p:cNvSpPr>
          <p:nvPr>
            <p:ph idx="1"/>
          </p:nvPr>
        </p:nvSpPr>
        <p:spPr>
          <a:xfrm>
            <a:off x="1527859" y="2057119"/>
            <a:ext cx="8888392" cy="4351338"/>
          </a:xfrm>
        </p:spPr>
        <p:txBody>
          <a:bodyPr/>
          <a:lstStyle/>
          <a:p>
            <a:pPr marL="0" indent="0" algn="ctr">
              <a:buNone/>
            </a:pPr>
            <a:r>
              <a:rPr lang="en-US" dirty="0"/>
              <a:t>1 Samuel 17:45-47 (NIV)   David said to the Philistine, "You come against me with sword and spear and javelin, but I come against you in the name of the LORD Almighty, the God of the armies of Israel, whom you have </a:t>
            </a:r>
          </a:p>
        </p:txBody>
      </p:sp>
    </p:spTree>
    <p:extLst>
      <p:ext uri="{BB962C8B-B14F-4D97-AF65-F5344CB8AC3E}">
        <p14:creationId xmlns:p14="http://schemas.microsoft.com/office/powerpoint/2010/main" val="313264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6AEFF-5610-45E5-EB5E-C06BB05B65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5254A0-D222-0346-6248-A14BBB997320}"/>
              </a:ext>
            </a:extLst>
          </p:cNvPr>
          <p:cNvSpPr>
            <a:spLocks noGrp="1"/>
          </p:cNvSpPr>
          <p:nvPr>
            <p:ph type="title"/>
          </p:nvPr>
        </p:nvSpPr>
        <p:spPr/>
        <p:txBody>
          <a:bodyPr/>
          <a:lstStyle/>
          <a:p>
            <a:pPr algn="l"/>
            <a:r>
              <a:rPr lang="en-US" dirty="0"/>
              <a:t>Listen for David’s response to trash talk.</a:t>
            </a:r>
          </a:p>
        </p:txBody>
      </p:sp>
      <p:sp>
        <p:nvSpPr>
          <p:cNvPr id="3" name="Content Placeholder 2">
            <a:extLst>
              <a:ext uri="{FF2B5EF4-FFF2-40B4-BE49-F238E27FC236}">
                <a16:creationId xmlns:a16="http://schemas.microsoft.com/office/drawing/2014/main" id="{05965CC8-B1D6-2B5D-242C-FEA1775C76AC}"/>
              </a:ext>
            </a:extLst>
          </p:cNvPr>
          <p:cNvSpPr>
            <a:spLocks noGrp="1"/>
          </p:cNvSpPr>
          <p:nvPr>
            <p:ph idx="1"/>
          </p:nvPr>
        </p:nvSpPr>
        <p:spPr>
          <a:xfrm>
            <a:off x="1527859" y="2057119"/>
            <a:ext cx="8888392" cy="4351338"/>
          </a:xfrm>
        </p:spPr>
        <p:txBody>
          <a:bodyPr/>
          <a:lstStyle/>
          <a:p>
            <a:pPr marL="0" indent="0" algn="ctr">
              <a:buNone/>
            </a:pPr>
            <a:r>
              <a:rPr lang="en-US" dirty="0"/>
              <a:t>defied. 46  This day the LORD will hand you over to me, and I'll strike you down and cut off your head. Today I will give the carcasses of the Philistine army to the birds of the air and the beasts of the</a:t>
            </a:r>
          </a:p>
        </p:txBody>
      </p:sp>
    </p:spTree>
    <p:extLst>
      <p:ext uri="{BB962C8B-B14F-4D97-AF65-F5344CB8AC3E}">
        <p14:creationId xmlns:p14="http://schemas.microsoft.com/office/powerpoint/2010/main" val="2491737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49D0F-00CF-3A18-F817-899B145068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F5536D-3373-6B11-DC7A-34E414402688}"/>
              </a:ext>
            </a:extLst>
          </p:cNvPr>
          <p:cNvSpPr>
            <a:spLocks noGrp="1"/>
          </p:cNvSpPr>
          <p:nvPr>
            <p:ph type="title"/>
          </p:nvPr>
        </p:nvSpPr>
        <p:spPr/>
        <p:txBody>
          <a:bodyPr/>
          <a:lstStyle/>
          <a:p>
            <a:pPr algn="l"/>
            <a:r>
              <a:rPr lang="en-US" dirty="0"/>
              <a:t>Listen for David’s response to trash talk.</a:t>
            </a:r>
          </a:p>
        </p:txBody>
      </p:sp>
      <p:sp>
        <p:nvSpPr>
          <p:cNvPr id="3" name="Content Placeholder 2">
            <a:extLst>
              <a:ext uri="{FF2B5EF4-FFF2-40B4-BE49-F238E27FC236}">
                <a16:creationId xmlns:a16="http://schemas.microsoft.com/office/drawing/2014/main" id="{FC10D8A0-5BD5-6E91-9A0B-9CFE43EA3FCF}"/>
              </a:ext>
            </a:extLst>
          </p:cNvPr>
          <p:cNvSpPr>
            <a:spLocks noGrp="1"/>
          </p:cNvSpPr>
          <p:nvPr>
            <p:ph idx="1"/>
          </p:nvPr>
        </p:nvSpPr>
        <p:spPr>
          <a:xfrm>
            <a:off x="1527859" y="2057119"/>
            <a:ext cx="8888392" cy="4351338"/>
          </a:xfrm>
        </p:spPr>
        <p:txBody>
          <a:bodyPr/>
          <a:lstStyle/>
          <a:p>
            <a:pPr marL="0" indent="0" algn="ctr">
              <a:buNone/>
            </a:pPr>
            <a:r>
              <a:rPr lang="en-US" dirty="0"/>
              <a:t>earth, and the whole world will know that there is a God in Israel. 47  All those gathered here will know that it is not by sword or spear that the LORD saves; for the battle is the LORD's, and he will give all of you into our hands."</a:t>
            </a:r>
          </a:p>
        </p:txBody>
      </p:sp>
      <p:pic>
        <p:nvPicPr>
          <p:cNvPr id="4" name="Picture 3">
            <a:extLst>
              <a:ext uri="{FF2B5EF4-FFF2-40B4-BE49-F238E27FC236}">
                <a16:creationId xmlns:a16="http://schemas.microsoft.com/office/drawing/2014/main" id="{B4273FDB-7877-6BC7-6468-044846371B14}"/>
              </a:ext>
            </a:extLst>
          </p:cNvPr>
          <p:cNvPicPr>
            <a:picLocks noChangeAspect="1"/>
          </p:cNvPicPr>
          <p:nvPr/>
        </p:nvPicPr>
        <p:blipFill>
          <a:blip r:embed="rId2"/>
          <a:stretch>
            <a:fillRect/>
          </a:stretch>
        </p:blipFill>
        <p:spPr>
          <a:xfrm>
            <a:off x="5048381" y="5506431"/>
            <a:ext cx="2095238"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21525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202ED-E898-A952-2D9C-358B0284E732}"/>
              </a:ext>
            </a:extLst>
          </p:cNvPr>
          <p:cNvSpPr>
            <a:spLocks noGrp="1"/>
          </p:cNvSpPr>
          <p:nvPr>
            <p:ph type="title"/>
          </p:nvPr>
        </p:nvSpPr>
        <p:spPr/>
        <p:txBody>
          <a:bodyPr/>
          <a:lstStyle/>
          <a:p>
            <a:r>
              <a:rPr lang="en-US" dirty="0"/>
              <a:t>Faith Moves Us Forward</a:t>
            </a:r>
          </a:p>
        </p:txBody>
      </p:sp>
      <p:sp>
        <p:nvSpPr>
          <p:cNvPr id="3" name="Content Placeholder 2">
            <a:extLst>
              <a:ext uri="{FF2B5EF4-FFF2-40B4-BE49-F238E27FC236}">
                <a16:creationId xmlns:a16="http://schemas.microsoft.com/office/drawing/2014/main" id="{15D56DC3-4862-3F09-7FD9-3A4FA3235A08}"/>
              </a:ext>
            </a:extLst>
          </p:cNvPr>
          <p:cNvSpPr>
            <a:spLocks noGrp="1"/>
          </p:cNvSpPr>
          <p:nvPr>
            <p:ph idx="1"/>
          </p:nvPr>
        </p:nvSpPr>
        <p:spPr/>
        <p:txBody>
          <a:bodyPr/>
          <a:lstStyle/>
          <a:p>
            <a:r>
              <a:rPr lang="en-US" dirty="0"/>
              <a:t>What did David have to say to and about Goliath personally?</a:t>
            </a:r>
          </a:p>
          <a:p>
            <a:r>
              <a:rPr lang="en-US" dirty="0"/>
              <a:t>What did David have to say about the end results for other people?</a:t>
            </a:r>
          </a:p>
          <a:p>
            <a:r>
              <a:rPr lang="en-US" dirty="0"/>
              <a:t>What would David have to say about the end results of the battles with </a:t>
            </a:r>
            <a:r>
              <a:rPr lang="en-US" b="1" dirty="0"/>
              <a:t>our</a:t>
            </a:r>
            <a:r>
              <a:rPr lang="en-US" dirty="0"/>
              <a:t> “giants” when we depend on God?</a:t>
            </a:r>
          </a:p>
        </p:txBody>
      </p:sp>
    </p:spTree>
    <p:extLst>
      <p:ext uri="{BB962C8B-B14F-4D97-AF65-F5344CB8AC3E}">
        <p14:creationId xmlns:p14="http://schemas.microsoft.com/office/powerpoint/2010/main" val="229176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2FF3A-6536-FE90-0F79-CE9E2B0589BD}"/>
              </a:ext>
            </a:extLst>
          </p:cNvPr>
          <p:cNvSpPr>
            <a:spLocks noGrp="1"/>
          </p:cNvSpPr>
          <p:nvPr>
            <p:ph type="title"/>
          </p:nvPr>
        </p:nvSpPr>
        <p:spPr/>
        <p:txBody>
          <a:bodyPr/>
          <a:lstStyle/>
          <a:p>
            <a:r>
              <a:rPr lang="en-US" dirty="0"/>
              <a:t>Faith Moves Us Forward</a:t>
            </a:r>
          </a:p>
        </p:txBody>
      </p:sp>
      <p:sp>
        <p:nvSpPr>
          <p:cNvPr id="3" name="Content Placeholder 2">
            <a:extLst>
              <a:ext uri="{FF2B5EF4-FFF2-40B4-BE49-F238E27FC236}">
                <a16:creationId xmlns:a16="http://schemas.microsoft.com/office/drawing/2014/main" id="{829A2249-4DC5-CFBD-5523-36C958C1AA46}"/>
              </a:ext>
            </a:extLst>
          </p:cNvPr>
          <p:cNvSpPr>
            <a:spLocks noGrp="1"/>
          </p:cNvSpPr>
          <p:nvPr>
            <p:ph idx="1"/>
          </p:nvPr>
        </p:nvSpPr>
        <p:spPr/>
        <p:txBody>
          <a:bodyPr/>
          <a:lstStyle/>
          <a:p>
            <a:r>
              <a:rPr lang="en-US" dirty="0"/>
              <a:t>If we truly believed that our battles are the Lord's, how should we react differently to difficult circumstances?</a:t>
            </a:r>
          </a:p>
          <a:p>
            <a:endParaRPr lang="en-US" dirty="0"/>
          </a:p>
        </p:txBody>
      </p:sp>
      <p:pic>
        <p:nvPicPr>
          <p:cNvPr id="3074" name="Picture 2" descr="Dialysis">
            <a:extLst>
              <a:ext uri="{FF2B5EF4-FFF2-40B4-BE49-F238E27FC236}">
                <a16:creationId xmlns:a16="http://schemas.microsoft.com/office/drawing/2014/main" id="{D137A779-A6B0-AD60-A1EE-7AF460CA94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325889" y="3421420"/>
            <a:ext cx="3141843" cy="30714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Angry Man Destroying Computer with Hammer">
            <a:extLst>
              <a:ext uri="{FF2B5EF4-FFF2-40B4-BE49-F238E27FC236}">
                <a16:creationId xmlns:a16="http://schemas.microsoft.com/office/drawing/2014/main" id="{3E812D4A-53E8-C2A6-D61E-8B31E331EF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5421" y="3429000"/>
            <a:ext cx="2612462" cy="2439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998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9280D-DB6C-2654-2D23-EA6908100B22}"/>
              </a:ext>
            </a:extLst>
          </p:cNvPr>
          <p:cNvSpPr>
            <a:spLocks noGrp="1"/>
          </p:cNvSpPr>
          <p:nvPr>
            <p:ph type="title"/>
          </p:nvPr>
        </p:nvSpPr>
        <p:spPr/>
        <p:txBody>
          <a:bodyPr/>
          <a:lstStyle/>
          <a:p>
            <a:r>
              <a:rPr lang="en-US" dirty="0"/>
              <a:t>Faith Moves Us Forward</a:t>
            </a:r>
          </a:p>
        </p:txBody>
      </p:sp>
      <p:sp>
        <p:nvSpPr>
          <p:cNvPr id="3" name="Content Placeholder 2">
            <a:extLst>
              <a:ext uri="{FF2B5EF4-FFF2-40B4-BE49-F238E27FC236}">
                <a16:creationId xmlns:a16="http://schemas.microsoft.com/office/drawing/2014/main" id="{8E3804C4-5EF6-CCB6-B5B6-76B492393333}"/>
              </a:ext>
            </a:extLst>
          </p:cNvPr>
          <p:cNvSpPr>
            <a:spLocks noGrp="1"/>
          </p:cNvSpPr>
          <p:nvPr>
            <p:ph idx="1"/>
          </p:nvPr>
        </p:nvSpPr>
        <p:spPr/>
        <p:txBody>
          <a:bodyPr/>
          <a:lstStyle/>
          <a:p>
            <a:r>
              <a:rPr lang="en-US" dirty="0"/>
              <a:t> </a:t>
            </a:r>
            <a:r>
              <a:rPr lang="en-US" dirty="0">
                <a:solidFill>
                  <a:srgbClr val="C00000"/>
                </a:solidFill>
              </a:rPr>
              <a:t>Your “Goliaths” may not be so quickly eliminated</a:t>
            </a:r>
          </a:p>
          <a:p>
            <a:pPr lvl="1"/>
            <a:r>
              <a:rPr lang="en-US" dirty="0">
                <a:solidFill>
                  <a:srgbClr val="C00000"/>
                </a:solidFill>
              </a:rPr>
              <a:t>God is still just as powerful</a:t>
            </a:r>
          </a:p>
          <a:p>
            <a:pPr lvl="1"/>
            <a:r>
              <a:rPr lang="en-US" dirty="0">
                <a:solidFill>
                  <a:srgbClr val="C00000"/>
                </a:solidFill>
              </a:rPr>
              <a:t>His plan for you may not be like that of David</a:t>
            </a:r>
          </a:p>
          <a:p>
            <a:pPr lvl="1"/>
            <a:r>
              <a:rPr lang="en-US" dirty="0">
                <a:solidFill>
                  <a:srgbClr val="C00000"/>
                </a:solidFill>
              </a:rPr>
              <a:t>God </a:t>
            </a:r>
            <a:r>
              <a:rPr lang="en-US" b="1" dirty="0">
                <a:solidFill>
                  <a:srgbClr val="C00000"/>
                </a:solidFill>
              </a:rPr>
              <a:t>can and will </a:t>
            </a:r>
            <a:r>
              <a:rPr lang="en-US" dirty="0">
                <a:solidFill>
                  <a:srgbClr val="C00000"/>
                </a:solidFill>
              </a:rPr>
              <a:t>give victory</a:t>
            </a:r>
          </a:p>
          <a:p>
            <a:pPr lvl="1"/>
            <a:r>
              <a:rPr lang="en-US" dirty="0">
                <a:solidFill>
                  <a:srgbClr val="C00000"/>
                </a:solidFill>
              </a:rPr>
              <a:t>Keep focusing on Him long term</a:t>
            </a:r>
          </a:p>
          <a:p>
            <a:pPr lvl="1"/>
            <a:r>
              <a:rPr lang="en-US" dirty="0">
                <a:solidFill>
                  <a:srgbClr val="C00000"/>
                </a:solidFill>
              </a:rPr>
              <a:t>We need God’s power to endure</a:t>
            </a:r>
          </a:p>
          <a:p>
            <a:pPr lvl="1"/>
            <a:r>
              <a:rPr lang="en-US" dirty="0">
                <a:solidFill>
                  <a:srgbClr val="C00000"/>
                </a:solidFill>
              </a:rPr>
              <a:t>Ultimately </a:t>
            </a:r>
            <a:r>
              <a:rPr lang="en-US" b="1" dirty="0">
                <a:solidFill>
                  <a:srgbClr val="C00000"/>
                </a:solidFill>
              </a:rPr>
              <a:t>the world will see </a:t>
            </a:r>
            <a:r>
              <a:rPr lang="en-US" dirty="0">
                <a:solidFill>
                  <a:srgbClr val="C00000"/>
                </a:solidFill>
              </a:rPr>
              <a:t>God is victorious</a:t>
            </a:r>
          </a:p>
          <a:p>
            <a:pPr lvl="1"/>
            <a:endParaRPr lang="en-US" dirty="0"/>
          </a:p>
        </p:txBody>
      </p:sp>
    </p:spTree>
    <p:extLst>
      <p:ext uri="{BB962C8B-B14F-4D97-AF65-F5344CB8AC3E}">
        <p14:creationId xmlns:p14="http://schemas.microsoft.com/office/powerpoint/2010/main" val="340885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3853D-FA46-FB36-18D7-6EB137E1A3E3}"/>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2E47AF1B-6D48-B7C8-9C5C-1FAC020B4279}"/>
              </a:ext>
            </a:extLst>
          </p:cNvPr>
          <p:cNvGrpSpPr/>
          <p:nvPr/>
        </p:nvGrpSpPr>
        <p:grpSpPr>
          <a:xfrm>
            <a:off x="2849598" y="1520042"/>
            <a:ext cx="6492803" cy="4332328"/>
            <a:chOff x="2849598" y="1520042"/>
            <a:chExt cx="6492803" cy="4332328"/>
          </a:xfrm>
        </p:grpSpPr>
        <p:pic>
          <p:nvPicPr>
            <p:cNvPr id="6" name="Picture 5" descr="Cartoon of a cartoon of a person and a child&#10;&#10;AI-generated content may be incorrect.">
              <a:extLst>
                <a:ext uri="{FF2B5EF4-FFF2-40B4-BE49-F238E27FC236}">
                  <a16:creationId xmlns:a16="http://schemas.microsoft.com/office/drawing/2014/main" id="{5D28E0A5-A801-EC63-7B42-48DEEE671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19476"/>
              <a:ext cx="5714286" cy="3219048"/>
            </a:xfrm>
            <a:prstGeom prst="rect">
              <a:avLst/>
            </a:prstGeom>
            <a:ln>
              <a:noFill/>
            </a:ln>
            <a:effectLst>
              <a:outerShdw blurRad="190500" algn="tl" rotWithShape="0">
                <a:srgbClr val="000000">
                  <a:alpha val="70000"/>
                </a:srgbClr>
              </a:outerShdw>
            </a:effectLst>
          </p:spPr>
        </p:pic>
        <p:pic>
          <p:nvPicPr>
            <p:cNvPr id="8" name="Picture 7" descr="A black background with a black square&#10;&#10;AI-generated content may be incorrect.">
              <a:hlinkClick r:id="rId3"/>
              <a:extLst>
                <a:ext uri="{FF2B5EF4-FFF2-40B4-BE49-F238E27FC236}">
                  <a16:creationId xmlns:a16="http://schemas.microsoft.com/office/drawing/2014/main" id="{9DF0184B-01E9-8D23-0852-F7011FE9DA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20042"/>
              <a:ext cx="6492803" cy="4332328"/>
            </a:xfrm>
            <a:prstGeom prst="rect">
              <a:avLst/>
            </a:prstGeom>
            <a:ln>
              <a:noFill/>
            </a:ln>
            <a:effectLst>
              <a:outerShdw blurRad="190500" algn="tl" rotWithShape="0">
                <a:srgbClr val="000000">
                  <a:alpha val="70000"/>
                </a:srgbClr>
              </a:outerShdw>
            </a:effectLst>
          </p:spPr>
        </p:pic>
      </p:grpSp>
      <p:sp>
        <p:nvSpPr>
          <p:cNvPr id="10" name="TextBox 9">
            <a:extLst>
              <a:ext uri="{FF2B5EF4-FFF2-40B4-BE49-F238E27FC236}">
                <a16:creationId xmlns:a16="http://schemas.microsoft.com/office/drawing/2014/main" id="{9D1CEC4F-8F35-E613-82B5-C03F0F7B515A}"/>
              </a:ext>
            </a:extLst>
          </p:cNvPr>
          <p:cNvSpPr txBox="1"/>
          <p:nvPr/>
        </p:nvSpPr>
        <p:spPr>
          <a:xfrm>
            <a:off x="4453247" y="5852370"/>
            <a:ext cx="3277589" cy="523220"/>
          </a:xfrm>
          <a:prstGeom prst="rect">
            <a:avLst/>
          </a:prstGeom>
          <a:noFill/>
        </p:spPr>
        <p:txBody>
          <a:bodyPr wrap="square" rtlCol="0">
            <a:spAutoFit/>
          </a:bodyPr>
          <a:lstStyle/>
          <a:p>
            <a:pPr algn="ctr"/>
            <a:r>
              <a:rPr lang="en-US" sz="2800" dirty="0">
                <a:latin typeface="Vio"/>
                <a:hlinkClick r:id="rId3"/>
              </a:rPr>
              <a:t>View Video</a:t>
            </a:r>
            <a:endParaRPr lang="en-US" sz="2800" dirty="0">
              <a:latin typeface="Vio"/>
            </a:endParaRPr>
          </a:p>
        </p:txBody>
      </p:sp>
    </p:spTree>
    <p:extLst>
      <p:ext uri="{BB962C8B-B14F-4D97-AF65-F5344CB8AC3E}">
        <p14:creationId xmlns:p14="http://schemas.microsoft.com/office/powerpoint/2010/main" val="2200393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2863-E1B4-1536-4CCE-FD4A267E2213}"/>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A7ED318B-7B59-1B0A-1777-9CC5DA591493}"/>
              </a:ext>
            </a:extLst>
          </p:cNvPr>
          <p:cNvSpPr>
            <a:spLocks noGrp="1"/>
          </p:cNvSpPr>
          <p:nvPr>
            <p:ph idx="1"/>
          </p:nvPr>
        </p:nvSpPr>
        <p:spPr/>
        <p:txBody>
          <a:bodyPr/>
          <a:lstStyle/>
          <a:p>
            <a:r>
              <a:rPr lang="en-US" dirty="0"/>
              <a:t>Remember. </a:t>
            </a:r>
          </a:p>
          <a:p>
            <a:pPr lvl="1"/>
            <a:r>
              <a:rPr lang="en-US" dirty="0"/>
              <a:t>Think back to the times in your life when you faced adversity and hardships. </a:t>
            </a:r>
          </a:p>
          <a:p>
            <a:pPr lvl="1"/>
            <a:r>
              <a:rPr lang="en-US" dirty="0"/>
              <a:t>Did your response reveal weak or strong faith? </a:t>
            </a:r>
          </a:p>
          <a:p>
            <a:pPr lvl="1"/>
            <a:r>
              <a:rPr lang="en-US" dirty="0"/>
              <a:t>Did your actions reflect God’s Word? </a:t>
            </a:r>
          </a:p>
          <a:p>
            <a:pPr lvl="1"/>
            <a:r>
              <a:rPr lang="en-US" dirty="0"/>
              <a:t>Trust God to keep His word as you pray and ask God for greater faith in adversity.</a:t>
            </a:r>
          </a:p>
          <a:p>
            <a:endParaRPr lang="en-US" dirty="0"/>
          </a:p>
        </p:txBody>
      </p:sp>
    </p:spTree>
    <p:extLst>
      <p:ext uri="{BB962C8B-B14F-4D97-AF65-F5344CB8AC3E}">
        <p14:creationId xmlns:p14="http://schemas.microsoft.com/office/powerpoint/2010/main" val="1488810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9D634-B354-9D3D-DC1D-16FC3336ED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FBD047-9B1C-01EE-CD75-7CD004167DD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B45DA21-8592-2851-0965-E786017CB661}"/>
              </a:ext>
            </a:extLst>
          </p:cNvPr>
          <p:cNvSpPr>
            <a:spLocks noGrp="1"/>
          </p:cNvSpPr>
          <p:nvPr>
            <p:ph idx="1"/>
          </p:nvPr>
        </p:nvSpPr>
        <p:spPr/>
        <p:txBody>
          <a:bodyPr>
            <a:normAutofit/>
          </a:bodyPr>
          <a:lstStyle/>
          <a:p>
            <a:r>
              <a:rPr lang="en-US" dirty="0"/>
              <a:t>Review. </a:t>
            </a:r>
          </a:p>
          <a:p>
            <a:pPr lvl="1"/>
            <a:r>
              <a:rPr lang="en-US" dirty="0"/>
              <a:t>How did God respond when you showed strong faith? </a:t>
            </a:r>
          </a:p>
          <a:p>
            <a:pPr lvl="1"/>
            <a:r>
              <a:rPr lang="en-US" dirty="0"/>
              <a:t>Remember how wonderful it felt for God to act on behalf of your faith? </a:t>
            </a:r>
          </a:p>
          <a:p>
            <a:pPr lvl="1"/>
            <a:r>
              <a:rPr lang="en-US" dirty="0"/>
              <a:t>Don’t hesitate to continue to trust God as your faith grows. </a:t>
            </a:r>
          </a:p>
          <a:p>
            <a:pPr lvl="1"/>
            <a:r>
              <a:rPr lang="en-US" dirty="0"/>
              <a:t>Journal the victories God has given you.</a:t>
            </a:r>
          </a:p>
          <a:p>
            <a:endParaRPr lang="en-US" dirty="0"/>
          </a:p>
        </p:txBody>
      </p:sp>
    </p:spTree>
    <p:extLst>
      <p:ext uri="{BB962C8B-B14F-4D97-AF65-F5344CB8AC3E}">
        <p14:creationId xmlns:p14="http://schemas.microsoft.com/office/powerpoint/2010/main" val="2292461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B67C6-D6CD-7964-61E3-612BF75C02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4D6B78-4555-1580-F798-8B78591CA9E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07E83CB9-F3FC-3104-01F9-01CF565EB679}"/>
              </a:ext>
            </a:extLst>
          </p:cNvPr>
          <p:cNvSpPr>
            <a:spLocks noGrp="1"/>
          </p:cNvSpPr>
          <p:nvPr>
            <p:ph idx="1"/>
          </p:nvPr>
        </p:nvSpPr>
        <p:spPr/>
        <p:txBody>
          <a:bodyPr>
            <a:normAutofit/>
          </a:bodyPr>
          <a:lstStyle/>
          <a:p>
            <a:r>
              <a:rPr lang="en-US" dirty="0"/>
              <a:t>Relationship. </a:t>
            </a:r>
          </a:p>
          <a:p>
            <a:pPr lvl="1"/>
            <a:r>
              <a:rPr lang="en-US" dirty="0"/>
              <a:t>Your relationship with God will mature along with your faith. </a:t>
            </a:r>
          </a:p>
          <a:p>
            <a:pPr lvl="1"/>
            <a:r>
              <a:rPr lang="en-US" dirty="0"/>
              <a:t>Teach others to strengthen their relationship with God through Scripture, prayer, and personal experience. </a:t>
            </a:r>
          </a:p>
          <a:p>
            <a:pPr lvl="1"/>
            <a:r>
              <a:rPr lang="en-US" dirty="0"/>
              <a:t>Spend time mentoring someone who is working on his or her faith journey</a:t>
            </a:r>
          </a:p>
          <a:p>
            <a:endParaRPr lang="en-US" dirty="0"/>
          </a:p>
        </p:txBody>
      </p:sp>
    </p:spTree>
    <p:extLst>
      <p:ext uri="{BB962C8B-B14F-4D97-AF65-F5344CB8AC3E}">
        <p14:creationId xmlns:p14="http://schemas.microsoft.com/office/powerpoint/2010/main" val="2118753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9F7E7-816B-2DDF-15C4-6B1A210FA38D}"/>
              </a:ext>
            </a:extLst>
          </p:cNvPr>
          <p:cNvSpPr>
            <a:spLocks noGrp="1"/>
          </p:cNvSpPr>
          <p:nvPr>
            <p:ph type="title"/>
          </p:nvPr>
        </p:nvSpPr>
        <p:spPr>
          <a:xfrm>
            <a:off x="3287210" y="365125"/>
            <a:ext cx="8066590" cy="1325563"/>
          </a:xfrm>
        </p:spPr>
        <p:txBody>
          <a:bodyPr/>
          <a:lstStyle/>
          <a:p>
            <a:r>
              <a:rPr lang="en-US" dirty="0"/>
              <a:t>Family Activities</a:t>
            </a:r>
          </a:p>
        </p:txBody>
      </p:sp>
      <p:pic>
        <p:nvPicPr>
          <p:cNvPr id="4" name="Picture 3">
            <a:extLst>
              <a:ext uri="{FF2B5EF4-FFF2-40B4-BE49-F238E27FC236}">
                <a16:creationId xmlns:a16="http://schemas.microsoft.com/office/drawing/2014/main" id="{A2EA8EFC-E825-9849-7F7D-E773CDE1DB69}"/>
              </a:ext>
            </a:extLst>
          </p:cNvPr>
          <p:cNvPicPr>
            <a:picLocks noChangeAspect="1"/>
          </p:cNvPicPr>
          <p:nvPr/>
        </p:nvPicPr>
        <p:blipFill>
          <a:blip r:embed="rId2">
            <a:clrChange>
              <a:clrFrom>
                <a:srgbClr val="FF80C0"/>
              </a:clrFrom>
              <a:clrTo>
                <a:srgbClr val="FF80C0">
                  <a:alpha val="0"/>
                </a:srgbClr>
              </a:clrTo>
            </a:clrChange>
            <a:duotone>
              <a:prstClr val="black"/>
              <a:schemeClr val="accent4">
                <a:tint val="45000"/>
                <a:satMod val="400000"/>
              </a:schemeClr>
            </a:duotone>
          </a:blip>
          <a:stretch>
            <a:fillRect/>
          </a:stretch>
        </p:blipFill>
        <p:spPr>
          <a:xfrm>
            <a:off x="-335665" y="642837"/>
            <a:ext cx="6255202" cy="5572325"/>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4098" name="Picture 2" descr="Grandfather is Talking on the Telephone">
            <a:extLst>
              <a:ext uri="{FF2B5EF4-FFF2-40B4-BE49-F238E27FC236}">
                <a16:creationId xmlns:a16="http://schemas.microsoft.com/office/drawing/2014/main" id="{63187158-D5A9-DE07-F5B9-00C605E05A4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822659" y="3428999"/>
            <a:ext cx="2899611" cy="28996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AAF130B9-7023-70A7-5689-CA2BC858CED0}"/>
              </a:ext>
            </a:extLst>
          </p:cNvPr>
          <p:cNvSpPr/>
          <p:nvPr/>
        </p:nvSpPr>
        <p:spPr>
          <a:xfrm>
            <a:off x="6545179" y="1491916"/>
            <a:ext cx="5317958" cy="1937084"/>
          </a:xfrm>
          <a:prstGeom prst="wedgeRoundRectCallout">
            <a:avLst>
              <a:gd name="adj1" fmla="val -27976"/>
              <a:gd name="adj2" fmla="val 6180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I’m sorry, I don’t know what word is 11-across.  But you can get help at </a:t>
            </a:r>
            <a:r>
              <a:rPr lang="en-US" dirty="0">
                <a:latin typeface="Comic Sans MS" panose="030F0702030302020204" pitchFamily="66" charset="0"/>
                <a:hlinkClick r:id="rId4"/>
              </a:rPr>
              <a:t>https://tinyurl.com/z6cdstshv</a:t>
            </a:r>
            <a:r>
              <a:rPr lang="en-US" dirty="0">
                <a:latin typeface="Comic Sans MS" panose="030F0702030302020204" pitchFamily="66" charset="0"/>
              </a:rPr>
              <a:t> .  And the color page is available there if the crossword is too hard.  Maybe if you use the portions from the Bible study, that would help.</a:t>
            </a:r>
          </a:p>
        </p:txBody>
      </p:sp>
    </p:spTree>
    <p:extLst>
      <p:ext uri="{BB962C8B-B14F-4D97-AF65-F5344CB8AC3E}">
        <p14:creationId xmlns:p14="http://schemas.microsoft.com/office/powerpoint/2010/main" val="638327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09AA0-84B1-1996-5EDB-73AB793315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715FEF-43BD-87DD-900A-D53AF67148A1}"/>
              </a:ext>
            </a:extLst>
          </p:cNvPr>
          <p:cNvSpPr>
            <a:spLocks noGrp="1"/>
          </p:cNvSpPr>
          <p:nvPr>
            <p:ph type="ctrTitle"/>
          </p:nvPr>
        </p:nvSpPr>
        <p:spPr/>
        <p:txBody>
          <a:bodyPr/>
          <a:lstStyle/>
          <a:p>
            <a:r>
              <a:rPr lang="en-US" dirty="0"/>
              <a:t>David: Faith That Meets Adversity Head-on</a:t>
            </a:r>
          </a:p>
        </p:txBody>
      </p:sp>
      <p:sp>
        <p:nvSpPr>
          <p:cNvPr id="3" name="Subtitle 2">
            <a:extLst>
              <a:ext uri="{FF2B5EF4-FFF2-40B4-BE49-F238E27FC236}">
                <a16:creationId xmlns:a16="http://schemas.microsoft.com/office/drawing/2014/main" id="{A75AE133-5928-3B13-CDCB-89077A5823C8}"/>
              </a:ext>
            </a:extLst>
          </p:cNvPr>
          <p:cNvSpPr>
            <a:spLocks noGrp="1"/>
          </p:cNvSpPr>
          <p:nvPr>
            <p:ph type="subTitle" idx="1"/>
          </p:nvPr>
        </p:nvSpPr>
        <p:spPr>
          <a:xfrm>
            <a:off x="1524000" y="3966358"/>
            <a:ext cx="9144000" cy="1291442"/>
          </a:xfrm>
        </p:spPr>
        <p:txBody>
          <a:bodyPr/>
          <a:lstStyle/>
          <a:p>
            <a:r>
              <a:rPr lang="en-US" dirty="0"/>
              <a:t>June 22</a:t>
            </a:r>
          </a:p>
        </p:txBody>
      </p:sp>
    </p:spTree>
    <p:extLst>
      <p:ext uri="{BB962C8B-B14F-4D97-AF65-F5344CB8AC3E}">
        <p14:creationId xmlns:p14="http://schemas.microsoft.com/office/powerpoint/2010/main" val="3183577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E9F6-6AD7-9541-01E2-EFC1DC35794B}"/>
              </a:ext>
            </a:extLst>
          </p:cNvPr>
          <p:cNvSpPr>
            <a:spLocks noGrp="1"/>
          </p:cNvSpPr>
          <p:nvPr>
            <p:ph type="title"/>
          </p:nvPr>
        </p:nvSpPr>
        <p:spPr/>
        <p:txBody>
          <a:bodyPr/>
          <a:lstStyle/>
          <a:p>
            <a:r>
              <a:rPr lang="en-US" dirty="0"/>
              <a:t>Can’t forget …</a:t>
            </a:r>
          </a:p>
        </p:txBody>
      </p:sp>
      <p:sp>
        <p:nvSpPr>
          <p:cNvPr id="3" name="Content Placeholder 2">
            <a:extLst>
              <a:ext uri="{FF2B5EF4-FFF2-40B4-BE49-F238E27FC236}">
                <a16:creationId xmlns:a16="http://schemas.microsoft.com/office/drawing/2014/main" id="{9D7C5463-950B-2275-0D9F-B0E18D3F0568}"/>
              </a:ext>
            </a:extLst>
          </p:cNvPr>
          <p:cNvSpPr>
            <a:spLocks noGrp="1"/>
          </p:cNvSpPr>
          <p:nvPr>
            <p:ph idx="1"/>
          </p:nvPr>
        </p:nvSpPr>
        <p:spPr/>
        <p:txBody>
          <a:bodyPr/>
          <a:lstStyle/>
          <a:p>
            <a:r>
              <a:rPr lang="en-US" dirty="0"/>
              <a:t>What is the most chaotic day you’ve had in recent weeks?</a:t>
            </a:r>
          </a:p>
          <a:p>
            <a:endParaRPr lang="en-US" dirty="0"/>
          </a:p>
          <a:p>
            <a:r>
              <a:rPr lang="en-US" dirty="0">
                <a:solidFill>
                  <a:srgbClr val="C00000"/>
                </a:solidFill>
              </a:rPr>
              <a:t>We never know exactly what each day will bring.</a:t>
            </a:r>
          </a:p>
          <a:p>
            <a:pPr lvl="1"/>
            <a:r>
              <a:rPr lang="en-US" dirty="0">
                <a:solidFill>
                  <a:srgbClr val="C00000"/>
                </a:solidFill>
              </a:rPr>
              <a:t>Know that God will help us meet and defeat big challenges</a:t>
            </a:r>
          </a:p>
          <a:p>
            <a:pPr lvl="1"/>
            <a:r>
              <a:rPr lang="en-US" dirty="0">
                <a:solidFill>
                  <a:srgbClr val="C00000"/>
                </a:solidFill>
              </a:rPr>
              <a:t>Faith moves with confidence in God</a:t>
            </a:r>
          </a:p>
          <a:p>
            <a:endParaRPr lang="en-US" dirty="0"/>
          </a:p>
          <a:p>
            <a:endParaRPr lang="en-US" dirty="0"/>
          </a:p>
        </p:txBody>
      </p:sp>
      <p:grpSp>
        <p:nvGrpSpPr>
          <p:cNvPr id="6" name="Group 5">
            <a:extLst>
              <a:ext uri="{FF2B5EF4-FFF2-40B4-BE49-F238E27FC236}">
                <a16:creationId xmlns:a16="http://schemas.microsoft.com/office/drawing/2014/main" id="{D8A8AE59-FDA2-AA77-7D9D-897BF1C66E0A}"/>
              </a:ext>
            </a:extLst>
          </p:cNvPr>
          <p:cNvGrpSpPr/>
          <p:nvPr/>
        </p:nvGrpSpPr>
        <p:grpSpPr>
          <a:xfrm>
            <a:off x="1305508" y="2728834"/>
            <a:ext cx="9790646" cy="3281423"/>
            <a:chOff x="1305508" y="2728834"/>
            <a:chExt cx="9790646" cy="3281423"/>
          </a:xfrm>
        </p:grpSpPr>
        <p:pic>
          <p:nvPicPr>
            <p:cNvPr id="1028" name="Picture 4">
              <a:extLst>
                <a:ext uri="{FF2B5EF4-FFF2-40B4-BE49-F238E27FC236}">
                  <a16:creationId xmlns:a16="http://schemas.microsoft.com/office/drawing/2014/main" id="{FDF25A15-414E-AAB9-95ED-863B86D1BD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0592" y="3429000"/>
              <a:ext cx="4930815" cy="24268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Wedding cake">
              <a:extLst>
                <a:ext uri="{FF2B5EF4-FFF2-40B4-BE49-F238E27FC236}">
                  <a16:creationId xmlns:a16="http://schemas.microsoft.com/office/drawing/2014/main" id="{592B04A3-56E6-61F8-59DA-F527E60B17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5508" y="3032644"/>
              <a:ext cx="2155323" cy="29776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Graduate student questioning ">
              <a:extLst>
                <a:ext uri="{FF2B5EF4-FFF2-40B4-BE49-F238E27FC236}">
                  <a16:creationId xmlns:a16="http://schemas.microsoft.com/office/drawing/2014/main" id="{50C90E02-11A0-4660-76F2-7472ADA5CD3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1407" y="2728834"/>
              <a:ext cx="2534747" cy="32814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9661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11DF-E82D-472E-0DF7-E9E6EFBDB268}"/>
              </a:ext>
            </a:extLst>
          </p:cNvPr>
          <p:cNvSpPr>
            <a:spLocks noGrp="1"/>
          </p:cNvSpPr>
          <p:nvPr>
            <p:ph type="title"/>
          </p:nvPr>
        </p:nvSpPr>
        <p:spPr/>
        <p:txBody>
          <a:bodyPr/>
          <a:lstStyle/>
          <a:p>
            <a:pPr algn="l"/>
            <a:r>
              <a:rPr lang="en-US" dirty="0"/>
              <a:t>Listen for a potential NBA draft pick</a:t>
            </a:r>
          </a:p>
        </p:txBody>
      </p:sp>
      <p:sp>
        <p:nvSpPr>
          <p:cNvPr id="3" name="Content Placeholder 2">
            <a:extLst>
              <a:ext uri="{FF2B5EF4-FFF2-40B4-BE49-F238E27FC236}">
                <a16:creationId xmlns:a16="http://schemas.microsoft.com/office/drawing/2014/main" id="{D922DE8E-C240-CC5F-A04A-A79694C7D8CE}"/>
              </a:ext>
            </a:extLst>
          </p:cNvPr>
          <p:cNvSpPr>
            <a:spLocks noGrp="1"/>
          </p:cNvSpPr>
          <p:nvPr>
            <p:ph idx="1"/>
          </p:nvPr>
        </p:nvSpPr>
        <p:spPr>
          <a:xfrm>
            <a:off x="1090431" y="2045544"/>
            <a:ext cx="10011137" cy="4351338"/>
          </a:xfrm>
        </p:spPr>
        <p:txBody>
          <a:bodyPr/>
          <a:lstStyle/>
          <a:p>
            <a:pPr marL="0" indent="0" algn="ctr">
              <a:buNone/>
            </a:pPr>
            <a:r>
              <a:rPr lang="en-US" dirty="0"/>
              <a:t>1 Samuel 17:3-8 (NIV)  The Philistines occupied one hill and the Israelites another, with the valley between them. 4  A champion named Goliath, who was from Gath, came out of the Philistine camp. He was over nine feet tall. 5  He had a bronze helmet on his head and</a:t>
            </a:r>
          </a:p>
        </p:txBody>
      </p:sp>
    </p:spTree>
    <p:extLst>
      <p:ext uri="{BB962C8B-B14F-4D97-AF65-F5344CB8AC3E}">
        <p14:creationId xmlns:p14="http://schemas.microsoft.com/office/powerpoint/2010/main" val="319036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63AFC-32B6-DA18-B43B-D04FA62248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5AA61E-40FA-230C-7EFD-55E99BDF2980}"/>
              </a:ext>
            </a:extLst>
          </p:cNvPr>
          <p:cNvSpPr>
            <a:spLocks noGrp="1"/>
          </p:cNvSpPr>
          <p:nvPr>
            <p:ph type="title"/>
          </p:nvPr>
        </p:nvSpPr>
        <p:spPr/>
        <p:txBody>
          <a:bodyPr/>
          <a:lstStyle/>
          <a:p>
            <a:pPr algn="l"/>
            <a:r>
              <a:rPr lang="en-US" dirty="0"/>
              <a:t>Listen for a potential NBA draft pick</a:t>
            </a:r>
          </a:p>
        </p:txBody>
      </p:sp>
      <p:sp>
        <p:nvSpPr>
          <p:cNvPr id="3" name="Content Placeholder 2">
            <a:extLst>
              <a:ext uri="{FF2B5EF4-FFF2-40B4-BE49-F238E27FC236}">
                <a16:creationId xmlns:a16="http://schemas.microsoft.com/office/drawing/2014/main" id="{93F81EF6-5AAB-768F-9986-552EB7657F20}"/>
              </a:ext>
            </a:extLst>
          </p:cNvPr>
          <p:cNvSpPr>
            <a:spLocks noGrp="1"/>
          </p:cNvSpPr>
          <p:nvPr>
            <p:ph idx="1"/>
          </p:nvPr>
        </p:nvSpPr>
        <p:spPr>
          <a:xfrm>
            <a:off x="1378593" y="1952947"/>
            <a:ext cx="9434814" cy="4351338"/>
          </a:xfrm>
        </p:spPr>
        <p:txBody>
          <a:bodyPr/>
          <a:lstStyle/>
          <a:p>
            <a:pPr marL="0" indent="0" algn="ctr">
              <a:buNone/>
            </a:pPr>
            <a:r>
              <a:rPr lang="en-US" dirty="0"/>
              <a:t>wore a coat of scale armor of bronze weighing five thousand shekels; 6  on his legs he wore bronze greaves, and a bronze javelin was slung on his back. 7  His spear shaft was like a weaver's rod, and its iron point weighed six hundred shekels. His</a:t>
            </a:r>
          </a:p>
        </p:txBody>
      </p:sp>
    </p:spTree>
    <p:extLst>
      <p:ext uri="{BB962C8B-B14F-4D97-AF65-F5344CB8AC3E}">
        <p14:creationId xmlns:p14="http://schemas.microsoft.com/office/powerpoint/2010/main" val="516767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7D304-B0C8-57AD-9415-75DBBB85B0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795BE6-3270-810D-00CE-954268027E5D}"/>
              </a:ext>
            </a:extLst>
          </p:cNvPr>
          <p:cNvSpPr>
            <a:spLocks noGrp="1"/>
          </p:cNvSpPr>
          <p:nvPr>
            <p:ph type="title"/>
          </p:nvPr>
        </p:nvSpPr>
        <p:spPr/>
        <p:txBody>
          <a:bodyPr/>
          <a:lstStyle/>
          <a:p>
            <a:pPr algn="l"/>
            <a:r>
              <a:rPr lang="en-US" dirty="0"/>
              <a:t>Listen for a potential NBA draft pick</a:t>
            </a:r>
          </a:p>
        </p:txBody>
      </p:sp>
      <p:sp>
        <p:nvSpPr>
          <p:cNvPr id="3" name="Content Placeholder 2">
            <a:extLst>
              <a:ext uri="{FF2B5EF4-FFF2-40B4-BE49-F238E27FC236}">
                <a16:creationId xmlns:a16="http://schemas.microsoft.com/office/drawing/2014/main" id="{56224605-1B67-E8A8-027B-B6A1B1DEDD83}"/>
              </a:ext>
            </a:extLst>
          </p:cNvPr>
          <p:cNvSpPr>
            <a:spLocks noGrp="1"/>
          </p:cNvSpPr>
          <p:nvPr>
            <p:ph idx="1"/>
          </p:nvPr>
        </p:nvSpPr>
        <p:spPr>
          <a:xfrm>
            <a:off x="1378593" y="1952947"/>
            <a:ext cx="9434814" cy="4351338"/>
          </a:xfrm>
        </p:spPr>
        <p:txBody>
          <a:bodyPr/>
          <a:lstStyle/>
          <a:p>
            <a:pPr marL="0" indent="0" algn="ctr">
              <a:buNone/>
            </a:pPr>
            <a:r>
              <a:rPr lang="en-US" dirty="0"/>
              <a:t>shield bearer went ahead of him. 8  Goliath stood and shouted to the ranks of Israel, "Why do you come out and line up for battle? Am I not a Philistine, and are you not the servants of Saul? Choose a man and have him come down to me.</a:t>
            </a:r>
          </a:p>
        </p:txBody>
      </p:sp>
      <p:pic>
        <p:nvPicPr>
          <p:cNvPr id="5" name="Picture 4">
            <a:extLst>
              <a:ext uri="{FF2B5EF4-FFF2-40B4-BE49-F238E27FC236}">
                <a16:creationId xmlns:a16="http://schemas.microsoft.com/office/drawing/2014/main" id="{EBEE3C65-CA98-6E9B-E8E9-8498718368C2}"/>
              </a:ext>
            </a:extLst>
          </p:cNvPr>
          <p:cNvPicPr>
            <a:picLocks noChangeAspect="1"/>
          </p:cNvPicPr>
          <p:nvPr/>
        </p:nvPicPr>
        <p:blipFill>
          <a:blip r:embed="rId2"/>
          <a:stretch>
            <a:fillRect/>
          </a:stretch>
        </p:blipFill>
        <p:spPr>
          <a:xfrm>
            <a:off x="5048381" y="5448557"/>
            <a:ext cx="2095238"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8395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D7DA-D350-0713-FFD8-E36F8A934C6F}"/>
              </a:ext>
            </a:extLst>
          </p:cNvPr>
          <p:cNvSpPr>
            <a:spLocks noGrp="1"/>
          </p:cNvSpPr>
          <p:nvPr>
            <p:ph type="title"/>
          </p:nvPr>
        </p:nvSpPr>
        <p:spPr/>
        <p:txBody>
          <a:bodyPr/>
          <a:lstStyle/>
          <a:p>
            <a:r>
              <a:rPr lang="en-US" dirty="0"/>
              <a:t>Adversity: Display Your Faith</a:t>
            </a:r>
          </a:p>
        </p:txBody>
      </p:sp>
      <p:sp>
        <p:nvSpPr>
          <p:cNvPr id="3" name="Content Placeholder 2">
            <a:extLst>
              <a:ext uri="{FF2B5EF4-FFF2-40B4-BE49-F238E27FC236}">
                <a16:creationId xmlns:a16="http://schemas.microsoft.com/office/drawing/2014/main" id="{55293A6D-0508-F101-C868-28C511EC8505}"/>
              </a:ext>
            </a:extLst>
          </p:cNvPr>
          <p:cNvSpPr>
            <a:spLocks noGrp="1"/>
          </p:cNvSpPr>
          <p:nvPr>
            <p:ph idx="1"/>
          </p:nvPr>
        </p:nvSpPr>
        <p:spPr/>
        <p:txBody>
          <a:bodyPr/>
          <a:lstStyle/>
          <a:p>
            <a:r>
              <a:rPr lang="en-US" dirty="0"/>
              <a:t>Lets list the specifics which caused Goliath to appear to be so invincible. </a:t>
            </a:r>
          </a:p>
          <a:p>
            <a:r>
              <a:rPr lang="en-US" dirty="0"/>
              <a:t>Why do you think the writer goes into such detail?</a:t>
            </a:r>
          </a:p>
          <a:p>
            <a:r>
              <a:rPr lang="en-US" dirty="0"/>
              <a:t>What challenge did he offer to the army of Saul?</a:t>
            </a:r>
          </a:p>
        </p:txBody>
      </p:sp>
    </p:spTree>
    <p:extLst>
      <p:ext uri="{BB962C8B-B14F-4D97-AF65-F5344CB8AC3E}">
        <p14:creationId xmlns:p14="http://schemas.microsoft.com/office/powerpoint/2010/main" val="278397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FC102-BA8D-1FE2-240C-E9668284D31F}"/>
              </a:ext>
            </a:extLst>
          </p:cNvPr>
          <p:cNvSpPr>
            <a:spLocks noGrp="1"/>
          </p:cNvSpPr>
          <p:nvPr>
            <p:ph type="title"/>
          </p:nvPr>
        </p:nvSpPr>
        <p:spPr/>
        <p:txBody>
          <a:bodyPr/>
          <a:lstStyle/>
          <a:p>
            <a:r>
              <a:rPr lang="en-US" dirty="0"/>
              <a:t>Adversity: Display Your Faith</a:t>
            </a:r>
          </a:p>
        </p:txBody>
      </p:sp>
      <p:sp>
        <p:nvSpPr>
          <p:cNvPr id="3" name="Content Placeholder 2">
            <a:extLst>
              <a:ext uri="{FF2B5EF4-FFF2-40B4-BE49-F238E27FC236}">
                <a16:creationId xmlns:a16="http://schemas.microsoft.com/office/drawing/2014/main" id="{748CBCD2-AFE8-A4BA-F9D3-FB975F11F36F}"/>
              </a:ext>
            </a:extLst>
          </p:cNvPr>
          <p:cNvSpPr>
            <a:spLocks noGrp="1"/>
          </p:cNvSpPr>
          <p:nvPr>
            <p:ph idx="1"/>
          </p:nvPr>
        </p:nvSpPr>
        <p:spPr/>
        <p:txBody>
          <a:bodyPr/>
          <a:lstStyle/>
          <a:p>
            <a:r>
              <a:rPr lang="en-US" dirty="0"/>
              <a:t>What kind of “giants” can we face in our lives—something overwhelming or intimidating? </a:t>
            </a:r>
          </a:p>
          <a:p>
            <a:r>
              <a:rPr lang="en-US" dirty="0"/>
              <a:t>What are some ways people typically respond when they are up against a situation that seems impossible to overcome?</a:t>
            </a:r>
          </a:p>
        </p:txBody>
      </p:sp>
    </p:spTree>
    <p:extLst>
      <p:ext uri="{BB962C8B-B14F-4D97-AF65-F5344CB8AC3E}">
        <p14:creationId xmlns:p14="http://schemas.microsoft.com/office/powerpoint/2010/main" val="10369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6B125-D0B5-6F19-30A8-5719EF1CE27D}"/>
              </a:ext>
            </a:extLst>
          </p:cNvPr>
          <p:cNvSpPr>
            <a:spLocks noGrp="1"/>
          </p:cNvSpPr>
          <p:nvPr>
            <p:ph type="title"/>
          </p:nvPr>
        </p:nvSpPr>
        <p:spPr/>
        <p:txBody>
          <a:bodyPr/>
          <a:lstStyle/>
          <a:p>
            <a:pPr algn="l"/>
            <a:r>
              <a:rPr lang="en-US" dirty="0"/>
              <a:t>Listen for Saul’s objection.</a:t>
            </a:r>
          </a:p>
        </p:txBody>
      </p:sp>
      <p:sp>
        <p:nvSpPr>
          <p:cNvPr id="3" name="Content Placeholder 2">
            <a:extLst>
              <a:ext uri="{FF2B5EF4-FFF2-40B4-BE49-F238E27FC236}">
                <a16:creationId xmlns:a16="http://schemas.microsoft.com/office/drawing/2014/main" id="{990A1F4F-D087-7235-AFF3-D5B7C75E8C30}"/>
              </a:ext>
            </a:extLst>
          </p:cNvPr>
          <p:cNvSpPr>
            <a:spLocks noGrp="1"/>
          </p:cNvSpPr>
          <p:nvPr>
            <p:ph idx="1"/>
          </p:nvPr>
        </p:nvSpPr>
        <p:spPr/>
        <p:txBody>
          <a:bodyPr/>
          <a:lstStyle/>
          <a:p>
            <a:pPr marL="0" indent="0" algn="ctr">
              <a:buNone/>
            </a:pPr>
            <a:r>
              <a:rPr lang="en-US" dirty="0"/>
              <a:t>1 Samuel 17:32-37 (NIV)   David said to Saul, "Let no one lose heart on account of this Philistine; your servant will go and fight him." 33  Saul replied, "You are not able to go out against this Philistine and fight him; you are only a boy, and he has been a fighting man from his youth." 34  But David said to Saul, "Your </a:t>
            </a:r>
          </a:p>
        </p:txBody>
      </p:sp>
    </p:spTree>
    <p:extLst>
      <p:ext uri="{BB962C8B-B14F-4D97-AF65-F5344CB8AC3E}">
        <p14:creationId xmlns:p14="http://schemas.microsoft.com/office/powerpoint/2010/main" val="251825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56</TotalTime>
  <Words>1158</Words>
  <Application>Microsoft Office PowerPoint</Application>
  <PresentationFormat>Widescreen</PresentationFormat>
  <Paragraphs>78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Comic Sans MS</vt:lpstr>
      <vt:lpstr>Vio</vt:lpstr>
      <vt:lpstr>Office Theme</vt:lpstr>
      <vt:lpstr>David: Faith That Meets Adversity Head-on</vt:lpstr>
      <vt:lpstr>Video Introduction</vt:lpstr>
      <vt:lpstr>Can’t forget …</vt:lpstr>
      <vt:lpstr>Listen for a potential NBA draft pick</vt:lpstr>
      <vt:lpstr>Listen for a potential NBA draft pick</vt:lpstr>
      <vt:lpstr>Listen for a potential NBA draft pick</vt:lpstr>
      <vt:lpstr>Adversity: Display Your Faith</vt:lpstr>
      <vt:lpstr>Adversity: Display Your Faith</vt:lpstr>
      <vt:lpstr>Listen for Saul’s objection.</vt:lpstr>
      <vt:lpstr>Listen for Saul’s objection.</vt:lpstr>
      <vt:lpstr>Listen for Saul’s objection.</vt:lpstr>
      <vt:lpstr>Experience Grows Faith</vt:lpstr>
      <vt:lpstr>Experience Grows Faith</vt:lpstr>
      <vt:lpstr>Listen for David’s response to trash talk.</vt:lpstr>
      <vt:lpstr>Listen for David’s response to trash talk.</vt:lpstr>
      <vt:lpstr>Listen for David’s response to trash talk.</vt:lpstr>
      <vt:lpstr>Faith Moves Us Forward</vt:lpstr>
      <vt:lpstr>Faith Moves Us Forward</vt:lpstr>
      <vt:lpstr>Faith Moves Us Forward</vt:lpstr>
      <vt:lpstr>Application</vt:lpstr>
      <vt:lpstr>Application</vt:lpstr>
      <vt:lpstr>Application</vt:lpstr>
      <vt:lpstr>Family Activities</vt:lpstr>
      <vt:lpstr>David: Faith That Meets Adversity Head-on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1</cp:revision>
  <dcterms:created xsi:type="dcterms:W3CDTF">2025-05-29T12:39:12Z</dcterms:created>
  <dcterms:modified xsi:type="dcterms:W3CDTF">2025-05-29T13:35:45Z</dcterms:modified>
</cp:coreProperties>
</file>