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4" autoAdjust="0"/>
    <p:restoredTop sz="94660"/>
  </p:normalViewPr>
  <p:slideViewPr>
    <p:cSldViewPr snapToGrid="0">
      <p:cViewPr varScale="1">
        <p:scale>
          <a:sx n="80" d="100"/>
          <a:sy n="80" d="100"/>
        </p:scale>
        <p:origin x="126"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5/20/2022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5/20/2022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5/20/2022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90000"/>
                </a:schemeClr>
              </a:gs>
              <a:gs pos="64000">
                <a:schemeClr val="accent1">
                  <a:lumMod val="45000"/>
                  <a:lumOff val="55000"/>
                  <a:alpha val="91000"/>
                </a:schemeClr>
              </a:gs>
              <a:gs pos="83000">
                <a:schemeClr val="accent1">
                  <a:lumMod val="45000"/>
                  <a:lumOff val="55000"/>
                  <a:alpha val="91000"/>
                </a:schemeClr>
              </a:gs>
              <a:gs pos="100000">
                <a:schemeClr val="accent1">
                  <a:lumMod val="30000"/>
                  <a:lumOff val="70000"/>
                  <a:alpha val="91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5/20/2022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hyperlink" Target="https://tinyurl.com/3a3yvhah"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3pg85j8k"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jpg"/><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Convicted by the Spirit</a:t>
            </a:r>
          </a:p>
        </p:txBody>
      </p:sp>
      <p:sp>
        <p:nvSpPr>
          <p:cNvPr id="3" name="Subtitle 2"/>
          <p:cNvSpPr>
            <a:spLocks noGrp="1"/>
          </p:cNvSpPr>
          <p:nvPr>
            <p:ph type="subTitle" idx="1"/>
          </p:nvPr>
        </p:nvSpPr>
        <p:spPr>
          <a:xfrm>
            <a:off x="1524000" y="3937000"/>
            <a:ext cx="9144000" cy="1320800"/>
          </a:xfrm>
        </p:spPr>
        <p:txBody>
          <a:bodyPr/>
          <a:lstStyle/>
          <a:p>
            <a:r>
              <a:rPr lang="en-US" dirty="0"/>
              <a:t>June 5</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26428-CC09-FBE6-7652-EDFADAF28D07}"/>
              </a:ext>
            </a:extLst>
          </p:cNvPr>
          <p:cNvSpPr>
            <a:spLocks noGrp="1"/>
          </p:cNvSpPr>
          <p:nvPr>
            <p:ph type="title"/>
          </p:nvPr>
        </p:nvSpPr>
        <p:spPr/>
        <p:txBody>
          <a:bodyPr/>
          <a:lstStyle/>
          <a:p>
            <a:r>
              <a:rPr lang="en-US" dirty="0"/>
              <a:t>The Spirit Convicts/Convinces of Sin</a:t>
            </a:r>
          </a:p>
        </p:txBody>
      </p:sp>
      <p:sp>
        <p:nvSpPr>
          <p:cNvPr id="3" name="Content Placeholder 2">
            <a:extLst>
              <a:ext uri="{FF2B5EF4-FFF2-40B4-BE49-F238E27FC236}">
                <a16:creationId xmlns:a16="http://schemas.microsoft.com/office/drawing/2014/main" id="{107A3F26-BD08-BCEB-D626-1DE343EB3BF1}"/>
              </a:ext>
            </a:extLst>
          </p:cNvPr>
          <p:cNvSpPr>
            <a:spLocks noGrp="1"/>
          </p:cNvSpPr>
          <p:nvPr>
            <p:ph idx="1"/>
          </p:nvPr>
        </p:nvSpPr>
        <p:spPr/>
        <p:txBody>
          <a:bodyPr/>
          <a:lstStyle/>
          <a:p>
            <a:r>
              <a:rPr lang="en-US" dirty="0"/>
              <a:t>What advantage would come to the disciples only if Jesus went away to the Father?  What did Christ’s going away have to do with the coming of the Holy Spirit?</a:t>
            </a:r>
          </a:p>
          <a:p>
            <a:r>
              <a:rPr lang="en-US" dirty="0"/>
              <a:t>What work of the Holy Spirit does Jesus introduce and what are the three areas to which it is applied?</a:t>
            </a:r>
          </a:p>
        </p:txBody>
      </p:sp>
    </p:spTree>
    <p:extLst>
      <p:ext uri="{BB962C8B-B14F-4D97-AF65-F5344CB8AC3E}">
        <p14:creationId xmlns:p14="http://schemas.microsoft.com/office/powerpoint/2010/main" val="191754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2F9A9-373F-0BCF-AAE4-73AB665A6E25}"/>
              </a:ext>
            </a:extLst>
          </p:cNvPr>
          <p:cNvSpPr>
            <a:spLocks noGrp="1"/>
          </p:cNvSpPr>
          <p:nvPr>
            <p:ph type="title"/>
          </p:nvPr>
        </p:nvSpPr>
        <p:spPr/>
        <p:txBody>
          <a:bodyPr/>
          <a:lstStyle/>
          <a:p>
            <a:r>
              <a:rPr lang="en-US" dirty="0"/>
              <a:t>The Spirit Convicts/Convinces of Sin</a:t>
            </a:r>
          </a:p>
        </p:txBody>
      </p:sp>
      <p:sp>
        <p:nvSpPr>
          <p:cNvPr id="3" name="Content Placeholder 2">
            <a:extLst>
              <a:ext uri="{FF2B5EF4-FFF2-40B4-BE49-F238E27FC236}">
                <a16:creationId xmlns:a16="http://schemas.microsoft.com/office/drawing/2014/main" id="{C4030B0B-9D0C-1C69-FBF0-B28D6D2C7D73}"/>
              </a:ext>
            </a:extLst>
          </p:cNvPr>
          <p:cNvSpPr>
            <a:spLocks noGrp="1"/>
          </p:cNvSpPr>
          <p:nvPr>
            <p:ph idx="1"/>
          </p:nvPr>
        </p:nvSpPr>
        <p:spPr/>
        <p:txBody>
          <a:bodyPr/>
          <a:lstStyle/>
          <a:p>
            <a:r>
              <a:rPr lang="en-US" dirty="0"/>
              <a:t>What are some ways the Holy Spirit helps us recognize our sins? </a:t>
            </a:r>
          </a:p>
          <a:p>
            <a:r>
              <a:rPr lang="en-US" dirty="0"/>
              <a:t>Why is it a positive thing to be convicted of your sin?</a:t>
            </a:r>
          </a:p>
        </p:txBody>
      </p:sp>
    </p:spTree>
    <p:extLst>
      <p:ext uri="{BB962C8B-B14F-4D97-AF65-F5344CB8AC3E}">
        <p14:creationId xmlns:p14="http://schemas.microsoft.com/office/powerpoint/2010/main" val="176902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53545-E7EC-6979-704B-CC3D90B32C95}"/>
              </a:ext>
            </a:extLst>
          </p:cNvPr>
          <p:cNvSpPr>
            <a:spLocks noGrp="1"/>
          </p:cNvSpPr>
          <p:nvPr>
            <p:ph type="title"/>
          </p:nvPr>
        </p:nvSpPr>
        <p:spPr/>
        <p:txBody>
          <a:bodyPr/>
          <a:lstStyle/>
          <a:p>
            <a:pPr algn="l"/>
            <a:r>
              <a:rPr lang="en-US" dirty="0"/>
              <a:t>Listen for how Jesus is glorified.</a:t>
            </a:r>
          </a:p>
        </p:txBody>
      </p:sp>
      <p:sp>
        <p:nvSpPr>
          <p:cNvPr id="3" name="Content Placeholder 2">
            <a:extLst>
              <a:ext uri="{FF2B5EF4-FFF2-40B4-BE49-F238E27FC236}">
                <a16:creationId xmlns:a16="http://schemas.microsoft.com/office/drawing/2014/main" id="{3AFE2DD6-286E-AF54-0036-BE0CEBCFB1AE}"/>
              </a:ext>
            </a:extLst>
          </p:cNvPr>
          <p:cNvSpPr>
            <a:spLocks noGrp="1"/>
          </p:cNvSpPr>
          <p:nvPr>
            <p:ph idx="1"/>
          </p:nvPr>
        </p:nvSpPr>
        <p:spPr>
          <a:xfrm>
            <a:off x="1431758" y="1837657"/>
            <a:ext cx="9115926" cy="4351338"/>
          </a:xfrm>
        </p:spPr>
        <p:txBody>
          <a:bodyPr/>
          <a:lstStyle/>
          <a:p>
            <a:pPr marL="0" indent="0" algn="ctr">
              <a:buNone/>
            </a:pPr>
            <a:r>
              <a:rPr lang="en-US" dirty="0"/>
              <a:t>John 16:12-15 (NIV)  "I have much more to say to you, more than you can now bear. 13  But when he, the Spirit of truth, comes, he will guide you into all truth. He will not speak on his own; he will speak only what he hears, and he will tell </a:t>
            </a:r>
          </a:p>
        </p:txBody>
      </p:sp>
    </p:spTree>
    <p:extLst>
      <p:ext uri="{BB962C8B-B14F-4D97-AF65-F5344CB8AC3E}">
        <p14:creationId xmlns:p14="http://schemas.microsoft.com/office/powerpoint/2010/main" val="224202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53545-E7EC-6979-704B-CC3D90B32C95}"/>
              </a:ext>
            </a:extLst>
          </p:cNvPr>
          <p:cNvSpPr>
            <a:spLocks noGrp="1"/>
          </p:cNvSpPr>
          <p:nvPr>
            <p:ph type="title"/>
          </p:nvPr>
        </p:nvSpPr>
        <p:spPr/>
        <p:txBody>
          <a:bodyPr/>
          <a:lstStyle/>
          <a:p>
            <a:pPr algn="l"/>
            <a:r>
              <a:rPr lang="en-US" dirty="0"/>
              <a:t>Listen for how Jesus is glorified.</a:t>
            </a:r>
          </a:p>
        </p:txBody>
      </p:sp>
      <p:sp>
        <p:nvSpPr>
          <p:cNvPr id="3" name="Content Placeholder 2">
            <a:extLst>
              <a:ext uri="{FF2B5EF4-FFF2-40B4-BE49-F238E27FC236}">
                <a16:creationId xmlns:a16="http://schemas.microsoft.com/office/drawing/2014/main" id="{3AFE2DD6-286E-AF54-0036-BE0CEBCFB1AE}"/>
              </a:ext>
            </a:extLst>
          </p:cNvPr>
          <p:cNvSpPr>
            <a:spLocks noGrp="1"/>
          </p:cNvSpPr>
          <p:nvPr>
            <p:ph idx="1"/>
          </p:nvPr>
        </p:nvSpPr>
        <p:spPr>
          <a:xfrm>
            <a:off x="1736558" y="1690688"/>
            <a:ext cx="8718884" cy="4351338"/>
          </a:xfrm>
        </p:spPr>
        <p:txBody>
          <a:bodyPr/>
          <a:lstStyle/>
          <a:p>
            <a:pPr marL="0" indent="0" algn="ctr">
              <a:buNone/>
            </a:pPr>
            <a:r>
              <a:rPr lang="en-US" dirty="0"/>
              <a:t>you what is yet to come. 14  He will bring glory to me by taking from what is mine and making it known to you. 15  All that belongs to the Father is mine. That is why I said the Spirit will take from what is mine and make it known to you.</a:t>
            </a:r>
          </a:p>
        </p:txBody>
      </p:sp>
      <p:pic>
        <p:nvPicPr>
          <p:cNvPr id="4" name="Picture 3">
            <a:extLst>
              <a:ext uri="{FF2B5EF4-FFF2-40B4-BE49-F238E27FC236}">
                <a16:creationId xmlns:a16="http://schemas.microsoft.com/office/drawing/2014/main" id="{A170D52F-800D-8F5B-F7B8-3C876D651F1C}"/>
              </a:ext>
            </a:extLst>
          </p:cNvPr>
          <p:cNvPicPr>
            <a:picLocks noChangeAspect="1"/>
          </p:cNvPicPr>
          <p:nvPr/>
        </p:nvPicPr>
        <p:blipFill>
          <a:blip r:embed="rId2"/>
          <a:stretch>
            <a:fillRect/>
          </a:stretch>
        </p:blipFill>
        <p:spPr>
          <a:xfrm>
            <a:off x="4800762" y="5378767"/>
            <a:ext cx="2590476" cy="354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6507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C648A-27B2-7633-2977-8B61A1F38354}"/>
              </a:ext>
            </a:extLst>
          </p:cNvPr>
          <p:cNvSpPr>
            <a:spLocks noGrp="1"/>
          </p:cNvSpPr>
          <p:nvPr>
            <p:ph type="title"/>
          </p:nvPr>
        </p:nvSpPr>
        <p:spPr/>
        <p:txBody>
          <a:bodyPr/>
          <a:lstStyle/>
          <a:p>
            <a:r>
              <a:rPr lang="en-US" dirty="0"/>
              <a:t>The Holy Spirit Guides to Truth</a:t>
            </a:r>
          </a:p>
        </p:txBody>
      </p:sp>
      <p:sp>
        <p:nvSpPr>
          <p:cNvPr id="3" name="Content Placeholder 2">
            <a:extLst>
              <a:ext uri="{FF2B5EF4-FFF2-40B4-BE49-F238E27FC236}">
                <a16:creationId xmlns:a16="http://schemas.microsoft.com/office/drawing/2014/main" id="{58D04C7C-CE16-F656-C550-26972704A0AC}"/>
              </a:ext>
            </a:extLst>
          </p:cNvPr>
          <p:cNvSpPr>
            <a:spLocks noGrp="1"/>
          </p:cNvSpPr>
          <p:nvPr>
            <p:ph idx="1"/>
          </p:nvPr>
        </p:nvSpPr>
        <p:spPr/>
        <p:txBody>
          <a:bodyPr/>
          <a:lstStyle/>
          <a:p>
            <a:r>
              <a:rPr lang="en-US" dirty="0"/>
              <a:t>What work of the Spirit does Jesus identify in verse 13? </a:t>
            </a:r>
          </a:p>
          <a:p>
            <a:r>
              <a:rPr lang="en-US" dirty="0"/>
              <a:t>Whose message does the Spirit declare and to whom does He bring glory? </a:t>
            </a:r>
          </a:p>
          <a:p>
            <a:endParaRPr lang="en-US" dirty="0"/>
          </a:p>
        </p:txBody>
      </p:sp>
    </p:spTree>
    <p:extLst>
      <p:ext uri="{BB962C8B-B14F-4D97-AF65-F5344CB8AC3E}">
        <p14:creationId xmlns:p14="http://schemas.microsoft.com/office/powerpoint/2010/main" val="15324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42B54-0FA2-E810-D64B-CB9C8B0E8D69}"/>
              </a:ext>
            </a:extLst>
          </p:cNvPr>
          <p:cNvSpPr>
            <a:spLocks noGrp="1"/>
          </p:cNvSpPr>
          <p:nvPr>
            <p:ph type="title"/>
          </p:nvPr>
        </p:nvSpPr>
        <p:spPr/>
        <p:txBody>
          <a:bodyPr/>
          <a:lstStyle/>
          <a:p>
            <a:r>
              <a:rPr lang="en-US" dirty="0"/>
              <a:t>The Holy Spirit Guides to Truth</a:t>
            </a:r>
          </a:p>
        </p:txBody>
      </p:sp>
      <p:sp>
        <p:nvSpPr>
          <p:cNvPr id="3" name="Content Placeholder 2">
            <a:extLst>
              <a:ext uri="{FF2B5EF4-FFF2-40B4-BE49-F238E27FC236}">
                <a16:creationId xmlns:a16="http://schemas.microsoft.com/office/drawing/2014/main" id="{88A28ADE-5790-7C6C-0881-A2FA8123E7C4}"/>
              </a:ext>
            </a:extLst>
          </p:cNvPr>
          <p:cNvSpPr>
            <a:spLocks noGrp="1"/>
          </p:cNvSpPr>
          <p:nvPr>
            <p:ph idx="1"/>
          </p:nvPr>
        </p:nvSpPr>
        <p:spPr/>
        <p:txBody>
          <a:bodyPr/>
          <a:lstStyle/>
          <a:p>
            <a:r>
              <a:rPr lang="en-US" dirty="0"/>
              <a:t>What are some obstacles that can prevent us from clearly hearing from the Holy Spirit? </a:t>
            </a:r>
          </a:p>
          <a:p>
            <a:r>
              <a:rPr lang="en-US" dirty="0"/>
              <a:t>Verse 14 speaks of the Spirit’s task to glorify Jesus.  Why is it so important that the Spirit always points to Jesus?</a:t>
            </a:r>
          </a:p>
        </p:txBody>
      </p:sp>
      <p:pic>
        <p:nvPicPr>
          <p:cNvPr id="4" name="Picture 3" descr="Shape, circle&#10;&#10;Description automatically generated">
            <a:extLst>
              <a:ext uri="{FF2B5EF4-FFF2-40B4-BE49-F238E27FC236}">
                <a16:creationId xmlns:a16="http://schemas.microsoft.com/office/drawing/2014/main" id="{0ABA6BE1-DFA1-7452-9E47-CDF6EE19D300}"/>
              </a:ext>
            </a:extLst>
          </p:cNvPr>
          <p:cNvPicPr>
            <a:picLocks noChangeAspect="1"/>
          </p:cNvPicPr>
          <p:nvPr/>
        </p:nvPicPr>
        <p:blipFill rotWithShape="1">
          <a:blip r:embed="rId2">
            <a:extLst>
              <a:ext uri="{28A0092B-C50C-407E-A947-70E740481C1C}">
                <a14:useLocalDpi xmlns:a14="http://schemas.microsoft.com/office/drawing/2010/main" val="0"/>
              </a:ext>
            </a:extLst>
          </a:blip>
          <a:srcRect l="6597" t="9912" r="4079" b="8523"/>
          <a:stretch/>
        </p:blipFill>
        <p:spPr bwMode="auto">
          <a:xfrm>
            <a:off x="3136231" y="3291889"/>
            <a:ext cx="5004335" cy="278686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5022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9ED36-F416-9042-1CED-E9BECA78E37D}"/>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EC7BCB6D-42F2-3FC2-1DA7-0CFEE70B2E86}"/>
              </a:ext>
            </a:extLst>
          </p:cNvPr>
          <p:cNvSpPr>
            <a:spLocks noGrp="1"/>
          </p:cNvSpPr>
          <p:nvPr>
            <p:ph idx="1"/>
          </p:nvPr>
        </p:nvSpPr>
        <p:spPr>
          <a:xfrm>
            <a:off x="838200" y="2153653"/>
            <a:ext cx="10515600" cy="4023310"/>
          </a:xfrm>
        </p:spPr>
        <p:txBody>
          <a:bodyPr/>
          <a:lstStyle/>
          <a:p>
            <a:r>
              <a:rPr lang="en-US" dirty="0"/>
              <a:t>Think. </a:t>
            </a:r>
          </a:p>
          <a:p>
            <a:pPr lvl="1"/>
            <a:r>
              <a:rPr lang="en-US" dirty="0"/>
              <a:t>When has the Holy Spirit provided specific guidance for you? </a:t>
            </a:r>
          </a:p>
          <a:p>
            <a:pPr lvl="1"/>
            <a:r>
              <a:rPr lang="en-US" dirty="0"/>
              <a:t>Recall the details of that event and then thank Him for speaking truth into your life.</a:t>
            </a:r>
          </a:p>
          <a:p>
            <a:endParaRPr lang="en-US" dirty="0"/>
          </a:p>
        </p:txBody>
      </p:sp>
    </p:spTree>
    <p:extLst>
      <p:ext uri="{BB962C8B-B14F-4D97-AF65-F5344CB8AC3E}">
        <p14:creationId xmlns:p14="http://schemas.microsoft.com/office/powerpoint/2010/main" val="3806401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9ED36-F416-9042-1CED-E9BECA78E37D}"/>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EC7BCB6D-42F2-3FC2-1DA7-0CFEE70B2E86}"/>
              </a:ext>
            </a:extLst>
          </p:cNvPr>
          <p:cNvSpPr>
            <a:spLocks noGrp="1"/>
          </p:cNvSpPr>
          <p:nvPr>
            <p:ph idx="1"/>
          </p:nvPr>
        </p:nvSpPr>
        <p:spPr>
          <a:xfrm>
            <a:off x="838200" y="2045367"/>
            <a:ext cx="10515600" cy="4131595"/>
          </a:xfrm>
        </p:spPr>
        <p:txBody>
          <a:bodyPr/>
          <a:lstStyle/>
          <a:p>
            <a:r>
              <a:rPr lang="en-US" dirty="0"/>
              <a:t>Decide. </a:t>
            </a:r>
          </a:p>
          <a:p>
            <a:pPr lvl="1"/>
            <a:r>
              <a:rPr lang="en-US" dirty="0"/>
              <a:t>Hearing the voice of the Holy Spirit above all the other voices that call out to you is a necessity. </a:t>
            </a:r>
          </a:p>
          <a:p>
            <a:pPr lvl="1"/>
            <a:r>
              <a:rPr lang="en-US" dirty="0"/>
              <a:t>Decide today to investigate the many biblical ways the Holy Spirit can speak.</a:t>
            </a:r>
          </a:p>
          <a:p>
            <a:endParaRPr lang="en-US" dirty="0"/>
          </a:p>
        </p:txBody>
      </p:sp>
    </p:spTree>
    <p:extLst>
      <p:ext uri="{BB962C8B-B14F-4D97-AF65-F5344CB8AC3E}">
        <p14:creationId xmlns:p14="http://schemas.microsoft.com/office/powerpoint/2010/main" val="1711796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9ED36-F416-9042-1CED-E9BECA78E37D}"/>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EC7BCB6D-42F2-3FC2-1DA7-0CFEE70B2E86}"/>
              </a:ext>
            </a:extLst>
          </p:cNvPr>
          <p:cNvSpPr>
            <a:spLocks noGrp="1"/>
          </p:cNvSpPr>
          <p:nvPr>
            <p:ph idx="1"/>
          </p:nvPr>
        </p:nvSpPr>
        <p:spPr/>
        <p:txBody>
          <a:bodyPr>
            <a:normAutofit/>
          </a:bodyPr>
          <a:lstStyle/>
          <a:p>
            <a:r>
              <a:rPr lang="en-US" dirty="0"/>
              <a:t>Act. </a:t>
            </a:r>
          </a:p>
          <a:p>
            <a:pPr lvl="1"/>
            <a:r>
              <a:rPr lang="en-US" dirty="0"/>
              <a:t>We’re all a work in process, being shaped more and more into the image of Christ. </a:t>
            </a:r>
          </a:p>
          <a:p>
            <a:pPr lvl="1"/>
            <a:r>
              <a:rPr lang="en-US" dirty="0"/>
              <a:t>Maybe there’s an area of your life that needs a course correction.</a:t>
            </a:r>
          </a:p>
          <a:p>
            <a:pPr lvl="1"/>
            <a:r>
              <a:rPr lang="en-US" dirty="0"/>
              <a:t>You know what area it is because the Holy Spirit has told you, perhaps repeatedly.</a:t>
            </a:r>
          </a:p>
          <a:p>
            <a:pPr lvl="1"/>
            <a:r>
              <a:rPr lang="en-US" dirty="0"/>
              <a:t>Confess your sin and form an action plan to be more faithful in that area of your life. </a:t>
            </a:r>
          </a:p>
          <a:p>
            <a:endParaRPr lang="en-US" dirty="0"/>
          </a:p>
        </p:txBody>
      </p:sp>
    </p:spTree>
    <p:extLst>
      <p:ext uri="{BB962C8B-B14F-4D97-AF65-F5344CB8AC3E}">
        <p14:creationId xmlns:p14="http://schemas.microsoft.com/office/powerpoint/2010/main" val="2320839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68B4C7-3A8C-EE3C-8BCD-3C4B3A3764DE}"/>
              </a:ext>
            </a:extLst>
          </p:cNvPr>
          <p:cNvSpPr>
            <a:spLocks noGrp="1"/>
          </p:cNvSpPr>
          <p:nvPr>
            <p:ph type="title"/>
          </p:nvPr>
        </p:nvSpPr>
        <p:spPr>
          <a:xfrm>
            <a:off x="838200" y="365125"/>
            <a:ext cx="7030453" cy="1325563"/>
          </a:xfrm>
        </p:spPr>
        <p:txBody>
          <a:bodyPr/>
          <a:lstStyle/>
          <a:p>
            <a:r>
              <a:rPr lang="en-US" dirty="0"/>
              <a:t>Family Activities</a:t>
            </a:r>
          </a:p>
        </p:txBody>
      </p:sp>
      <p:pic>
        <p:nvPicPr>
          <p:cNvPr id="9" name="Picture 8">
            <a:extLst>
              <a:ext uri="{FF2B5EF4-FFF2-40B4-BE49-F238E27FC236}">
                <a16:creationId xmlns:a16="http://schemas.microsoft.com/office/drawing/2014/main" id="{F9505B1A-21BB-1B7E-E5A0-6952493AC567}"/>
              </a:ext>
            </a:extLst>
          </p:cNvPr>
          <p:cNvPicPr>
            <a:picLocks noChangeAspect="1"/>
          </p:cNvPicPr>
          <p:nvPr/>
        </p:nvPicPr>
        <p:blipFill>
          <a:blip r:embed="rId2">
            <a:duotone>
              <a:prstClr val="black"/>
              <a:schemeClr val="accent4">
                <a:tint val="45000"/>
                <a:satMod val="400000"/>
              </a:schemeClr>
            </a:duotone>
          </a:blip>
          <a:stretch>
            <a:fillRect/>
          </a:stretch>
        </p:blipFill>
        <p:spPr>
          <a:xfrm>
            <a:off x="838200" y="2028302"/>
            <a:ext cx="7349440" cy="2159794"/>
          </a:xfrm>
          <a:prstGeom prst="rect">
            <a:avLst/>
          </a:prstGeom>
          <a:ln>
            <a:noFill/>
          </a:ln>
          <a:effectLst>
            <a:outerShdw blurRad="292100" dist="139700" dir="2700000" algn="tl" rotWithShape="0">
              <a:srgbClr val="333333">
                <a:alpha val="65000"/>
              </a:srgbClr>
            </a:outerShdw>
          </a:effectLst>
          <a:scene3d>
            <a:camera prst="perspectiveHeroicExtremeRightFacing"/>
            <a:lightRig rig="threePt" dir="t"/>
          </a:scene3d>
        </p:spPr>
      </p:pic>
      <p:pic>
        <p:nvPicPr>
          <p:cNvPr id="11" name="Picture 10" descr="A picture containing icon&#10;&#10;Description automatically generated">
            <a:extLst>
              <a:ext uri="{FF2B5EF4-FFF2-40B4-BE49-F238E27FC236}">
                <a16:creationId xmlns:a16="http://schemas.microsoft.com/office/drawing/2014/main" id="{1CB4AAF6-7488-B2F3-55EA-F58302ABFF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061" y="4055748"/>
            <a:ext cx="2609746" cy="2609746"/>
          </a:xfrm>
          <a:prstGeom prst="rect">
            <a:avLst/>
          </a:prstGeom>
        </p:spPr>
      </p:pic>
      <p:sp>
        <p:nvSpPr>
          <p:cNvPr id="12" name="Speech Bubble: Rectangle with Corners Rounded 11">
            <a:extLst>
              <a:ext uri="{FF2B5EF4-FFF2-40B4-BE49-F238E27FC236}">
                <a16:creationId xmlns:a16="http://schemas.microsoft.com/office/drawing/2014/main" id="{3B59D484-FB95-415F-0C21-BF0207B5E396}"/>
              </a:ext>
            </a:extLst>
          </p:cNvPr>
          <p:cNvSpPr/>
          <p:nvPr/>
        </p:nvSpPr>
        <p:spPr>
          <a:xfrm>
            <a:off x="7628021" y="565485"/>
            <a:ext cx="3725779" cy="3152650"/>
          </a:xfrm>
          <a:prstGeom prst="wedgeRoundRect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Another case of substandard glue.  The letters slid down the page.  We need your help because the Word Ninja is taking final exams this week.  He left a link for tech help </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4"/>
              </a:rPr>
              <a:t>https://tinyurl.com/3a3yvhah</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where there are other items of intrigue also available.</a:t>
            </a:r>
            <a:endParaRPr lang="en-US" dirty="0">
              <a:latin typeface="Comic Sans MS" panose="030F0702030302020204" pitchFamily="66" charset="0"/>
            </a:endParaRPr>
          </a:p>
        </p:txBody>
      </p:sp>
    </p:spTree>
    <p:extLst>
      <p:ext uri="{BB962C8B-B14F-4D97-AF65-F5344CB8AC3E}">
        <p14:creationId xmlns:p14="http://schemas.microsoft.com/office/powerpoint/2010/main" val="172445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2E71E0-F076-9025-9783-7B2976F197DE}"/>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425E7D01-E1E3-9A5D-D3DF-8EAE084BA3AE}"/>
              </a:ext>
            </a:extLst>
          </p:cNvPr>
          <p:cNvGrpSpPr/>
          <p:nvPr/>
        </p:nvGrpSpPr>
        <p:grpSpPr>
          <a:xfrm>
            <a:off x="2849598" y="1690688"/>
            <a:ext cx="6492803" cy="4161682"/>
            <a:chOff x="2849598" y="1690688"/>
            <a:chExt cx="6492803" cy="4161682"/>
          </a:xfrm>
        </p:grpSpPr>
        <p:pic>
          <p:nvPicPr>
            <p:cNvPr id="6" name="Picture 5">
              <a:extLst>
                <a:ext uri="{FF2B5EF4-FFF2-40B4-BE49-F238E27FC236}">
                  <a16:creationId xmlns:a16="http://schemas.microsoft.com/office/drawing/2014/main" id="{CB28A1CE-1563-B5B4-7A0B-4185F7D9FD15}"/>
                </a:ext>
              </a:extLst>
            </p:cNvPr>
            <p:cNvPicPr>
              <a:picLocks noChangeAspect="1"/>
            </p:cNvPicPr>
            <p:nvPr/>
          </p:nvPicPr>
          <p:blipFill>
            <a:blip r:embed="rId2"/>
            <a:stretch>
              <a:fillRect/>
            </a:stretch>
          </p:blipFill>
          <p:spPr>
            <a:xfrm>
              <a:off x="3238857" y="1971857"/>
              <a:ext cx="5714286" cy="2914286"/>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B43A6DFE-FCFB-12FC-CB10-572295A526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CAA70910-AADB-C1AA-083D-D992AB1F2AA4}"/>
              </a:ext>
            </a:extLst>
          </p:cNvPr>
          <p:cNvSpPr txBox="1"/>
          <p:nvPr/>
        </p:nvSpPr>
        <p:spPr>
          <a:xfrm>
            <a:off x="4127500" y="5852370"/>
            <a:ext cx="3810000"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1223885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Convicted by the Spirit</a:t>
            </a:r>
          </a:p>
        </p:txBody>
      </p:sp>
      <p:sp>
        <p:nvSpPr>
          <p:cNvPr id="3" name="Subtitle 2"/>
          <p:cNvSpPr>
            <a:spLocks noGrp="1"/>
          </p:cNvSpPr>
          <p:nvPr>
            <p:ph type="subTitle" idx="1"/>
          </p:nvPr>
        </p:nvSpPr>
        <p:spPr>
          <a:xfrm>
            <a:off x="1524000" y="3937000"/>
            <a:ext cx="9144000" cy="1320800"/>
          </a:xfrm>
        </p:spPr>
        <p:txBody>
          <a:bodyPr/>
          <a:lstStyle/>
          <a:p>
            <a:r>
              <a:rPr lang="en-US" dirty="0"/>
              <a:t>June 5</a:t>
            </a:r>
          </a:p>
        </p:txBody>
      </p:sp>
    </p:spTree>
    <p:extLst>
      <p:ext uri="{BB962C8B-B14F-4D97-AF65-F5344CB8AC3E}">
        <p14:creationId xmlns:p14="http://schemas.microsoft.com/office/powerpoint/2010/main" val="2401304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9E4A61-612B-777C-149D-312DE1FF8854}"/>
              </a:ext>
            </a:extLst>
          </p:cNvPr>
          <p:cNvSpPr>
            <a:spLocks noGrp="1"/>
          </p:cNvSpPr>
          <p:nvPr>
            <p:ph type="title"/>
          </p:nvPr>
        </p:nvSpPr>
        <p:spPr/>
        <p:txBody>
          <a:bodyPr/>
          <a:lstStyle/>
          <a:p>
            <a:r>
              <a:rPr lang="en-US" dirty="0"/>
              <a:t>Remember that time …</a:t>
            </a:r>
          </a:p>
        </p:txBody>
      </p:sp>
      <p:sp>
        <p:nvSpPr>
          <p:cNvPr id="4" name="Content Placeholder 3">
            <a:extLst>
              <a:ext uri="{FF2B5EF4-FFF2-40B4-BE49-F238E27FC236}">
                <a16:creationId xmlns:a16="http://schemas.microsoft.com/office/drawing/2014/main" id="{A699D50F-3F84-62D0-B923-4E5338C9ABEF}"/>
              </a:ext>
            </a:extLst>
          </p:cNvPr>
          <p:cNvSpPr>
            <a:spLocks noGrp="1"/>
          </p:cNvSpPr>
          <p:nvPr>
            <p:ph idx="1"/>
          </p:nvPr>
        </p:nvSpPr>
        <p:spPr>
          <a:xfrm>
            <a:off x="838200" y="1825625"/>
            <a:ext cx="10515600" cy="4667250"/>
          </a:xfrm>
        </p:spPr>
        <p:txBody>
          <a:bodyPr>
            <a:normAutofit fontScale="92500" lnSpcReduction="20000"/>
          </a:bodyPr>
          <a:lstStyle/>
          <a:p>
            <a:r>
              <a:rPr lang="en-US" dirty="0"/>
              <a:t>When did you think you had lost something only to discover it was never lost to begin with?</a:t>
            </a:r>
            <a:br>
              <a:rPr lang="en-US" dirty="0"/>
            </a:br>
            <a:endParaRPr lang="en-US" dirty="0"/>
          </a:p>
          <a:p>
            <a:r>
              <a:rPr lang="en-US" dirty="0">
                <a:solidFill>
                  <a:srgbClr val="C00000"/>
                </a:solidFill>
              </a:rPr>
              <a:t>The disciples were beginning to fear the loss of their leader, Jesus.</a:t>
            </a:r>
          </a:p>
          <a:p>
            <a:pPr lvl="1"/>
            <a:r>
              <a:rPr lang="en-US" dirty="0">
                <a:solidFill>
                  <a:srgbClr val="C00000"/>
                </a:solidFill>
              </a:rPr>
              <a:t>Jesus now tells them He will be with them in a different way.</a:t>
            </a:r>
          </a:p>
          <a:p>
            <a:pPr lvl="1"/>
            <a:r>
              <a:rPr lang="en-US" dirty="0">
                <a:solidFill>
                  <a:srgbClr val="C00000"/>
                </a:solidFill>
              </a:rPr>
              <a:t>The Holy Spirit would come to guide them, empower them,  convict them of sin and point to the truth of salvation. </a:t>
            </a:r>
          </a:p>
          <a:p>
            <a:pPr marL="0" indent="0">
              <a:buNone/>
            </a:pPr>
            <a:r>
              <a:rPr lang="en-US" dirty="0"/>
              <a:t> </a:t>
            </a:r>
          </a:p>
        </p:txBody>
      </p:sp>
      <p:grpSp>
        <p:nvGrpSpPr>
          <p:cNvPr id="7" name="Group 6">
            <a:extLst>
              <a:ext uri="{FF2B5EF4-FFF2-40B4-BE49-F238E27FC236}">
                <a16:creationId xmlns:a16="http://schemas.microsoft.com/office/drawing/2014/main" id="{0234C622-74FC-BF27-8C5F-5C4ABD65BD67}"/>
              </a:ext>
            </a:extLst>
          </p:cNvPr>
          <p:cNvGrpSpPr/>
          <p:nvPr/>
        </p:nvGrpSpPr>
        <p:grpSpPr>
          <a:xfrm>
            <a:off x="927100" y="3429000"/>
            <a:ext cx="10081527" cy="2228552"/>
            <a:chOff x="838200" y="3429000"/>
            <a:chExt cx="10081527" cy="2228552"/>
          </a:xfrm>
        </p:grpSpPr>
        <p:pic>
          <p:nvPicPr>
            <p:cNvPr id="1026" name="Picture 2" descr="Car Key, Keys, Car, Automobile, Lock, Security, Unlock">
              <a:extLst>
                <a:ext uri="{FF2B5EF4-FFF2-40B4-BE49-F238E27FC236}">
                  <a16:creationId xmlns:a16="http://schemas.microsoft.com/office/drawing/2014/main" id="{561FDF99-3024-F368-6906-C5C34EAD9F76}"/>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8646" r="96250">
                          <a14:foregroundMark x1="8646" y1="71719" x2="10833" y2="72500"/>
                          <a14:foregroundMark x1="93333" y1="50000" x2="92188" y2="60625"/>
                          <a14:foregroundMark x1="92188" y1="60625" x2="92188" y2="60625"/>
                          <a14:foregroundMark x1="96250" y1="57344" x2="95938" y2="53281"/>
                          <a14:foregroundMark x1="56146" y1="32656" x2="56250" y2="34531"/>
                          <a14:foregroundMark x1="55313" y1="31719" x2="55104" y2="31719"/>
                          <a14:backgroundMark x1="52604" y1="41250" x2="53438" y2="37031"/>
                        </a14:backgroundRemoval>
                      </a14:imgEffect>
                    </a14:imgLayer>
                  </a14:imgProps>
                </a:ext>
                <a:ext uri="{28A0092B-C50C-407E-A947-70E740481C1C}">
                  <a14:useLocalDpi xmlns:a14="http://schemas.microsoft.com/office/drawing/2010/main" val="0"/>
                </a:ext>
              </a:extLst>
            </a:blip>
            <a:srcRect/>
            <a:stretch>
              <a:fillRect/>
            </a:stretch>
          </p:blipFill>
          <p:spPr bwMode="auto">
            <a:xfrm>
              <a:off x="838200" y="3429000"/>
              <a:ext cx="3111500" cy="20743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Remote Control, Tv, Television, Remote, Electronic">
              <a:extLst>
                <a:ext uri="{FF2B5EF4-FFF2-40B4-BE49-F238E27FC236}">
                  <a16:creationId xmlns:a16="http://schemas.microsoft.com/office/drawing/2014/main" id="{883BAF26-01A4-EAF0-BD94-0A5FD7D4A42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983" b="89673" l="5625" r="92917">
                          <a14:foregroundMark x1="5729" y1="48537" x2="7917" y2="54389"/>
                          <a14:foregroundMark x1="92917" y1="37866" x2="90729" y2="34079"/>
                        </a14:backgroundRemoval>
                      </a14:imgEffect>
                    </a14:imgLayer>
                  </a14:imgProps>
                </a:ext>
                <a:ext uri="{28A0092B-C50C-407E-A947-70E740481C1C}">
                  <a14:useLocalDpi xmlns:a14="http://schemas.microsoft.com/office/drawing/2010/main" val="0"/>
                </a:ext>
              </a:extLst>
            </a:blip>
            <a:srcRect/>
            <a:stretch>
              <a:fillRect/>
            </a:stretch>
          </p:blipFill>
          <p:spPr bwMode="auto">
            <a:xfrm rot="19659644">
              <a:off x="7774673" y="3670300"/>
              <a:ext cx="3145054" cy="1903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descr="A picture containing indoor&#10;&#10;Description automatically generated">
              <a:extLst>
                <a:ext uri="{FF2B5EF4-FFF2-40B4-BE49-F238E27FC236}">
                  <a16:creationId xmlns:a16="http://schemas.microsoft.com/office/drawing/2014/main" id="{A630EB08-1662-24FA-ED20-FBFD85CE9A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97981" y="3586460"/>
              <a:ext cx="3111500" cy="2071092"/>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95215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052B7-BD1C-575A-B9D4-EE987F723FDC}"/>
              </a:ext>
            </a:extLst>
          </p:cNvPr>
          <p:cNvSpPr>
            <a:spLocks noGrp="1"/>
          </p:cNvSpPr>
          <p:nvPr>
            <p:ph type="title"/>
          </p:nvPr>
        </p:nvSpPr>
        <p:spPr/>
        <p:txBody>
          <a:bodyPr/>
          <a:lstStyle/>
          <a:p>
            <a:pPr algn="l"/>
            <a:r>
              <a:rPr lang="en-US" dirty="0"/>
              <a:t>Listen for who testifies.</a:t>
            </a:r>
          </a:p>
        </p:txBody>
      </p:sp>
      <p:sp>
        <p:nvSpPr>
          <p:cNvPr id="3" name="Content Placeholder 2">
            <a:extLst>
              <a:ext uri="{FF2B5EF4-FFF2-40B4-BE49-F238E27FC236}">
                <a16:creationId xmlns:a16="http://schemas.microsoft.com/office/drawing/2014/main" id="{734A980E-D28F-5F9B-50FD-39EDF366A0AA}"/>
              </a:ext>
            </a:extLst>
          </p:cNvPr>
          <p:cNvSpPr>
            <a:spLocks noGrp="1"/>
          </p:cNvSpPr>
          <p:nvPr>
            <p:ph idx="1"/>
          </p:nvPr>
        </p:nvSpPr>
        <p:spPr>
          <a:xfrm>
            <a:off x="1853514" y="1813269"/>
            <a:ext cx="9067800" cy="4351338"/>
          </a:xfrm>
        </p:spPr>
        <p:txBody>
          <a:bodyPr/>
          <a:lstStyle/>
          <a:p>
            <a:pPr marL="0" indent="0" algn="ctr">
              <a:buNone/>
            </a:pPr>
            <a:r>
              <a:rPr lang="en-US" dirty="0"/>
              <a:t>John 15:26-27 (NIV)   "When the Counselor comes, whom I will send to you from the Father, the Spirit of truth who goes out from the Father, he will testify about me. 27  And you also must testify, for you have been with me from the beginning.</a:t>
            </a:r>
          </a:p>
        </p:txBody>
      </p:sp>
      <p:pic>
        <p:nvPicPr>
          <p:cNvPr id="5" name="Picture 4">
            <a:extLst>
              <a:ext uri="{FF2B5EF4-FFF2-40B4-BE49-F238E27FC236}">
                <a16:creationId xmlns:a16="http://schemas.microsoft.com/office/drawing/2014/main" id="{987128A9-7FF9-1C83-BCA2-1495127668B6}"/>
              </a:ext>
            </a:extLst>
          </p:cNvPr>
          <p:cNvPicPr>
            <a:picLocks noChangeAspect="1"/>
          </p:cNvPicPr>
          <p:nvPr/>
        </p:nvPicPr>
        <p:blipFill>
          <a:blip r:embed="rId2"/>
          <a:stretch>
            <a:fillRect/>
          </a:stretch>
        </p:blipFill>
        <p:spPr>
          <a:xfrm>
            <a:off x="4800762" y="5511114"/>
            <a:ext cx="2590476" cy="354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101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76A35-9591-FE31-C3F2-BC903F47F777}"/>
              </a:ext>
            </a:extLst>
          </p:cNvPr>
          <p:cNvSpPr>
            <a:spLocks noGrp="1"/>
          </p:cNvSpPr>
          <p:nvPr>
            <p:ph type="title"/>
          </p:nvPr>
        </p:nvSpPr>
        <p:spPr/>
        <p:txBody>
          <a:bodyPr/>
          <a:lstStyle/>
          <a:p>
            <a:r>
              <a:rPr lang="en-US" dirty="0"/>
              <a:t>Jesus Sends the Holy Spirit</a:t>
            </a:r>
          </a:p>
        </p:txBody>
      </p:sp>
      <p:sp>
        <p:nvSpPr>
          <p:cNvPr id="3" name="Content Placeholder 2">
            <a:extLst>
              <a:ext uri="{FF2B5EF4-FFF2-40B4-BE49-F238E27FC236}">
                <a16:creationId xmlns:a16="http://schemas.microsoft.com/office/drawing/2014/main" id="{D265B12C-35D5-68D0-6D66-B4C8F901114D}"/>
              </a:ext>
            </a:extLst>
          </p:cNvPr>
          <p:cNvSpPr>
            <a:spLocks noGrp="1"/>
          </p:cNvSpPr>
          <p:nvPr>
            <p:ph idx="1"/>
          </p:nvPr>
        </p:nvSpPr>
        <p:spPr/>
        <p:txBody>
          <a:bodyPr/>
          <a:lstStyle/>
          <a:p>
            <a:r>
              <a:rPr lang="en-US" dirty="0"/>
              <a:t>What did Jesus reaffirm to the disciples?</a:t>
            </a:r>
          </a:p>
          <a:p>
            <a:r>
              <a:rPr lang="en-US" dirty="0"/>
              <a:t>How is the truth of the union of the Trinity, the Father, Son, and Spirit seen in verse 26?</a:t>
            </a:r>
          </a:p>
          <a:p>
            <a:r>
              <a:rPr lang="en-US" dirty="0"/>
              <a:t>Why do you think it is important that Jesus called Him the “Spirit of Truth?” </a:t>
            </a:r>
          </a:p>
        </p:txBody>
      </p:sp>
    </p:spTree>
    <p:extLst>
      <p:ext uri="{BB962C8B-B14F-4D97-AF65-F5344CB8AC3E}">
        <p14:creationId xmlns:p14="http://schemas.microsoft.com/office/powerpoint/2010/main" val="157128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94DE5-9777-1DA7-701F-361559C7E1BC}"/>
              </a:ext>
            </a:extLst>
          </p:cNvPr>
          <p:cNvSpPr>
            <a:spLocks noGrp="1"/>
          </p:cNvSpPr>
          <p:nvPr>
            <p:ph type="title"/>
          </p:nvPr>
        </p:nvSpPr>
        <p:spPr/>
        <p:txBody>
          <a:bodyPr/>
          <a:lstStyle/>
          <a:p>
            <a:r>
              <a:rPr lang="en-US" dirty="0"/>
              <a:t>Jesus Sends the Holy Spirit</a:t>
            </a:r>
          </a:p>
        </p:txBody>
      </p:sp>
      <p:sp>
        <p:nvSpPr>
          <p:cNvPr id="3" name="Content Placeholder 2">
            <a:extLst>
              <a:ext uri="{FF2B5EF4-FFF2-40B4-BE49-F238E27FC236}">
                <a16:creationId xmlns:a16="http://schemas.microsoft.com/office/drawing/2014/main" id="{07F9DC11-B3A4-1B0C-1C5C-503532D4435E}"/>
              </a:ext>
            </a:extLst>
          </p:cNvPr>
          <p:cNvSpPr>
            <a:spLocks noGrp="1"/>
          </p:cNvSpPr>
          <p:nvPr>
            <p:ph idx="1"/>
          </p:nvPr>
        </p:nvSpPr>
        <p:spPr/>
        <p:txBody>
          <a:bodyPr/>
          <a:lstStyle/>
          <a:p>
            <a:r>
              <a:rPr lang="en-US" dirty="0"/>
              <a:t>The Greek word used for counselor has to do with one who “comes along side.” When you hire a counselor, what kind of service do you anticipate?  How will they come alongside?</a:t>
            </a:r>
          </a:p>
          <a:p>
            <a:r>
              <a:rPr lang="en-US" dirty="0"/>
              <a:t>What are ways in which the Holy Spirit testifies/witnesses about Christ?</a:t>
            </a:r>
          </a:p>
          <a:p>
            <a:r>
              <a:rPr lang="en-US" dirty="0"/>
              <a:t>What does this have to do with Jesus instruction in verse 27?</a:t>
            </a:r>
          </a:p>
        </p:txBody>
      </p:sp>
    </p:spTree>
    <p:extLst>
      <p:ext uri="{BB962C8B-B14F-4D97-AF65-F5344CB8AC3E}">
        <p14:creationId xmlns:p14="http://schemas.microsoft.com/office/powerpoint/2010/main" val="416641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8FBC-AE2D-20EF-E905-73D0CB360775}"/>
              </a:ext>
            </a:extLst>
          </p:cNvPr>
          <p:cNvSpPr>
            <a:spLocks noGrp="1"/>
          </p:cNvSpPr>
          <p:nvPr>
            <p:ph type="title"/>
          </p:nvPr>
        </p:nvSpPr>
        <p:spPr/>
        <p:txBody>
          <a:bodyPr/>
          <a:lstStyle/>
          <a:p>
            <a:r>
              <a:rPr lang="en-US" dirty="0"/>
              <a:t>Jesus Sends the Holy Spirit</a:t>
            </a:r>
          </a:p>
        </p:txBody>
      </p:sp>
      <p:sp>
        <p:nvSpPr>
          <p:cNvPr id="3" name="Content Placeholder 2">
            <a:extLst>
              <a:ext uri="{FF2B5EF4-FFF2-40B4-BE49-F238E27FC236}">
                <a16:creationId xmlns:a16="http://schemas.microsoft.com/office/drawing/2014/main" id="{8EA87ECA-431B-70E9-D10D-08E19C246AE3}"/>
              </a:ext>
            </a:extLst>
          </p:cNvPr>
          <p:cNvSpPr>
            <a:spLocks noGrp="1"/>
          </p:cNvSpPr>
          <p:nvPr>
            <p:ph idx="1"/>
          </p:nvPr>
        </p:nvSpPr>
        <p:spPr>
          <a:xfrm>
            <a:off x="838200" y="1915297"/>
            <a:ext cx="10515600" cy="4261666"/>
          </a:xfrm>
        </p:spPr>
        <p:txBody>
          <a:bodyPr/>
          <a:lstStyle/>
          <a:p>
            <a:r>
              <a:rPr lang="en-US" dirty="0"/>
              <a:t>In what ways does the Holy Spirit enable us to be witnesses?</a:t>
            </a:r>
          </a:p>
        </p:txBody>
      </p:sp>
    </p:spTree>
    <p:extLst>
      <p:ext uri="{BB962C8B-B14F-4D97-AF65-F5344CB8AC3E}">
        <p14:creationId xmlns:p14="http://schemas.microsoft.com/office/powerpoint/2010/main" val="3133020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2C445-851F-640B-2BB1-A18BE0F49775}"/>
              </a:ext>
            </a:extLst>
          </p:cNvPr>
          <p:cNvSpPr>
            <a:spLocks noGrp="1"/>
          </p:cNvSpPr>
          <p:nvPr>
            <p:ph type="title"/>
          </p:nvPr>
        </p:nvSpPr>
        <p:spPr>
          <a:xfrm>
            <a:off x="838199" y="365125"/>
            <a:ext cx="10703011" cy="1325563"/>
          </a:xfrm>
        </p:spPr>
        <p:txBody>
          <a:bodyPr/>
          <a:lstStyle/>
          <a:p>
            <a:pPr algn="l"/>
            <a:r>
              <a:rPr lang="en-US" dirty="0"/>
              <a:t>Listen for the convincing work of the Spirit.</a:t>
            </a:r>
          </a:p>
        </p:txBody>
      </p:sp>
      <p:sp>
        <p:nvSpPr>
          <p:cNvPr id="3" name="Content Placeholder 2">
            <a:extLst>
              <a:ext uri="{FF2B5EF4-FFF2-40B4-BE49-F238E27FC236}">
                <a16:creationId xmlns:a16="http://schemas.microsoft.com/office/drawing/2014/main" id="{9C63FD35-CE12-6357-042F-F871975618C4}"/>
              </a:ext>
            </a:extLst>
          </p:cNvPr>
          <p:cNvSpPr>
            <a:spLocks noGrp="1"/>
          </p:cNvSpPr>
          <p:nvPr>
            <p:ph idx="1"/>
          </p:nvPr>
        </p:nvSpPr>
        <p:spPr>
          <a:xfrm>
            <a:off x="1495166" y="1825625"/>
            <a:ext cx="9389076" cy="4351338"/>
          </a:xfrm>
        </p:spPr>
        <p:txBody>
          <a:bodyPr/>
          <a:lstStyle/>
          <a:p>
            <a:pPr marL="0" indent="0" algn="ctr">
              <a:buNone/>
            </a:pPr>
            <a:r>
              <a:rPr lang="en-US" dirty="0"/>
              <a:t>John 16:7-11 (NIV)   But I tell you the truth: It is for your good that I am going away. Unless I go away, the Counselor will not come to you; but if I go, I will send him to you. 8  When he comes, he will convict the world of guilt in regard to sin and</a:t>
            </a:r>
          </a:p>
        </p:txBody>
      </p:sp>
    </p:spTree>
    <p:extLst>
      <p:ext uri="{BB962C8B-B14F-4D97-AF65-F5344CB8AC3E}">
        <p14:creationId xmlns:p14="http://schemas.microsoft.com/office/powerpoint/2010/main" val="42281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EA08B-F89D-52E6-267C-DD8EA9978295}"/>
              </a:ext>
            </a:extLst>
          </p:cNvPr>
          <p:cNvSpPr>
            <a:spLocks noGrp="1"/>
          </p:cNvSpPr>
          <p:nvPr>
            <p:ph type="title"/>
          </p:nvPr>
        </p:nvSpPr>
        <p:spPr>
          <a:xfrm>
            <a:off x="838200" y="365125"/>
            <a:ext cx="10712116" cy="1325563"/>
          </a:xfrm>
        </p:spPr>
        <p:txBody>
          <a:bodyPr/>
          <a:lstStyle/>
          <a:p>
            <a:pPr algn="l"/>
            <a:r>
              <a:rPr lang="en-US" dirty="0"/>
              <a:t>Listen for the convincing work of the Spirit.</a:t>
            </a:r>
          </a:p>
        </p:txBody>
      </p:sp>
      <p:sp>
        <p:nvSpPr>
          <p:cNvPr id="3" name="Content Placeholder 2">
            <a:extLst>
              <a:ext uri="{FF2B5EF4-FFF2-40B4-BE49-F238E27FC236}">
                <a16:creationId xmlns:a16="http://schemas.microsoft.com/office/drawing/2014/main" id="{D5BC4004-6DC7-D94B-EAE8-84ADA4804615}"/>
              </a:ext>
            </a:extLst>
          </p:cNvPr>
          <p:cNvSpPr>
            <a:spLocks noGrp="1"/>
          </p:cNvSpPr>
          <p:nvPr>
            <p:ph idx="1"/>
          </p:nvPr>
        </p:nvSpPr>
        <p:spPr>
          <a:xfrm>
            <a:off x="1287379" y="1777498"/>
            <a:ext cx="9813758" cy="4351338"/>
          </a:xfrm>
        </p:spPr>
        <p:txBody>
          <a:bodyPr/>
          <a:lstStyle/>
          <a:p>
            <a:pPr marL="0" indent="0" algn="ctr">
              <a:buNone/>
            </a:pPr>
            <a:r>
              <a:rPr lang="en-US" dirty="0"/>
              <a:t>righteousness and judgment: 9  in regard to sin, because men do not believe in me; 10  in regard to righteousness, because I am going to the Father, where you can see me no longer; 11  and in regard to judgment, because the prince of this world now stands condemned.</a:t>
            </a:r>
          </a:p>
        </p:txBody>
      </p:sp>
      <p:pic>
        <p:nvPicPr>
          <p:cNvPr id="4" name="Picture 3">
            <a:extLst>
              <a:ext uri="{FF2B5EF4-FFF2-40B4-BE49-F238E27FC236}">
                <a16:creationId xmlns:a16="http://schemas.microsoft.com/office/drawing/2014/main" id="{AD9AD46D-2DEE-D352-F465-76848AA17988}"/>
              </a:ext>
            </a:extLst>
          </p:cNvPr>
          <p:cNvPicPr>
            <a:picLocks noChangeAspect="1"/>
          </p:cNvPicPr>
          <p:nvPr/>
        </p:nvPicPr>
        <p:blipFill>
          <a:blip r:embed="rId2"/>
          <a:stretch>
            <a:fillRect/>
          </a:stretch>
        </p:blipFill>
        <p:spPr>
          <a:xfrm>
            <a:off x="4800762" y="5414861"/>
            <a:ext cx="2590476" cy="354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5754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136</TotalTime>
  <Words>930</Words>
  <Application>Microsoft Office PowerPoint</Application>
  <PresentationFormat>Widescreen</PresentationFormat>
  <Paragraphs>60</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Convicted by the Spirit</vt:lpstr>
      <vt:lpstr>Video Introduction</vt:lpstr>
      <vt:lpstr>Remember that time …</vt:lpstr>
      <vt:lpstr>Listen for who testifies.</vt:lpstr>
      <vt:lpstr>Jesus Sends the Holy Spirit</vt:lpstr>
      <vt:lpstr>Jesus Sends the Holy Spirit</vt:lpstr>
      <vt:lpstr>Jesus Sends the Holy Spirit</vt:lpstr>
      <vt:lpstr>Listen for the convincing work of the Spirit.</vt:lpstr>
      <vt:lpstr>Listen for the convincing work of the Spirit.</vt:lpstr>
      <vt:lpstr>The Spirit Convicts/Convinces of Sin</vt:lpstr>
      <vt:lpstr>The Spirit Convicts/Convinces of Sin</vt:lpstr>
      <vt:lpstr>Listen for how Jesus is glorified.</vt:lpstr>
      <vt:lpstr>Listen for how Jesus is glorified.</vt:lpstr>
      <vt:lpstr>The Holy Spirit Guides to Truth</vt:lpstr>
      <vt:lpstr>The Holy Spirit Guides to Truth</vt:lpstr>
      <vt:lpstr>Application</vt:lpstr>
      <vt:lpstr>Application</vt:lpstr>
      <vt:lpstr>Application</vt:lpstr>
      <vt:lpstr>Family Activities</vt:lpstr>
      <vt:lpstr>Convicted by the Spirit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Convicted by the Spirit</dc:title>
  <dc:creator>Steve Armstrong</dc:creator>
  <cp:lastModifiedBy>Steve Armstrong</cp:lastModifiedBy>
  <cp:revision>4</cp:revision>
  <dcterms:created xsi:type="dcterms:W3CDTF">2022-05-20T12:42:58Z</dcterms:created>
  <dcterms:modified xsi:type="dcterms:W3CDTF">2022-05-20T14:59:27Z</dcterms:modified>
</cp:coreProperties>
</file>