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ykwu6bbt"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s://tinyurl.com/2ncexrc9"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tinyurl.com/ykwu6bbt"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98967"/>
          </a:xfrm>
        </p:spPr>
        <p:txBody>
          <a:bodyPr/>
          <a:lstStyle/>
          <a:p>
            <a:r>
              <a:rPr lang="en-US" dirty="0"/>
              <a:t>Contentment</a:t>
            </a:r>
          </a:p>
        </p:txBody>
      </p:sp>
      <p:sp>
        <p:nvSpPr>
          <p:cNvPr id="3" name="Subtitle 2"/>
          <p:cNvSpPr>
            <a:spLocks noGrp="1"/>
          </p:cNvSpPr>
          <p:nvPr>
            <p:ph type="subTitle" idx="1"/>
          </p:nvPr>
        </p:nvSpPr>
        <p:spPr/>
        <p:txBody>
          <a:bodyPr/>
          <a:lstStyle/>
          <a:p>
            <a:r>
              <a:rPr lang="en-US" dirty="0"/>
              <a:t>August 17</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F8A7-FD8B-52BE-3C84-E96945224B71}"/>
              </a:ext>
            </a:extLst>
          </p:cNvPr>
          <p:cNvSpPr>
            <a:spLocks noGrp="1"/>
          </p:cNvSpPr>
          <p:nvPr>
            <p:ph type="title"/>
          </p:nvPr>
        </p:nvSpPr>
        <p:spPr/>
        <p:txBody>
          <a:bodyPr/>
          <a:lstStyle/>
          <a:p>
            <a:r>
              <a:rPr lang="en-US" dirty="0"/>
              <a:t>Grounded in Christ</a:t>
            </a:r>
          </a:p>
        </p:txBody>
      </p:sp>
      <p:sp>
        <p:nvSpPr>
          <p:cNvPr id="3" name="Content Placeholder 2">
            <a:extLst>
              <a:ext uri="{FF2B5EF4-FFF2-40B4-BE49-F238E27FC236}">
                <a16:creationId xmlns:a16="http://schemas.microsoft.com/office/drawing/2014/main" id="{740ECA37-D6A5-4FA6-689B-BF6B02118BB4}"/>
              </a:ext>
            </a:extLst>
          </p:cNvPr>
          <p:cNvSpPr>
            <a:spLocks noGrp="1"/>
          </p:cNvSpPr>
          <p:nvPr>
            <p:ph idx="1"/>
          </p:nvPr>
        </p:nvSpPr>
        <p:spPr>
          <a:xfrm>
            <a:off x="838200" y="2430683"/>
            <a:ext cx="10515600" cy="3746279"/>
          </a:xfrm>
        </p:spPr>
        <p:txBody>
          <a:bodyPr/>
          <a:lstStyle/>
          <a:p>
            <a:r>
              <a:rPr lang="en-US" dirty="0"/>
              <a:t>Think of a time in your life where you felt content despite difficult circumstances. What helped you stay grounded during that time?</a:t>
            </a:r>
          </a:p>
          <a:p>
            <a:endParaRPr lang="en-US" dirty="0"/>
          </a:p>
        </p:txBody>
      </p:sp>
    </p:spTree>
    <p:extLst>
      <p:ext uri="{BB962C8B-B14F-4D97-AF65-F5344CB8AC3E}">
        <p14:creationId xmlns:p14="http://schemas.microsoft.com/office/powerpoint/2010/main" val="3527291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632B0-95FB-21D2-61AE-DA695C3B7C40}"/>
              </a:ext>
            </a:extLst>
          </p:cNvPr>
          <p:cNvSpPr>
            <a:spLocks noGrp="1"/>
          </p:cNvSpPr>
          <p:nvPr>
            <p:ph type="title"/>
          </p:nvPr>
        </p:nvSpPr>
        <p:spPr/>
        <p:txBody>
          <a:bodyPr/>
          <a:lstStyle/>
          <a:p>
            <a:r>
              <a:rPr lang="en-US" dirty="0"/>
              <a:t>Grounded in Christ</a:t>
            </a:r>
          </a:p>
        </p:txBody>
      </p:sp>
      <p:sp>
        <p:nvSpPr>
          <p:cNvPr id="3" name="Content Placeholder 2">
            <a:extLst>
              <a:ext uri="{FF2B5EF4-FFF2-40B4-BE49-F238E27FC236}">
                <a16:creationId xmlns:a16="http://schemas.microsoft.com/office/drawing/2014/main" id="{4F029D52-4097-0C6C-D324-95EF34D1E587}"/>
              </a:ext>
            </a:extLst>
          </p:cNvPr>
          <p:cNvSpPr>
            <a:spLocks noGrp="1"/>
          </p:cNvSpPr>
          <p:nvPr>
            <p:ph idx="1"/>
          </p:nvPr>
        </p:nvSpPr>
        <p:spPr>
          <a:xfrm>
            <a:off x="838200" y="1825625"/>
            <a:ext cx="5423703" cy="4351338"/>
          </a:xfrm>
        </p:spPr>
        <p:txBody>
          <a:bodyPr/>
          <a:lstStyle/>
          <a:p>
            <a:r>
              <a:rPr lang="en-US" dirty="0"/>
              <a:t>High School football cheerleaders in Texas displayed this banner …</a:t>
            </a:r>
          </a:p>
          <a:p>
            <a:r>
              <a:rPr lang="en-US" dirty="0"/>
              <a:t>They were accused of promoting religion in public schools</a:t>
            </a:r>
          </a:p>
          <a:p>
            <a:r>
              <a:rPr lang="en-US" dirty="0"/>
              <a:t>How might this verse be used out of context?</a:t>
            </a:r>
          </a:p>
        </p:txBody>
      </p:sp>
      <p:pic>
        <p:nvPicPr>
          <p:cNvPr id="5" name="Picture 4" descr="A group of people holding signs&#10;&#10;AI-generated content may be incorrect.">
            <a:extLst>
              <a:ext uri="{FF2B5EF4-FFF2-40B4-BE49-F238E27FC236}">
                <a16:creationId xmlns:a16="http://schemas.microsoft.com/office/drawing/2014/main" id="{E8B444FA-A24F-BC85-7B90-1BD0D753A5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1903" y="1968481"/>
            <a:ext cx="5660503" cy="37736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258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EB3D-EAAC-365C-A2C2-D65E41BDCFBD}"/>
              </a:ext>
            </a:extLst>
          </p:cNvPr>
          <p:cNvSpPr>
            <a:spLocks noGrp="1"/>
          </p:cNvSpPr>
          <p:nvPr>
            <p:ph type="title"/>
          </p:nvPr>
        </p:nvSpPr>
        <p:spPr/>
        <p:txBody>
          <a:bodyPr/>
          <a:lstStyle/>
          <a:p>
            <a:r>
              <a:rPr lang="en-US" dirty="0"/>
              <a:t>Grounded in Christ</a:t>
            </a:r>
          </a:p>
        </p:txBody>
      </p:sp>
      <p:sp>
        <p:nvSpPr>
          <p:cNvPr id="3" name="Content Placeholder 2">
            <a:extLst>
              <a:ext uri="{FF2B5EF4-FFF2-40B4-BE49-F238E27FC236}">
                <a16:creationId xmlns:a16="http://schemas.microsoft.com/office/drawing/2014/main" id="{EBED9FCC-E2EA-C588-120A-2C84680CCE4D}"/>
              </a:ext>
            </a:extLst>
          </p:cNvPr>
          <p:cNvSpPr>
            <a:spLocks noGrp="1"/>
          </p:cNvSpPr>
          <p:nvPr>
            <p:ph idx="1"/>
          </p:nvPr>
        </p:nvSpPr>
        <p:spPr>
          <a:xfrm>
            <a:off x="838200" y="2106591"/>
            <a:ext cx="10515600" cy="4070371"/>
          </a:xfrm>
        </p:spPr>
        <p:txBody>
          <a:bodyPr/>
          <a:lstStyle/>
          <a:p>
            <a:r>
              <a:rPr lang="en-US" dirty="0"/>
              <a:t>What might it look like to “learn contentment” in your own life?  What are some practical ways to pursue this?</a:t>
            </a:r>
          </a:p>
          <a:p>
            <a:endParaRPr lang="en-US" dirty="0"/>
          </a:p>
        </p:txBody>
      </p:sp>
    </p:spTree>
    <p:extLst>
      <p:ext uri="{BB962C8B-B14F-4D97-AF65-F5344CB8AC3E}">
        <p14:creationId xmlns:p14="http://schemas.microsoft.com/office/powerpoint/2010/main" val="168143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4A2D3-5613-A9DD-8847-BC4BD3CC7FD6}"/>
              </a:ext>
            </a:extLst>
          </p:cNvPr>
          <p:cNvSpPr>
            <a:spLocks noGrp="1"/>
          </p:cNvSpPr>
          <p:nvPr>
            <p:ph type="title"/>
          </p:nvPr>
        </p:nvSpPr>
        <p:spPr/>
        <p:txBody>
          <a:bodyPr/>
          <a:lstStyle/>
          <a:p>
            <a:pPr algn="l"/>
            <a:r>
              <a:rPr lang="en-US" dirty="0"/>
              <a:t>Listen for how Paul had been supported.</a:t>
            </a:r>
          </a:p>
        </p:txBody>
      </p:sp>
      <p:sp>
        <p:nvSpPr>
          <p:cNvPr id="3" name="Content Placeholder 2">
            <a:extLst>
              <a:ext uri="{FF2B5EF4-FFF2-40B4-BE49-F238E27FC236}">
                <a16:creationId xmlns:a16="http://schemas.microsoft.com/office/drawing/2014/main" id="{57D42E3D-07D9-4E72-F46E-0D20FEF86C15}"/>
              </a:ext>
            </a:extLst>
          </p:cNvPr>
          <p:cNvSpPr>
            <a:spLocks noGrp="1"/>
          </p:cNvSpPr>
          <p:nvPr>
            <p:ph idx="1"/>
          </p:nvPr>
        </p:nvSpPr>
        <p:spPr>
          <a:xfrm>
            <a:off x="1678329" y="1837200"/>
            <a:ext cx="9085162" cy="4351338"/>
          </a:xfrm>
        </p:spPr>
        <p:txBody>
          <a:bodyPr/>
          <a:lstStyle/>
          <a:p>
            <a:pPr marL="0" indent="0" algn="ctr">
              <a:buNone/>
            </a:pPr>
            <a:r>
              <a:rPr lang="en-US" dirty="0"/>
              <a:t>Philippians 4:15-20 (NIV)   Moreover, as you Philippians know, in the early days of your acquaintance with the gospel, when I set out from Macedonia, not one church shared with me in the matter of giving and receiving, except you only; 16  for even when I was in Thessalonica, you sent </a:t>
            </a:r>
          </a:p>
        </p:txBody>
      </p:sp>
    </p:spTree>
    <p:extLst>
      <p:ext uri="{BB962C8B-B14F-4D97-AF65-F5344CB8AC3E}">
        <p14:creationId xmlns:p14="http://schemas.microsoft.com/office/powerpoint/2010/main" val="334313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6185C-21A2-7889-06C2-93A60E25F0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45882F-5A74-EF36-C00A-40B653A6C6EE}"/>
              </a:ext>
            </a:extLst>
          </p:cNvPr>
          <p:cNvSpPr>
            <a:spLocks noGrp="1"/>
          </p:cNvSpPr>
          <p:nvPr>
            <p:ph type="title"/>
          </p:nvPr>
        </p:nvSpPr>
        <p:spPr/>
        <p:txBody>
          <a:bodyPr/>
          <a:lstStyle/>
          <a:p>
            <a:pPr algn="l"/>
            <a:r>
              <a:rPr lang="en-US" dirty="0"/>
              <a:t>Listen for how Paul had been supported.</a:t>
            </a:r>
          </a:p>
        </p:txBody>
      </p:sp>
      <p:sp>
        <p:nvSpPr>
          <p:cNvPr id="3" name="Content Placeholder 2">
            <a:extLst>
              <a:ext uri="{FF2B5EF4-FFF2-40B4-BE49-F238E27FC236}">
                <a16:creationId xmlns:a16="http://schemas.microsoft.com/office/drawing/2014/main" id="{B09E93AB-4B77-0FE4-81A1-7EA2952365A0}"/>
              </a:ext>
            </a:extLst>
          </p:cNvPr>
          <p:cNvSpPr>
            <a:spLocks noGrp="1"/>
          </p:cNvSpPr>
          <p:nvPr>
            <p:ph idx="1"/>
          </p:nvPr>
        </p:nvSpPr>
        <p:spPr>
          <a:xfrm>
            <a:off x="1678329" y="1837200"/>
            <a:ext cx="9085162" cy="4351338"/>
          </a:xfrm>
        </p:spPr>
        <p:txBody>
          <a:bodyPr/>
          <a:lstStyle/>
          <a:p>
            <a:pPr marL="0" indent="0" algn="ctr">
              <a:buNone/>
            </a:pPr>
            <a:r>
              <a:rPr lang="en-US" dirty="0"/>
              <a:t>me aid again and again when I was in need. 17  Not that I am looking for a gift, but I am looking for what may be credited to your account. 18  I have received full payment and even more; I am amply supplied, now that I have received from Epaphroditus the</a:t>
            </a:r>
          </a:p>
        </p:txBody>
      </p:sp>
    </p:spTree>
    <p:extLst>
      <p:ext uri="{BB962C8B-B14F-4D97-AF65-F5344CB8AC3E}">
        <p14:creationId xmlns:p14="http://schemas.microsoft.com/office/powerpoint/2010/main" val="59051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BEDE1-F010-8EA0-7113-28542F6D5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08EA1D-CBF7-8CAC-4DB4-7C3837A101F3}"/>
              </a:ext>
            </a:extLst>
          </p:cNvPr>
          <p:cNvSpPr>
            <a:spLocks noGrp="1"/>
          </p:cNvSpPr>
          <p:nvPr>
            <p:ph type="title"/>
          </p:nvPr>
        </p:nvSpPr>
        <p:spPr/>
        <p:txBody>
          <a:bodyPr/>
          <a:lstStyle/>
          <a:p>
            <a:pPr algn="l"/>
            <a:r>
              <a:rPr lang="en-US" dirty="0"/>
              <a:t>Listen for how Paul had been supported.</a:t>
            </a:r>
          </a:p>
        </p:txBody>
      </p:sp>
      <p:sp>
        <p:nvSpPr>
          <p:cNvPr id="3" name="Content Placeholder 2">
            <a:extLst>
              <a:ext uri="{FF2B5EF4-FFF2-40B4-BE49-F238E27FC236}">
                <a16:creationId xmlns:a16="http://schemas.microsoft.com/office/drawing/2014/main" id="{8125DA01-32C0-B9F1-82F5-AC796D69AFF0}"/>
              </a:ext>
            </a:extLst>
          </p:cNvPr>
          <p:cNvSpPr>
            <a:spLocks noGrp="1"/>
          </p:cNvSpPr>
          <p:nvPr>
            <p:ph idx="1"/>
          </p:nvPr>
        </p:nvSpPr>
        <p:spPr>
          <a:xfrm>
            <a:off x="1678329" y="1837200"/>
            <a:ext cx="9085162" cy="4351338"/>
          </a:xfrm>
        </p:spPr>
        <p:txBody>
          <a:bodyPr/>
          <a:lstStyle/>
          <a:p>
            <a:pPr marL="0" indent="0" algn="ctr">
              <a:buNone/>
            </a:pPr>
            <a:r>
              <a:rPr lang="en-US" dirty="0"/>
              <a:t>gifts you sent. They are a fragrant offering, an acceptable sacrifice, pleasing to God. 19  And my God will meet all your needs according to his glorious riches in Christ Jesus. 20  To our God and Father be glory for ever and ever. Amen.</a:t>
            </a:r>
          </a:p>
        </p:txBody>
      </p:sp>
      <p:pic>
        <p:nvPicPr>
          <p:cNvPr id="4" name="Picture 3">
            <a:extLst>
              <a:ext uri="{FF2B5EF4-FFF2-40B4-BE49-F238E27FC236}">
                <a16:creationId xmlns:a16="http://schemas.microsoft.com/office/drawing/2014/main" id="{CB671288-CE6E-85A2-2F0F-651106C6F76E}"/>
              </a:ext>
            </a:extLst>
          </p:cNvPr>
          <p:cNvPicPr>
            <a:picLocks noChangeAspect="1"/>
          </p:cNvPicPr>
          <p:nvPr/>
        </p:nvPicPr>
        <p:blipFill>
          <a:blip r:embed="rId2"/>
          <a:stretch>
            <a:fillRect/>
          </a:stretch>
        </p:blipFill>
        <p:spPr>
          <a:xfrm>
            <a:off x="5024571" y="5321237"/>
            <a:ext cx="2142857"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49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96A8-69FC-46A2-BFE7-C4AF73557E6E}"/>
              </a:ext>
            </a:extLst>
          </p:cNvPr>
          <p:cNvSpPr>
            <a:spLocks noGrp="1"/>
          </p:cNvSpPr>
          <p:nvPr>
            <p:ph type="title"/>
          </p:nvPr>
        </p:nvSpPr>
        <p:spPr/>
        <p:txBody>
          <a:bodyPr/>
          <a:lstStyle/>
          <a:p>
            <a:r>
              <a:rPr lang="en-US" dirty="0"/>
              <a:t>God’s Provision</a:t>
            </a:r>
          </a:p>
        </p:txBody>
      </p:sp>
      <p:sp>
        <p:nvSpPr>
          <p:cNvPr id="3" name="Content Placeholder 2">
            <a:extLst>
              <a:ext uri="{FF2B5EF4-FFF2-40B4-BE49-F238E27FC236}">
                <a16:creationId xmlns:a16="http://schemas.microsoft.com/office/drawing/2014/main" id="{0ADD4B7A-8465-B8ED-5AF7-66199DED5AF1}"/>
              </a:ext>
            </a:extLst>
          </p:cNvPr>
          <p:cNvSpPr>
            <a:spLocks noGrp="1"/>
          </p:cNvSpPr>
          <p:nvPr>
            <p:ph idx="1"/>
          </p:nvPr>
        </p:nvSpPr>
        <p:spPr/>
        <p:txBody>
          <a:bodyPr/>
          <a:lstStyle/>
          <a:p>
            <a:r>
              <a:rPr lang="en-US" dirty="0"/>
              <a:t>What history did Paul have with receiving support from the Philippian Christians? What was his point in noting their faithfulness in giving in the past?</a:t>
            </a:r>
          </a:p>
          <a:p>
            <a:r>
              <a:rPr lang="en-US" dirty="0"/>
              <a:t>What did Paul say about giving being an act of worship?</a:t>
            </a:r>
          </a:p>
        </p:txBody>
      </p:sp>
    </p:spTree>
    <p:extLst>
      <p:ext uri="{BB962C8B-B14F-4D97-AF65-F5344CB8AC3E}">
        <p14:creationId xmlns:p14="http://schemas.microsoft.com/office/powerpoint/2010/main" val="416024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E87B0-6AB1-F750-77EC-34FD8338D93F}"/>
              </a:ext>
            </a:extLst>
          </p:cNvPr>
          <p:cNvSpPr>
            <a:spLocks noGrp="1"/>
          </p:cNvSpPr>
          <p:nvPr>
            <p:ph type="title"/>
          </p:nvPr>
        </p:nvSpPr>
        <p:spPr/>
        <p:txBody>
          <a:bodyPr/>
          <a:lstStyle/>
          <a:p>
            <a:r>
              <a:rPr lang="en-US" dirty="0"/>
              <a:t>God’s Provision</a:t>
            </a:r>
          </a:p>
        </p:txBody>
      </p:sp>
      <p:sp>
        <p:nvSpPr>
          <p:cNvPr id="3" name="Content Placeholder 2">
            <a:extLst>
              <a:ext uri="{FF2B5EF4-FFF2-40B4-BE49-F238E27FC236}">
                <a16:creationId xmlns:a16="http://schemas.microsoft.com/office/drawing/2014/main" id="{8A6B4403-CBF6-C613-7ED0-6ECCAF34F3CC}"/>
              </a:ext>
            </a:extLst>
          </p:cNvPr>
          <p:cNvSpPr>
            <a:spLocks noGrp="1"/>
          </p:cNvSpPr>
          <p:nvPr>
            <p:ph idx="1"/>
          </p:nvPr>
        </p:nvSpPr>
        <p:spPr/>
        <p:txBody>
          <a:bodyPr/>
          <a:lstStyle/>
          <a:p>
            <a:r>
              <a:rPr lang="en-US" dirty="0"/>
              <a:t>The Philippian Christians helped Paul when he needed it; how are you able to help others in trouble? </a:t>
            </a:r>
          </a:p>
          <a:p>
            <a:r>
              <a:rPr lang="en-US" dirty="0"/>
              <a:t>How can supporting others … those in need … those in spiritual ministries … be the result of contentment?</a:t>
            </a:r>
          </a:p>
        </p:txBody>
      </p:sp>
    </p:spTree>
    <p:extLst>
      <p:ext uri="{BB962C8B-B14F-4D97-AF65-F5344CB8AC3E}">
        <p14:creationId xmlns:p14="http://schemas.microsoft.com/office/powerpoint/2010/main" val="198951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7570-AC00-35D9-A037-28DA3AAC661A}"/>
              </a:ext>
            </a:extLst>
          </p:cNvPr>
          <p:cNvSpPr>
            <a:spLocks noGrp="1"/>
          </p:cNvSpPr>
          <p:nvPr>
            <p:ph type="title"/>
          </p:nvPr>
        </p:nvSpPr>
        <p:spPr/>
        <p:txBody>
          <a:bodyPr/>
          <a:lstStyle/>
          <a:p>
            <a:r>
              <a:rPr lang="en-US" dirty="0"/>
              <a:t>God’s Provision</a:t>
            </a:r>
          </a:p>
        </p:txBody>
      </p:sp>
      <p:sp>
        <p:nvSpPr>
          <p:cNvPr id="3" name="Content Placeholder 2">
            <a:extLst>
              <a:ext uri="{FF2B5EF4-FFF2-40B4-BE49-F238E27FC236}">
                <a16:creationId xmlns:a16="http://schemas.microsoft.com/office/drawing/2014/main" id="{0B322FFB-8CB6-B6A3-EB05-F46A9B87D58C}"/>
              </a:ext>
            </a:extLst>
          </p:cNvPr>
          <p:cNvSpPr>
            <a:spLocks noGrp="1"/>
          </p:cNvSpPr>
          <p:nvPr>
            <p:ph idx="1"/>
          </p:nvPr>
        </p:nvSpPr>
        <p:spPr/>
        <p:txBody>
          <a:bodyPr/>
          <a:lstStyle/>
          <a:p>
            <a:r>
              <a:rPr lang="en-US" dirty="0"/>
              <a:t>How does giving financially make us partners in ministry, not just contributors?</a:t>
            </a:r>
          </a:p>
          <a:p>
            <a:endParaRPr lang="en-US" dirty="0"/>
          </a:p>
        </p:txBody>
      </p:sp>
      <p:pic>
        <p:nvPicPr>
          <p:cNvPr id="5" name="Picture 4">
            <a:extLst>
              <a:ext uri="{FF2B5EF4-FFF2-40B4-BE49-F238E27FC236}">
                <a16:creationId xmlns:a16="http://schemas.microsoft.com/office/drawing/2014/main" id="{CF284BBC-EC8B-B280-06C9-B27241FF40CC}"/>
              </a:ext>
            </a:extLst>
          </p:cNvPr>
          <p:cNvPicPr>
            <a:picLocks noChangeAspect="1"/>
          </p:cNvPicPr>
          <p:nvPr/>
        </p:nvPicPr>
        <p:blipFill>
          <a:blip r:embed="rId2"/>
          <a:stretch>
            <a:fillRect/>
          </a:stretch>
        </p:blipFill>
        <p:spPr>
          <a:xfrm>
            <a:off x="4191238" y="3073805"/>
            <a:ext cx="3809524" cy="323809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60678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175E-53A0-3A41-D181-5CA5CFBC33E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7AFBE11-388D-2359-6D64-FA782DE87329}"/>
              </a:ext>
            </a:extLst>
          </p:cNvPr>
          <p:cNvSpPr>
            <a:spLocks noGrp="1"/>
          </p:cNvSpPr>
          <p:nvPr>
            <p:ph idx="1"/>
          </p:nvPr>
        </p:nvSpPr>
        <p:spPr>
          <a:xfrm>
            <a:off x="838200" y="1990845"/>
            <a:ext cx="10515600" cy="4186117"/>
          </a:xfrm>
        </p:spPr>
        <p:txBody>
          <a:bodyPr/>
          <a:lstStyle/>
          <a:p>
            <a:r>
              <a:rPr lang="en-US" dirty="0"/>
              <a:t>Monitor. </a:t>
            </a:r>
          </a:p>
          <a:p>
            <a:pPr lvl="1"/>
            <a:r>
              <a:rPr lang="en-US" sz="3600" dirty="0"/>
              <a:t>Don’t make discontentment worse by comparing yourself and your situation to that of others. </a:t>
            </a:r>
          </a:p>
          <a:p>
            <a:pPr lvl="1"/>
            <a:r>
              <a:rPr lang="en-US" sz="3600" dirty="0"/>
              <a:t>Make a gratitude list of all the things for which you are thankful</a:t>
            </a:r>
            <a:r>
              <a:rPr lang="en-US" dirty="0"/>
              <a:t>.</a:t>
            </a:r>
          </a:p>
          <a:p>
            <a:endParaRPr lang="en-US" dirty="0"/>
          </a:p>
        </p:txBody>
      </p:sp>
    </p:spTree>
    <p:extLst>
      <p:ext uri="{BB962C8B-B14F-4D97-AF65-F5344CB8AC3E}">
        <p14:creationId xmlns:p14="http://schemas.microsoft.com/office/powerpoint/2010/main" val="352629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39DF-09BE-A59A-0F01-F64E9253F19C}"/>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B7EA3608-EA42-F52D-9CF0-293ACBB1D7B0}"/>
              </a:ext>
            </a:extLst>
          </p:cNvPr>
          <p:cNvGrpSpPr/>
          <p:nvPr/>
        </p:nvGrpSpPr>
        <p:grpSpPr>
          <a:xfrm>
            <a:off x="2849598" y="1508166"/>
            <a:ext cx="6492803" cy="4344204"/>
            <a:chOff x="2849598" y="1508166"/>
            <a:chExt cx="6492803" cy="4344204"/>
          </a:xfrm>
        </p:grpSpPr>
        <p:pic>
          <p:nvPicPr>
            <p:cNvPr id="4" name="Picture 3" descr="A person sitting on the floor with a computer&#10;&#10;AI-generated content may be incorrect.">
              <a:extLst>
                <a:ext uri="{FF2B5EF4-FFF2-40B4-BE49-F238E27FC236}">
                  <a16:creationId xmlns:a16="http://schemas.microsoft.com/office/drawing/2014/main" id="{69C4D936-4A09-0AE3-3811-7F0FEC0B5B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00428"/>
              <a:ext cx="5714286" cy="3257143"/>
            </a:xfrm>
            <a:prstGeom prst="rect">
              <a:avLst/>
            </a:prstGeom>
            <a:ln>
              <a:noFill/>
            </a:ln>
            <a:effectLst>
              <a:outerShdw blurRad="190500" algn="tl" rotWithShape="0">
                <a:srgbClr val="000000">
                  <a:alpha val="70000"/>
                </a:srgbClr>
              </a:outerShdw>
            </a:effectLst>
          </p:spPr>
        </p:pic>
        <p:pic>
          <p:nvPicPr>
            <p:cNvPr id="6" name="Picture 5" descr="A black background with a black square&#10;&#10;AI-generated content may be incorrect.">
              <a:hlinkClick r:id="rId3"/>
              <a:extLst>
                <a:ext uri="{FF2B5EF4-FFF2-40B4-BE49-F238E27FC236}">
                  <a16:creationId xmlns:a16="http://schemas.microsoft.com/office/drawing/2014/main" id="{6AAC80B3-B1BC-52C5-DF79-2C9CFB5661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08166"/>
              <a:ext cx="6492803" cy="4344204"/>
            </a:xfrm>
            <a:prstGeom prst="rect">
              <a:avLst/>
            </a:prstGeom>
            <a:ln>
              <a:noFill/>
            </a:ln>
            <a:effectLst>
              <a:outerShdw blurRad="190500" algn="tl" rotWithShape="0">
                <a:srgbClr val="000000">
                  <a:alpha val="70000"/>
                </a:srgbClr>
              </a:outerShdw>
            </a:effectLst>
          </p:spPr>
        </p:pic>
      </p:grpSp>
      <p:sp>
        <p:nvSpPr>
          <p:cNvPr id="8" name="TextBox 7">
            <a:extLst>
              <a:ext uri="{FF2B5EF4-FFF2-40B4-BE49-F238E27FC236}">
                <a16:creationId xmlns:a16="http://schemas.microsoft.com/office/drawing/2014/main" id="{BB228991-08D8-1B3B-52F5-C904EBAE9E39}"/>
              </a:ext>
            </a:extLst>
          </p:cNvPr>
          <p:cNvSpPr txBox="1"/>
          <p:nvPr/>
        </p:nvSpPr>
        <p:spPr>
          <a:xfrm>
            <a:off x="4560125" y="5852370"/>
            <a:ext cx="3111335"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3686716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7294C-C380-530E-001C-7B4C4EEC8A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FC4FD2-2503-172A-9FD8-A920A89F00C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858239C-2160-695B-3893-92A0D6D6AA9F}"/>
              </a:ext>
            </a:extLst>
          </p:cNvPr>
          <p:cNvSpPr>
            <a:spLocks noGrp="1"/>
          </p:cNvSpPr>
          <p:nvPr>
            <p:ph idx="1"/>
          </p:nvPr>
        </p:nvSpPr>
        <p:spPr/>
        <p:txBody>
          <a:bodyPr/>
          <a:lstStyle/>
          <a:p>
            <a:r>
              <a:rPr lang="en-US" dirty="0"/>
              <a:t>Ask. </a:t>
            </a:r>
          </a:p>
          <a:p>
            <a:pPr lvl="1"/>
            <a:r>
              <a:rPr lang="en-US" sz="3600" dirty="0"/>
              <a:t>Give a close friend or a spouse permission to point out anytime your conversation reflects a dissatisfaction with your status in life. </a:t>
            </a:r>
          </a:p>
          <a:p>
            <a:pPr lvl="1"/>
            <a:r>
              <a:rPr lang="en-US" sz="3600" dirty="0"/>
              <a:t>Promise them that you won’t get mad when they do.</a:t>
            </a:r>
          </a:p>
          <a:p>
            <a:endParaRPr lang="en-US" dirty="0"/>
          </a:p>
        </p:txBody>
      </p:sp>
    </p:spTree>
    <p:extLst>
      <p:ext uri="{BB962C8B-B14F-4D97-AF65-F5344CB8AC3E}">
        <p14:creationId xmlns:p14="http://schemas.microsoft.com/office/powerpoint/2010/main" val="982807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109BA-A38A-54AC-E88D-45AFF265A1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A066AF-F615-CE29-86DC-2E6504DF7BED}"/>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7B5C59B-C5ED-00C8-3FD3-FB5835CC4205}"/>
              </a:ext>
            </a:extLst>
          </p:cNvPr>
          <p:cNvSpPr>
            <a:spLocks noGrp="1"/>
          </p:cNvSpPr>
          <p:nvPr>
            <p:ph idx="1"/>
          </p:nvPr>
        </p:nvSpPr>
        <p:spPr/>
        <p:txBody>
          <a:bodyPr/>
          <a:lstStyle/>
          <a:p>
            <a:r>
              <a:rPr lang="en-US" dirty="0"/>
              <a:t>Give. </a:t>
            </a:r>
          </a:p>
          <a:p>
            <a:pPr lvl="1"/>
            <a:r>
              <a:rPr lang="en-US" sz="3600" dirty="0"/>
              <a:t>Look for a worthy kingdom ministry or mission to which you can make a financial contribution over and above your regular giving to your church. </a:t>
            </a:r>
          </a:p>
          <a:p>
            <a:pPr lvl="1"/>
            <a:r>
              <a:rPr lang="en-US" sz="3600" dirty="0"/>
              <a:t>Find one that your church supports or one in which someone you know serves. </a:t>
            </a:r>
          </a:p>
          <a:p>
            <a:endParaRPr lang="en-US" dirty="0"/>
          </a:p>
        </p:txBody>
      </p:sp>
    </p:spTree>
    <p:extLst>
      <p:ext uri="{BB962C8B-B14F-4D97-AF65-F5344CB8AC3E}">
        <p14:creationId xmlns:p14="http://schemas.microsoft.com/office/powerpoint/2010/main" val="3586464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5AFC28-CFBC-5CDC-A546-FF632F44621E}"/>
              </a:ext>
            </a:extLst>
          </p:cNvPr>
          <p:cNvSpPr>
            <a:spLocks noGrp="1"/>
          </p:cNvSpPr>
          <p:nvPr>
            <p:ph type="title"/>
          </p:nvPr>
        </p:nvSpPr>
        <p:spPr/>
        <p:txBody>
          <a:bodyPr/>
          <a:lstStyle/>
          <a:p>
            <a:r>
              <a:rPr lang="en-US" dirty="0"/>
              <a:t>Family Activities</a:t>
            </a:r>
          </a:p>
        </p:txBody>
      </p:sp>
      <p:pic>
        <p:nvPicPr>
          <p:cNvPr id="6" name="Picture 5" descr="A crossword puzzle with letters&#10;&#10;AI-generated content may be incorrect.">
            <a:extLst>
              <a:ext uri="{FF2B5EF4-FFF2-40B4-BE49-F238E27FC236}">
                <a16:creationId xmlns:a16="http://schemas.microsoft.com/office/drawing/2014/main" id="{3802E12B-11E8-1E96-428D-821DAEB01BCB}"/>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838200" y="1806435"/>
            <a:ext cx="4428571" cy="3990476"/>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2050" name="Picture 2" descr="Man detective">
            <a:extLst>
              <a:ext uri="{FF2B5EF4-FFF2-40B4-BE49-F238E27FC236}">
                <a16:creationId xmlns:a16="http://schemas.microsoft.com/office/drawing/2014/main" id="{F836D586-6518-D163-FB17-27CEBF8E14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0380" y="2221374"/>
            <a:ext cx="2383420" cy="28772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890250DF-FE78-2B36-6B08-3657E4E305BE}"/>
              </a:ext>
            </a:extLst>
          </p:cNvPr>
          <p:cNvSpPr/>
          <p:nvPr/>
        </p:nvSpPr>
        <p:spPr>
          <a:xfrm>
            <a:off x="4942391" y="1806435"/>
            <a:ext cx="3796496" cy="3494770"/>
          </a:xfrm>
          <a:prstGeom prst="wedgeRoundRectCallout">
            <a:avLst>
              <a:gd name="adj1" fmla="val 71435"/>
              <a:gd name="adj2" fmla="val 1472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 got this to the Baptist Consulate in </a:t>
            </a:r>
            <a:r>
              <a:rPr lang="en-US" dirty="0" err="1">
                <a:latin typeface="Comic Sans MS" panose="030F0702030302020204" pitchFamily="66" charset="0"/>
              </a:rPr>
              <a:t>Czechti</a:t>
            </a:r>
            <a:r>
              <a:rPr lang="en-US" dirty="0">
                <a:latin typeface="Comic Sans MS" panose="030F0702030302020204" pitchFamily="66" charset="0"/>
              </a:rPr>
              <a:t> </a:t>
            </a:r>
            <a:r>
              <a:rPr lang="en-US" dirty="0" err="1">
                <a:latin typeface="Comic Sans MS" panose="030F0702030302020204" pitchFamily="66" charset="0"/>
              </a:rPr>
              <a:t>Ijanden</a:t>
            </a:r>
            <a:r>
              <a:rPr lang="en-US" dirty="0">
                <a:latin typeface="Comic Sans MS" panose="030F0702030302020204" pitchFamily="66" charset="0"/>
              </a:rPr>
              <a:t>.  Can you help decode our message.  Unscramble words that came from the Bible Study.  Use the numbers to complete the message.  If you’re stuck, go to </a:t>
            </a:r>
            <a:r>
              <a:rPr lang="en-US" dirty="0">
                <a:latin typeface="Comic Sans MS" panose="030F0702030302020204" pitchFamily="66" charset="0"/>
                <a:hlinkClick r:id="rId4"/>
              </a:rPr>
              <a:t>https://tinyurl.com/2ncexrc9</a:t>
            </a:r>
            <a:r>
              <a:rPr lang="en-US" dirty="0">
                <a:latin typeface="Comic Sans MS" panose="030F0702030302020204" pitchFamily="66" charset="0"/>
              </a:rPr>
              <a:t> You might also want to do the color page !</a:t>
            </a:r>
          </a:p>
        </p:txBody>
      </p:sp>
    </p:spTree>
    <p:extLst>
      <p:ext uri="{BB962C8B-B14F-4D97-AF65-F5344CB8AC3E}">
        <p14:creationId xmlns:p14="http://schemas.microsoft.com/office/powerpoint/2010/main" val="1652289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0F8DD-C7D2-F0B6-1CD3-2AE0D91ED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86B14E-BED3-EDFB-1D84-F0AD6E863324}"/>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8D7BFA6E-FB40-0430-9181-2A620B85E057}"/>
              </a:ext>
            </a:extLst>
          </p:cNvPr>
          <p:cNvGrpSpPr/>
          <p:nvPr/>
        </p:nvGrpSpPr>
        <p:grpSpPr>
          <a:xfrm>
            <a:off x="2849598" y="1508166"/>
            <a:ext cx="6492803" cy="4344204"/>
            <a:chOff x="2849598" y="1508166"/>
            <a:chExt cx="6492803" cy="4344204"/>
          </a:xfrm>
        </p:grpSpPr>
        <p:pic>
          <p:nvPicPr>
            <p:cNvPr id="4" name="Picture 3" descr="A person sitting on the floor with a computer&#10;&#10;AI-generated content may be incorrect.">
              <a:extLst>
                <a:ext uri="{FF2B5EF4-FFF2-40B4-BE49-F238E27FC236}">
                  <a16:creationId xmlns:a16="http://schemas.microsoft.com/office/drawing/2014/main" id="{0C9EC7AB-B5E5-7861-C2AE-DF7F122B5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00428"/>
              <a:ext cx="5714286" cy="3257143"/>
            </a:xfrm>
            <a:prstGeom prst="rect">
              <a:avLst/>
            </a:prstGeom>
            <a:ln>
              <a:noFill/>
            </a:ln>
            <a:effectLst>
              <a:outerShdw blurRad="190500" algn="tl" rotWithShape="0">
                <a:srgbClr val="000000">
                  <a:alpha val="70000"/>
                </a:srgbClr>
              </a:outerShdw>
            </a:effectLst>
          </p:spPr>
        </p:pic>
        <p:pic>
          <p:nvPicPr>
            <p:cNvPr id="6" name="Picture 5" descr="A black background with a black square&#10;&#10;AI-generated content may be incorrect.">
              <a:hlinkClick r:id="rId3"/>
              <a:extLst>
                <a:ext uri="{FF2B5EF4-FFF2-40B4-BE49-F238E27FC236}">
                  <a16:creationId xmlns:a16="http://schemas.microsoft.com/office/drawing/2014/main" id="{DBBC758E-152F-9494-AA69-074A5B070E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08166"/>
              <a:ext cx="6492803" cy="4344204"/>
            </a:xfrm>
            <a:prstGeom prst="rect">
              <a:avLst/>
            </a:prstGeom>
            <a:ln>
              <a:noFill/>
            </a:ln>
            <a:effectLst>
              <a:outerShdw blurRad="190500" algn="tl" rotWithShape="0">
                <a:srgbClr val="000000">
                  <a:alpha val="70000"/>
                </a:srgbClr>
              </a:outerShdw>
            </a:effectLst>
          </p:spPr>
        </p:pic>
      </p:grpSp>
      <p:sp>
        <p:nvSpPr>
          <p:cNvPr id="8" name="TextBox 7">
            <a:extLst>
              <a:ext uri="{FF2B5EF4-FFF2-40B4-BE49-F238E27FC236}">
                <a16:creationId xmlns:a16="http://schemas.microsoft.com/office/drawing/2014/main" id="{89FF1517-6716-BF8F-1BA6-C682C5BF5047}"/>
              </a:ext>
            </a:extLst>
          </p:cNvPr>
          <p:cNvSpPr txBox="1"/>
          <p:nvPr/>
        </p:nvSpPr>
        <p:spPr>
          <a:xfrm>
            <a:off x="4560125" y="5852370"/>
            <a:ext cx="3111335"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1157741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E026C-CB87-06E5-900A-8DC6177A9F51}"/>
              </a:ext>
            </a:extLst>
          </p:cNvPr>
          <p:cNvSpPr>
            <a:spLocks noGrp="1"/>
          </p:cNvSpPr>
          <p:nvPr>
            <p:ph type="title"/>
          </p:nvPr>
        </p:nvSpPr>
        <p:spPr/>
        <p:txBody>
          <a:bodyPr/>
          <a:lstStyle/>
          <a:p>
            <a:r>
              <a:rPr lang="en-US" dirty="0"/>
              <a:t>Think about this …</a:t>
            </a:r>
          </a:p>
        </p:txBody>
      </p:sp>
      <p:sp>
        <p:nvSpPr>
          <p:cNvPr id="3" name="Content Placeholder 2">
            <a:extLst>
              <a:ext uri="{FF2B5EF4-FFF2-40B4-BE49-F238E27FC236}">
                <a16:creationId xmlns:a16="http://schemas.microsoft.com/office/drawing/2014/main" id="{7D042BB1-0ACB-A1FC-135C-176EB5923FDB}"/>
              </a:ext>
            </a:extLst>
          </p:cNvPr>
          <p:cNvSpPr>
            <a:spLocks noGrp="1"/>
          </p:cNvSpPr>
          <p:nvPr>
            <p:ph idx="1"/>
          </p:nvPr>
        </p:nvSpPr>
        <p:spPr/>
        <p:txBody>
          <a:bodyPr>
            <a:normAutofit fontScale="92500"/>
          </a:bodyPr>
          <a:lstStyle/>
          <a:p>
            <a:r>
              <a:rPr lang="en-US" dirty="0"/>
              <a:t>What experiences bring you the most contentment?</a:t>
            </a:r>
          </a:p>
          <a:p>
            <a:endParaRPr lang="en-US" dirty="0"/>
          </a:p>
          <a:p>
            <a:r>
              <a:rPr lang="en-US" dirty="0">
                <a:solidFill>
                  <a:srgbClr val="C00000"/>
                </a:solidFill>
              </a:rPr>
              <a:t>It’s easy to think that our “stuff” or our experiences dictate whether or not we are content</a:t>
            </a:r>
          </a:p>
          <a:p>
            <a:pPr lvl="1"/>
            <a:r>
              <a:rPr lang="en-US" dirty="0">
                <a:solidFill>
                  <a:srgbClr val="C00000"/>
                </a:solidFill>
              </a:rPr>
              <a:t>Actually true contentment comes through Christ alone.</a:t>
            </a:r>
          </a:p>
          <a:p>
            <a:pPr lvl="1"/>
            <a:r>
              <a:rPr lang="en-US" dirty="0">
                <a:solidFill>
                  <a:srgbClr val="C00000"/>
                </a:solidFill>
              </a:rPr>
              <a:t>Today we look at Paul’s teaching of the contentment that God gives.</a:t>
            </a:r>
          </a:p>
          <a:p>
            <a:endParaRPr lang="en-US" dirty="0"/>
          </a:p>
        </p:txBody>
      </p:sp>
      <p:grpSp>
        <p:nvGrpSpPr>
          <p:cNvPr id="4" name="Group 3">
            <a:extLst>
              <a:ext uri="{FF2B5EF4-FFF2-40B4-BE49-F238E27FC236}">
                <a16:creationId xmlns:a16="http://schemas.microsoft.com/office/drawing/2014/main" id="{E4B3B39A-5170-7574-019D-D23016C9920E}"/>
              </a:ext>
            </a:extLst>
          </p:cNvPr>
          <p:cNvGrpSpPr/>
          <p:nvPr/>
        </p:nvGrpSpPr>
        <p:grpSpPr>
          <a:xfrm>
            <a:off x="1265390" y="2679360"/>
            <a:ext cx="9661220" cy="2876309"/>
            <a:chOff x="1197979" y="2725659"/>
            <a:chExt cx="9661220" cy="2876309"/>
          </a:xfrm>
        </p:grpSpPr>
        <p:pic>
          <p:nvPicPr>
            <p:cNvPr id="1026" name="Picture 2">
              <a:extLst>
                <a:ext uri="{FF2B5EF4-FFF2-40B4-BE49-F238E27FC236}">
                  <a16:creationId xmlns:a16="http://schemas.microsoft.com/office/drawing/2014/main" id="{CAF8ECE7-D53E-A313-FB65-D12B1420E2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513136" y="3174335"/>
              <a:ext cx="2928396" cy="19789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Pizza">
              <a:extLst>
                <a:ext uri="{FF2B5EF4-FFF2-40B4-BE49-F238E27FC236}">
                  <a16:creationId xmlns:a16="http://schemas.microsoft.com/office/drawing/2014/main" id="{578427FA-2863-A27B-B7FC-FB5A052691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7979" y="3000068"/>
              <a:ext cx="2755907" cy="23528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Trophy, medals and podium for 3 winners">
              <a:extLst>
                <a:ext uri="{FF2B5EF4-FFF2-40B4-BE49-F238E27FC236}">
                  <a16:creationId xmlns:a16="http://schemas.microsoft.com/office/drawing/2014/main" id="{229806B7-636C-FED9-0058-545A5276FB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4798" y="2725659"/>
              <a:ext cx="2804401" cy="28763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4417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CEA25-8A94-0126-ED8F-BC6A220B5EFC}"/>
              </a:ext>
            </a:extLst>
          </p:cNvPr>
          <p:cNvSpPr>
            <a:spLocks noGrp="1"/>
          </p:cNvSpPr>
          <p:nvPr>
            <p:ph type="title"/>
          </p:nvPr>
        </p:nvSpPr>
        <p:spPr/>
        <p:txBody>
          <a:bodyPr/>
          <a:lstStyle/>
          <a:p>
            <a:pPr algn="l"/>
            <a:r>
              <a:rPr lang="en-US" dirty="0"/>
              <a:t>Listen for a contentment.</a:t>
            </a:r>
          </a:p>
        </p:txBody>
      </p:sp>
      <p:sp>
        <p:nvSpPr>
          <p:cNvPr id="3" name="Content Placeholder 2">
            <a:extLst>
              <a:ext uri="{FF2B5EF4-FFF2-40B4-BE49-F238E27FC236}">
                <a16:creationId xmlns:a16="http://schemas.microsoft.com/office/drawing/2014/main" id="{2476420D-B49B-95DE-9197-7BC96B9ED650}"/>
              </a:ext>
            </a:extLst>
          </p:cNvPr>
          <p:cNvSpPr>
            <a:spLocks noGrp="1"/>
          </p:cNvSpPr>
          <p:nvPr>
            <p:ph idx="1"/>
          </p:nvPr>
        </p:nvSpPr>
        <p:spPr>
          <a:xfrm>
            <a:off x="1015196" y="1779326"/>
            <a:ext cx="10161608" cy="4351338"/>
          </a:xfrm>
        </p:spPr>
        <p:txBody>
          <a:bodyPr/>
          <a:lstStyle/>
          <a:p>
            <a:pPr marL="0" indent="0" algn="ctr">
              <a:buNone/>
            </a:pPr>
            <a:r>
              <a:rPr lang="en-US" dirty="0"/>
              <a:t>Philippians 4:10-12a (NIV)  I rejoice greatly in the Lord that at last you have renewed your concern for me. Indeed, you have been concerned, but you had no opportunity to show it. 11  I am not saying this because I am in need, for I have learned to be content whatever the circumstances. 12  I know what it is to be in need, and I know what it is to have plenty. </a:t>
            </a:r>
          </a:p>
        </p:txBody>
      </p:sp>
      <p:pic>
        <p:nvPicPr>
          <p:cNvPr id="5" name="Picture 4">
            <a:extLst>
              <a:ext uri="{FF2B5EF4-FFF2-40B4-BE49-F238E27FC236}">
                <a16:creationId xmlns:a16="http://schemas.microsoft.com/office/drawing/2014/main" id="{0206A11A-B7DC-12C6-DAA4-24A897238B2F}"/>
              </a:ext>
            </a:extLst>
          </p:cNvPr>
          <p:cNvPicPr>
            <a:picLocks noChangeAspect="1"/>
          </p:cNvPicPr>
          <p:nvPr/>
        </p:nvPicPr>
        <p:blipFill>
          <a:blip r:embed="rId2"/>
          <a:stretch>
            <a:fillRect/>
          </a:stretch>
        </p:blipFill>
        <p:spPr>
          <a:xfrm>
            <a:off x="5024571" y="5992569"/>
            <a:ext cx="2142857"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722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2442-B00F-7F75-F48C-3FD1D8842524}"/>
              </a:ext>
            </a:extLst>
          </p:cNvPr>
          <p:cNvSpPr>
            <a:spLocks noGrp="1"/>
          </p:cNvSpPr>
          <p:nvPr>
            <p:ph type="title"/>
          </p:nvPr>
        </p:nvSpPr>
        <p:spPr/>
        <p:txBody>
          <a:bodyPr/>
          <a:lstStyle/>
          <a:p>
            <a:r>
              <a:rPr lang="en-US" dirty="0"/>
              <a:t>More than Right Circumstances</a:t>
            </a:r>
          </a:p>
        </p:txBody>
      </p:sp>
      <p:sp>
        <p:nvSpPr>
          <p:cNvPr id="3" name="Content Placeholder 2">
            <a:extLst>
              <a:ext uri="{FF2B5EF4-FFF2-40B4-BE49-F238E27FC236}">
                <a16:creationId xmlns:a16="http://schemas.microsoft.com/office/drawing/2014/main" id="{C0E297F0-61E2-0F65-2C7C-14EA889391FA}"/>
              </a:ext>
            </a:extLst>
          </p:cNvPr>
          <p:cNvSpPr>
            <a:spLocks noGrp="1"/>
          </p:cNvSpPr>
          <p:nvPr>
            <p:ph idx="1"/>
          </p:nvPr>
        </p:nvSpPr>
        <p:spPr/>
        <p:txBody>
          <a:bodyPr/>
          <a:lstStyle/>
          <a:p>
            <a:r>
              <a:rPr lang="en-US" dirty="0"/>
              <a:t>What prompted Paul to rejoice in the Lord? </a:t>
            </a:r>
          </a:p>
          <a:p>
            <a:r>
              <a:rPr lang="en-US" dirty="0"/>
              <a:t>How would you describe what it means to be content?</a:t>
            </a:r>
          </a:p>
          <a:p>
            <a:r>
              <a:rPr lang="en-US" dirty="0"/>
              <a:t>What are some enemies of contentment in today’s culture?  Why do you think so many people are discontent?</a:t>
            </a:r>
          </a:p>
        </p:txBody>
      </p:sp>
    </p:spTree>
    <p:extLst>
      <p:ext uri="{BB962C8B-B14F-4D97-AF65-F5344CB8AC3E}">
        <p14:creationId xmlns:p14="http://schemas.microsoft.com/office/powerpoint/2010/main" val="174059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ACE5A-F945-3D35-5BFB-9ED74FABE19D}"/>
              </a:ext>
            </a:extLst>
          </p:cNvPr>
          <p:cNvSpPr>
            <a:spLocks noGrp="1"/>
          </p:cNvSpPr>
          <p:nvPr>
            <p:ph type="title"/>
          </p:nvPr>
        </p:nvSpPr>
        <p:spPr/>
        <p:txBody>
          <a:bodyPr/>
          <a:lstStyle/>
          <a:p>
            <a:r>
              <a:rPr lang="en-US" dirty="0"/>
              <a:t>More than Right Circumstances</a:t>
            </a:r>
          </a:p>
        </p:txBody>
      </p:sp>
      <p:sp>
        <p:nvSpPr>
          <p:cNvPr id="3" name="Content Placeholder 2">
            <a:extLst>
              <a:ext uri="{FF2B5EF4-FFF2-40B4-BE49-F238E27FC236}">
                <a16:creationId xmlns:a16="http://schemas.microsoft.com/office/drawing/2014/main" id="{782331B3-352F-4626-5E90-405BFB917245}"/>
              </a:ext>
            </a:extLst>
          </p:cNvPr>
          <p:cNvSpPr>
            <a:spLocks noGrp="1"/>
          </p:cNvSpPr>
          <p:nvPr>
            <p:ph idx="1"/>
          </p:nvPr>
        </p:nvSpPr>
        <p:spPr/>
        <p:txBody>
          <a:bodyPr/>
          <a:lstStyle/>
          <a:p>
            <a:r>
              <a:rPr lang="en-US" dirty="0"/>
              <a:t>What experiences had Paul gone through that had taught him contentment?</a:t>
            </a:r>
          </a:p>
          <a:p>
            <a:r>
              <a:rPr lang="en-US" dirty="0"/>
              <a:t>What steps can we take to learn to be more content?</a:t>
            </a:r>
          </a:p>
          <a:p>
            <a:endParaRPr lang="en-US" dirty="0"/>
          </a:p>
        </p:txBody>
      </p:sp>
    </p:spTree>
    <p:extLst>
      <p:ext uri="{BB962C8B-B14F-4D97-AF65-F5344CB8AC3E}">
        <p14:creationId xmlns:p14="http://schemas.microsoft.com/office/powerpoint/2010/main" val="352817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3CF5-B89E-E41A-B53C-FCC603467587}"/>
              </a:ext>
            </a:extLst>
          </p:cNvPr>
          <p:cNvSpPr>
            <a:spLocks noGrp="1"/>
          </p:cNvSpPr>
          <p:nvPr>
            <p:ph type="title"/>
          </p:nvPr>
        </p:nvSpPr>
        <p:spPr/>
        <p:txBody>
          <a:bodyPr/>
          <a:lstStyle/>
          <a:p>
            <a:r>
              <a:rPr lang="en-US" dirty="0"/>
              <a:t>More than Right Circumstances</a:t>
            </a:r>
          </a:p>
        </p:txBody>
      </p:sp>
      <p:pic>
        <p:nvPicPr>
          <p:cNvPr id="6" name="Picture 5">
            <a:extLst>
              <a:ext uri="{FF2B5EF4-FFF2-40B4-BE49-F238E27FC236}">
                <a16:creationId xmlns:a16="http://schemas.microsoft.com/office/drawing/2014/main" id="{3DF4275A-D2E5-5368-AE6D-C7BF2EAC7D0B}"/>
              </a:ext>
            </a:extLst>
          </p:cNvPr>
          <p:cNvPicPr>
            <a:picLocks noChangeAspect="1"/>
          </p:cNvPicPr>
          <p:nvPr/>
        </p:nvPicPr>
        <p:blipFill>
          <a:blip r:embed="rId2"/>
          <a:srcRect b="21766"/>
          <a:stretch>
            <a:fillRect/>
          </a:stretch>
        </p:blipFill>
        <p:spPr>
          <a:xfrm>
            <a:off x="1093343" y="1862287"/>
            <a:ext cx="10260457" cy="3519941"/>
          </a:xfrm>
          <a:prstGeom prst="rect">
            <a:avLst/>
          </a:prstGeom>
        </p:spPr>
      </p:pic>
    </p:spTree>
    <p:extLst>
      <p:ext uri="{BB962C8B-B14F-4D97-AF65-F5344CB8AC3E}">
        <p14:creationId xmlns:p14="http://schemas.microsoft.com/office/powerpoint/2010/main" val="10224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EEDF-63E4-BD3D-263F-51A3533D69DE}"/>
              </a:ext>
            </a:extLst>
          </p:cNvPr>
          <p:cNvSpPr>
            <a:spLocks noGrp="1"/>
          </p:cNvSpPr>
          <p:nvPr>
            <p:ph type="title"/>
          </p:nvPr>
        </p:nvSpPr>
        <p:spPr/>
        <p:txBody>
          <a:bodyPr/>
          <a:lstStyle/>
          <a:p>
            <a:pPr algn="l"/>
            <a:r>
              <a:rPr lang="en-US" dirty="0"/>
              <a:t>Listen for a secret.</a:t>
            </a:r>
          </a:p>
        </p:txBody>
      </p:sp>
      <p:sp>
        <p:nvSpPr>
          <p:cNvPr id="3" name="Content Placeholder 2">
            <a:extLst>
              <a:ext uri="{FF2B5EF4-FFF2-40B4-BE49-F238E27FC236}">
                <a16:creationId xmlns:a16="http://schemas.microsoft.com/office/drawing/2014/main" id="{48E902C5-9501-0984-C0AF-CBD654E7D749}"/>
              </a:ext>
            </a:extLst>
          </p:cNvPr>
          <p:cNvSpPr>
            <a:spLocks noGrp="1"/>
          </p:cNvSpPr>
          <p:nvPr>
            <p:ph idx="1"/>
          </p:nvPr>
        </p:nvSpPr>
        <p:spPr>
          <a:xfrm>
            <a:off x="1794075" y="1690688"/>
            <a:ext cx="9038863" cy="4351338"/>
          </a:xfrm>
        </p:spPr>
        <p:txBody>
          <a:bodyPr/>
          <a:lstStyle/>
          <a:p>
            <a:pPr marL="0" indent="0" algn="ctr">
              <a:buNone/>
            </a:pPr>
            <a:r>
              <a:rPr lang="en-US" dirty="0"/>
              <a:t>Philippians 4:12b -14 (NIV)  I have learned the secret of being content in any and every situation, whether well fed or hungry, whether living in plenty or in want. 13  I can do everything through him who gives me strength. 14  Yet it was good of you to share in my troubles.</a:t>
            </a:r>
          </a:p>
        </p:txBody>
      </p:sp>
      <p:pic>
        <p:nvPicPr>
          <p:cNvPr id="4" name="Picture 3">
            <a:extLst>
              <a:ext uri="{FF2B5EF4-FFF2-40B4-BE49-F238E27FC236}">
                <a16:creationId xmlns:a16="http://schemas.microsoft.com/office/drawing/2014/main" id="{CA03AAC3-D0AB-DA5F-FAE4-BD633AE94F6B}"/>
              </a:ext>
            </a:extLst>
          </p:cNvPr>
          <p:cNvPicPr>
            <a:picLocks noChangeAspect="1"/>
          </p:cNvPicPr>
          <p:nvPr/>
        </p:nvPicPr>
        <p:blipFill>
          <a:blip r:embed="rId2"/>
          <a:stretch>
            <a:fillRect/>
          </a:stretch>
        </p:blipFill>
        <p:spPr>
          <a:xfrm>
            <a:off x="5024571" y="5506432"/>
            <a:ext cx="2142857" cy="2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42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6388-D7FF-B233-3464-D933D8119C50}"/>
              </a:ext>
            </a:extLst>
          </p:cNvPr>
          <p:cNvSpPr>
            <a:spLocks noGrp="1"/>
          </p:cNvSpPr>
          <p:nvPr>
            <p:ph type="title"/>
          </p:nvPr>
        </p:nvSpPr>
        <p:spPr/>
        <p:txBody>
          <a:bodyPr/>
          <a:lstStyle/>
          <a:p>
            <a:r>
              <a:rPr lang="en-US" dirty="0"/>
              <a:t>Grounded in Christ</a:t>
            </a:r>
          </a:p>
        </p:txBody>
      </p:sp>
      <p:sp>
        <p:nvSpPr>
          <p:cNvPr id="3" name="Content Placeholder 2">
            <a:extLst>
              <a:ext uri="{FF2B5EF4-FFF2-40B4-BE49-F238E27FC236}">
                <a16:creationId xmlns:a16="http://schemas.microsoft.com/office/drawing/2014/main" id="{07A7E6B9-8B17-DEF8-FBBE-68CE78DF888C}"/>
              </a:ext>
            </a:extLst>
          </p:cNvPr>
          <p:cNvSpPr>
            <a:spLocks noGrp="1"/>
          </p:cNvSpPr>
          <p:nvPr>
            <p:ph idx="1"/>
          </p:nvPr>
        </p:nvSpPr>
        <p:spPr/>
        <p:txBody>
          <a:bodyPr/>
          <a:lstStyle/>
          <a:p>
            <a:r>
              <a:rPr lang="en-US" dirty="0"/>
              <a:t>What do you think Paul means by “I have learned the secret of being content”?  What might that secret be?</a:t>
            </a:r>
          </a:p>
          <a:p>
            <a:r>
              <a:rPr lang="en-US" dirty="0"/>
              <a:t>Paul’s view of contentment challenges the way our culture views success and satisfaction.  How can someone “have it all” and still not be content?</a:t>
            </a:r>
          </a:p>
        </p:txBody>
      </p:sp>
    </p:spTree>
    <p:extLst>
      <p:ext uri="{BB962C8B-B14F-4D97-AF65-F5344CB8AC3E}">
        <p14:creationId xmlns:p14="http://schemas.microsoft.com/office/powerpoint/2010/main" val="135141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75</TotalTime>
  <Words>894</Words>
  <Application>Microsoft Office PowerPoint</Application>
  <PresentationFormat>Widescreen</PresentationFormat>
  <Paragraphs>63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Contentment</vt:lpstr>
      <vt:lpstr>Video Introduction</vt:lpstr>
      <vt:lpstr>Think about this …</vt:lpstr>
      <vt:lpstr>Listen for a contentment.</vt:lpstr>
      <vt:lpstr>More than Right Circumstances</vt:lpstr>
      <vt:lpstr>More than Right Circumstances</vt:lpstr>
      <vt:lpstr>More than Right Circumstances</vt:lpstr>
      <vt:lpstr>Listen for a secret.</vt:lpstr>
      <vt:lpstr>Grounded in Christ</vt:lpstr>
      <vt:lpstr>Grounded in Christ</vt:lpstr>
      <vt:lpstr>Grounded in Christ</vt:lpstr>
      <vt:lpstr>Grounded in Christ</vt:lpstr>
      <vt:lpstr>Listen for how Paul had been supported.</vt:lpstr>
      <vt:lpstr>Listen for how Paul had been supported.</vt:lpstr>
      <vt:lpstr>Listen for how Paul had been supported.</vt:lpstr>
      <vt:lpstr>God’s Provision</vt:lpstr>
      <vt:lpstr>God’s Provision</vt:lpstr>
      <vt:lpstr>God’s Provision</vt:lpstr>
      <vt:lpstr>Application</vt:lpstr>
      <vt:lpstr>Application</vt:lpstr>
      <vt:lpstr>Application</vt:lpstr>
      <vt:lpstr>Family Activities</vt:lpstr>
      <vt:lpstr>Video Introduction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1</cp:revision>
  <dcterms:created xsi:type="dcterms:W3CDTF">2025-07-24T17:47:16Z</dcterms:created>
  <dcterms:modified xsi:type="dcterms:W3CDTF">2025-07-24T19:02:22Z</dcterms:modified>
</cp:coreProperties>
</file>