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413360" y="249382"/>
            <a:ext cx="11461314"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file:///C:\My%20Documents\SundaySchool\FamilyActivities\Connecting%20to%20Christ's%20Body\tinyurl.com\2uccbmu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kwabbdvx"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Connecting to </a:t>
            </a:r>
            <a:br>
              <a:rPr lang="en-US" dirty="0"/>
            </a:br>
            <a:r>
              <a:rPr lang="en-US" dirty="0"/>
              <a:t>Christ’s Body</a:t>
            </a:r>
          </a:p>
        </p:txBody>
      </p:sp>
      <p:sp>
        <p:nvSpPr>
          <p:cNvPr id="3" name="Subtitle 2"/>
          <p:cNvSpPr>
            <a:spLocks noGrp="1"/>
          </p:cNvSpPr>
          <p:nvPr>
            <p:ph type="subTitle" idx="1"/>
          </p:nvPr>
        </p:nvSpPr>
        <p:spPr>
          <a:xfrm>
            <a:off x="1524000" y="3847604"/>
            <a:ext cx="9144000" cy="1410195"/>
          </a:xfrm>
        </p:spPr>
        <p:txBody>
          <a:bodyPr/>
          <a:lstStyle/>
          <a:p>
            <a:r>
              <a:rPr lang="en-US" dirty="0"/>
              <a:t>February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CD5A-7386-4972-A9D7-2BFF6A02EE20}"/>
              </a:ext>
            </a:extLst>
          </p:cNvPr>
          <p:cNvSpPr>
            <a:spLocks noGrp="1"/>
          </p:cNvSpPr>
          <p:nvPr>
            <p:ph type="title"/>
          </p:nvPr>
        </p:nvSpPr>
        <p:spPr>
          <a:xfrm>
            <a:off x="800621" y="365125"/>
            <a:ext cx="10710797" cy="1325563"/>
          </a:xfrm>
        </p:spPr>
        <p:txBody>
          <a:bodyPr/>
          <a:lstStyle/>
          <a:p>
            <a:r>
              <a:rPr lang="en-US" dirty="0"/>
              <a:t>Roles and Responsibilities within the Body</a:t>
            </a:r>
          </a:p>
        </p:txBody>
      </p:sp>
      <p:sp>
        <p:nvSpPr>
          <p:cNvPr id="3" name="Content Placeholder 2">
            <a:extLst>
              <a:ext uri="{FF2B5EF4-FFF2-40B4-BE49-F238E27FC236}">
                <a16:creationId xmlns:a16="http://schemas.microsoft.com/office/drawing/2014/main" id="{A61092A0-E80E-4C08-85EF-2A1FB624744F}"/>
              </a:ext>
            </a:extLst>
          </p:cNvPr>
          <p:cNvSpPr>
            <a:spLocks noGrp="1"/>
          </p:cNvSpPr>
          <p:nvPr>
            <p:ph idx="1"/>
          </p:nvPr>
        </p:nvSpPr>
        <p:spPr/>
        <p:txBody>
          <a:bodyPr/>
          <a:lstStyle/>
          <a:p>
            <a:r>
              <a:rPr lang="en-US" dirty="0"/>
              <a:t>What body parts come to action when you receive an injury such as a cut?</a:t>
            </a:r>
          </a:p>
          <a:p>
            <a:r>
              <a:rPr lang="en-US" dirty="0"/>
              <a:t>What elements of the Body of Christ come to action when our church communicates the Gospel message?</a:t>
            </a:r>
          </a:p>
        </p:txBody>
      </p:sp>
    </p:spTree>
    <p:extLst>
      <p:ext uri="{BB962C8B-B14F-4D97-AF65-F5344CB8AC3E}">
        <p14:creationId xmlns:p14="http://schemas.microsoft.com/office/powerpoint/2010/main" val="422018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7D2C-B25F-4FB5-AD3E-9D671C3BA9FC}"/>
              </a:ext>
            </a:extLst>
          </p:cNvPr>
          <p:cNvSpPr>
            <a:spLocks noGrp="1"/>
          </p:cNvSpPr>
          <p:nvPr>
            <p:ph type="title"/>
          </p:nvPr>
        </p:nvSpPr>
        <p:spPr/>
        <p:txBody>
          <a:bodyPr/>
          <a:lstStyle/>
          <a:p>
            <a:pPr algn="l"/>
            <a:r>
              <a:rPr lang="en-US" dirty="0"/>
              <a:t>Listen why every believer is needed.</a:t>
            </a:r>
          </a:p>
        </p:txBody>
      </p:sp>
      <p:sp>
        <p:nvSpPr>
          <p:cNvPr id="3" name="Content Placeholder 2">
            <a:extLst>
              <a:ext uri="{FF2B5EF4-FFF2-40B4-BE49-F238E27FC236}">
                <a16:creationId xmlns:a16="http://schemas.microsoft.com/office/drawing/2014/main" id="{E83FCE18-0B7F-4280-A0A4-808942CCE264}"/>
              </a:ext>
            </a:extLst>
          </p:cNvPr>
          <p:cNvSpPr>
            <a:spLocks noGrp="1"/>
          </p:cNvSpPr>
          <p:nvPr>
            <p:ph idx="1"/>
          </p:nvPr>
        </p:nvSpPr>
        <p:spPr/>
        <p:txBody>
          <a:bodyPr/>
          <a:lstStyle/>
          <a:p>
            <a:pPr marL="0" indent="0" algn="ctr">
              <a:buNone/>
            </a:pPr>
            <a:r>
              <a:rPr lang="en-US" dirty="0"/>
              <a:t>1 Corinthians 12:19-24 (NIV)  If they were all one part, where would the body be?  20  As it is, there are many parts, but one body.  21  The eye cannot say to the hand, "I don't need you!" And the head cannot say to the feet, "I don't need you!"  22  On the contrary, those parts of the body that seem to be weaker are indispensable, </a:t>
            </a:r>
          </a:p>
        </p:txBody>
      </p:sp>
    </p:spTree>
    <p:extLst>
      <p:ext uri="{BB962C8B-B14F-4D97-AF65-F5344CB8AC3E}">
        <p14:creationId xmlns:p14="http://schemas.microsoft.com/office/powerpoint/2010/main" val="36325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7D2C-B25F-4FB5-AD3E-9D671C3BA9FC}"/>
              </a:ext>
            </a:extLst>
          </p:cNvPr>
          <p:cNvSpPr>
            <a:spLocks noGrp="1"/>
          </p:cNvSpPr>
          <p:nvPr>
            <p:ph type="title"/>
          </p:nvPr>
        </p:nvSpPr>
        <p:spPr/>
        <p:txBody>
          <a:bodyPr/>
          <a:lstStyle/>
          <a:p>
            <a:pPr algn="l"/>
            <a:r>
              <a:rPr lang="en-US" dirty="0"/>
              <a:t>Listen why every believer is needed.</a:t>
            </a:r>
          </a:p>
        </p:txBody>
      </p:sp>
      <p:sp>
        <p:nvSpPr>
          <p:cNvPr id="3" name="Content Placeholder 2">
            <a:extLst>
              <a:ext uri="{FF2B5EF4-FFF2-40B4-BE49-F238E27FC236}">
                <a16:creationId xmlns:a16="http://schemas.microsoft.com/office/drawing/2014/main" id="{E83FCE18-0B7F-4280-A0A4-808942CCE264}"/>
              </a:ext>
            </a:extLst>
          </p:cNvPr>
          <p:cNvSpPr>
            <a:spLocks noGrp="1"/>
          </p:cNvSpPr>
          <p:nvPr>
            <p:ph idx="1"/>
          </p:nvPr>
        </p:nvSpPr>
        <p:spPr>
          <a:xfrm>
            <a:off x="982771" y="1690688"/>
            <a:ext cx="10226458" cy="4351338"/>
          </a:xfrm>
        </p:spPr>
        <p:txBody>
          <a:bodyPr/>
          <a:lstStyle/>
          <a:p>
            <a:pPr marL="0" indent="0" algn="ctr">
              <a:buNone/>
            </a:pPr>
            <a:r>
              <a:rPr lang="en-US" dirty="0"/>
              <a:t>and the parts that we think are less honorable we treat with special honor. And the parts that are unpresentable are treated with special modesty,  24  while our presentable parts need no special treatment. But God has combined the members of the body and has given greater honor to the parts that lacked it, </a:t>
            </a:r>
          </a:p>
        </p:txBody>
      </p:sp>
      <p:pic>
        <p:nvPicPr>
          <p:cNvPr id="4" name="Picture 3">
            <a:extLst>
              <a:ext uri="{FF2B5EF4-FFF2-40B4-BE49-F238E27FC236}">
                <a16:creationId xmlns:a16="http://schemas.microsoft.com/office/drawing/2014/main" id="{4E91C52D-4AA3-44C8-AC06-885D17DFC860}"/>
              </a:ext>
            </a:extLst>
          </p:cNvPr>
          <p:cNvPicPr>
            <a:picLocks noChangeAspect="1"/>
          </p:cNvPicPr>
          <p:nvPr/>
        </p:nvPicPr>
        <p:blipFill>
          <a:blip r:embed="rId2"/>
          <a:stretch>
            <a:fillRect/>
          </a:stretch>
        </p:blipFill>
        <p:spPr>
          <a:xfrm>
            <a:off x="4797186" y="5687858"/>
            <a:ext cx="2149436" cy="354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111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F515-C17E-40C8-BBAC-809411C04305}"/>
              </a:ext>
            </a:extLst>
          </p:cNvPr>
          <p:cNvSpPr>
            <a:spLocks noGrp="1"/>
          </p:cNvSpPr>
          <p:nvPr>
            <p:ph type="title"/>
          </p:nvPr>
        </p:nvSpPr>
        <p:spPr>
          <a:xfrm>
            <a:off x="576197" y="365125"/>
            <a:ext cx="11110587" cy="1325563"/>
          </a:xfrm>
        </p:spPr>
        <p:txBody>
          <a:bodyPr/>
          <a:lstStyle/>
          <a:p>
            <a:r>
              <a:rPr lang="en-US" dirty="0"/>
              <a:t>Each Believer a Necessary Part of the Body</a:t>
            </a:r>
          </a:p>
        </p:txBody>
      </p:sp>
      <p:sp>
        <p:nvSpPr>
          <p:cNvPr id="3" name="Content Placeholder 2">
            <a:extLst>
              <a:ext uri="{FF2B5EF4-FFF2-40B4-BE49-F238E27FC236}">
                <a16:creationId xmlns:a16="http://schemas.microsoft.com/office/drawing/2014/main" id="{F9A583FD-3ACA-40D6-89D5-3DC6F04B0E21}"/>
              </a:ext>
            </a:extLst>
          </p:cNvPr>
          <p:cNvSpPr>
            <a:spLocks noGrp="1"/>
          </p:cNvSpPr>
          <p:nvPr>
            <p:ph idx="1"/>
          </p:nvPr>
        </p:nvSpPr>
        <p:spPr/>
        <p:txBody>
          <a:bodyPr/>
          <a:lstStyle/>
          <a:p>
            <a:r>
              <a:rPr lang="en-US" dirty="0"/>
              <a:t>What did Paul conclude would be the result if each body part were the same? </a:t>
            </a:r>
          </a:p>
          <a:p>
            <a:r>
              <a:rPr lang="en-US" dirty="0"/>
              <a:t>By implication, what would be the result if we all had the same gift or role within the Body of Christ?  Why shouldn’t all Christians perform the same function?</a:t>
            </a:r>
          </a:p>
          <a:p>
            <a:r>
              <a:rPr lang="en-US" dirty="0"/>
              <a:t>What would be the consequences of </a:t>
            </a:r>
            <a:r>
              <a:rPr lang="en-US" i="1" dirty="0"/>
              <a:t>this kind </a:t>
            </a:r>
            <a:r>
              <a:rPr lang="en-US" dirty="0"/>
              <a:t>of disunity in the church?</a:t>
            </a:r>
          </a:p>
        </p:txBody>
      </p:sp>
    </p:spTree>
    <p:extLst>
      <p:ext uri="{BB962C8B-B14F-4D97-AF65-F5344CB8AC3E}">
        <p14:creationId xmlns:p14="http://schemas.microsoft.com/office/powerpoint/2010/main" val="2091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F515-C17E-40C8-BBAC-809411C04305}"/>
              </a:ext>
            </a:extLst>
          </p:cNvPr>
          <p:cNvSpPr>
            <a:spLocks noGrp="1"/>
          </p:cNvSpPr>
          <p:nvPr>
            <p:ph type="title"/>
          </p:nvPr>
        </p:nvSpPr>
        <p:spPr>
          <a:xfrm>
            <a:off x="576197" y="365125"/>
            <a:ext cx="11110587" cy="1325563"/>
          </a:xfrm>
        </p:spPr>
        <p:txBody>
          <a:bodyPr/>
          <a:lstStyle/>
          <a:p>
            <a:r>
              <a:rPr lang="en-US" dirty="0"/>
              <a:t>Each Believer a Necessary Part of the Body</a:t>
            </a:r>
          </a:p>
        </p:txBody>
      </p:sp>
      <p:sp>
        <p:nvSpPr>
          <p:cNvPr id="3" name="Content Placeholder 2">
            <a:extLst>
              <a:ext uri="{FF2B5EF4-FFF2-40B4-BE49-F238E27FC236}">
                <a16:creationId xmlns:a16="http://schemas.microsoft.com/office/drawing/2014/main" id="{F9A583FD-3ACA-40D6-89D5-3DC6F04B0E21}"/>
              </a:ext>
            </a:extLst>
          </p:cNvPr>
          <p:cNvSpPr>
            <a:spLocks noGrp="1"/>
          </p:cNvSpPr>
          <p:nvPr>
            <p:ph idx="1"/>
          </p:nvPr>
        </p:nvSpPr>
        <p:spPr/>
        <p:txBody>
          <a:bodyPr/>
          <a:lstStyle/>
          <a:p>
            <a:r>
              <a:rPr lang="en-US" dirty="0"/>
              <a:t>According to Paul’s argument, which parts of a physical body seem to be treated most honorably? </a:t>
            </a:r>
          </a:p>
          <a:p>
            <a:r>
              <a:rPr lang="en-US" dirty="0"/>
              <a:t>Why do people often assume that certain duties </a:t>
            </a:r>
            <a:r>
              <a:rPr lang="en-US" i="1" dirty="0"/>
              <a:t>in the Body of Believers </a:t>
            </a:r>
            <a:r>
              <a:rPr lang="en-US" dirty="0"/>
              <a:t>are more important?</a:t>
            </a:r>
          </a:p>
          <a:p>
            <a:endParaRPr lang="en-US" dirty="0"/>
          </a:p>
        </p:txBody>
      </p:sp>
    </p:spTree>
    <p:extLst>
      <p:ext uri="{BB962C8B-B14F-4D97-AF65-F5344CB8AC3E}">
        <p14:creationId xmlns:p14="http://schemas.microsoft.com/office/powerpoint/2010/main" val="9510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F515-C17E-40C8-BBAC-809411C04305}"/>
              </a:ext>
            </a:extLst>
          </p:cNvPr>
          <p:cNvSpPr>
            <a:spLocks noGrp="1"/>
          </p:cNvSpPr>
          <p:nvPr>
            <p:ph type="title"/>
          </p:nvPr>
        </p:nvSpPr>
        <p:spPr>
          <a:xfrm>
            <a:off x="576197" y="365125"/>
            <a:ext cx="11110587" cy="1325563"/>
          </a:xfrm>
        </p:spPr>
        <p:txBody>
          <a:bodyPr/>
          <a:lstStyle/>
          <a:p>
            <a:r>
              <a:rPr lang="en-US" dirty="0"/>
              <a:t>Each Believer a Necessary Part of the Body</a:t>
            </a:r>
          </a:p>
        </p:txBody>
      </p:sp>
      <p:sp>
        <p:nvSpPr>
          <p:cNvPr id="3" name="Content Placeholder 2">
            <a:extLst>
              <a:ext uri="{FF2B5EF4-FFF2-40B4-BE49-F238E27FC236}">
                <a16:creationId xmlns:a16="http://schemas.microsoft.com/office/drawing/2014/main" id="{F9A583FD-3ACA-40D6-89D5-3DC6F04B0E21}"/>
              </a:ext>
            </a:extLst>
          </p:cNvPr>
          <p:cNvSpPr>
            <a:spLocks noGrp="1"/>
          </p:cNvSpPr>
          <p:nvPr>
            <p:ph idx="1"/>
          </p:nvPr>
        </p:nvSpPr>
        <p:spPr/>
        <p:txBody>
          <a:bodyPr/>
          <a:lstStyle/>
          <a:p>
            <a:r>
              <a:rPr lang="en-US" dirty="0"/>
              <a:t>Why should the “less honorable” parts be treated with special attention? </a:t>
            </a:r>
          </a:p>
          <a:p>
            <a:r>
              <a:rPr lang="en-US" dirty="0"/>
              <a:t>How can you honor the contributions of others in your church?</a:t>
            </a:r>
          </a:p>
        </p:txBody>
      </p:sp>
    </p:spTree>
    <p:extLst>
      <p:ext uri="{BB962C8B-B14F-4D97-AF65-F5344CB8AC3E}">
        <p14:creationId xmlns:p14="http://schemas.microsoft.com/office/powerpoint/2010/main" val="264807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62D-47FE-4B48-87D3-4D1DA1BE98A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F96C29A-A1C2-45DC-AB8A-3FE7473B72CC}"/>
              </a:ext>
            </a:extLst>
          </p:cNvPr>
          <p:cNvSpPr>
            <a:spLocks noGrp="1"/>
          </p:cNvSpPr>
          <p:nvPr>
            <p:ph idx="1"/>
          </p:nvPr>
        </p:nvSpPr>
        <p:spPr>
          <a:xfrm>
            <a:off x="838200" y="2066795"/>
            <a:ext cx="10515600" cy="4110168"/>
          </a:xfrm>
        </p:spPr>
        <p:txBody>
          <a:bodyPr/>
          <a:lstStyle/>
          <a:p>
            <a:r>
              <a:rPr lang="en-US" dirty="0"/>
              <a:t>Talk to someone new. </a:t>
            </a:r>
          </a:p>
          <a:p>
            <a:pPr lvl="1"/>
            <a:r>
              <a:rPr lang="en-US" dirty="0"/>
              <a:t>Get to know someone in your church you do not know or do not know well. </a:t>
            </a:r>
          </a:p>
          <a:p>
            <a:pPr lvl="1"/>
            <a:r>
              <a:rPr lang="en-US" dirty="0"/>
              <a:t>Make an intentional effort to build a relationship with the person.</a:t>
            </a:r>
          </a:p>
          <a:p>
            <a:endParaRPr lang="en-US" dirty="0"/>
          </a:p>
        </p:txBody>
      </p:sp>
    </p:spTree>
    <p:extLst>
      <p:ext uri="{BB962C8B-B14F-4D97-AF65-F5344CB8AC3E}">
        <p14:creationId xmlns:p14="http://schemas.microsoft.com/office/powerpoint/2010/main" val="369980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62D-47FE-4B48-87D3-4D1DA1BE98A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F96C29A-A1C2-45DC-AB8A-3FE7473B72CC}"/>
              </a:ext>
            </a:extLst>
          </p:cNvPr>
          <p:cNvSpPr>
            <a:spLocks noGrp="1"/>
          </p:cNvSpPr>
          <p:nvPr>
            <p:ph idx="1"/>
          </p:nvPr>
        </p:nvSpPr>
        <p:spPr/>
        <p:txBody>
          <a:bodyPr/>
          <a:lstStyle/>
          <a:p>
            <a:r>
              <a:rPr lang="en-US" dirty="0"/>
              <a:t>Restore a relationship. </a:t>
            </a:r>
          </a:p>
          <a:p>
            <a:pPr lvl="1"/>
            <a:r>
              <a:rPr lang="en-US" dirty="0"/>
              <a:t>If you are at odds with someone in your church, get together with the person and seek to work the problem out. </a:t>
            </a:r>
          </a:p>
          <a:p>
            <a:pPr lvl="1"/>
            <a:r>
              <a:rPr lang="en-US" dirty="0"/>
              <a:t>If you need to confess a wrong attitude or wrong behavior, then do it, and seek to restore that relationship.</a:t>
            </a:r>
          </a:p>
          <a:p>
            <a:endParaRPr lang="en-US" dirty="0"/>
          </a:p>
        </p:txBody>
      </p:sp>
    </p:spTree>
    <p:extLst>
      <p:ext uri="{BB962C8B-B14F-4D97-AF65-F5344CB8AC3E}">
        <p14:creationId xmlns:p14="http://schemas.microsoft.com/office/powerpoint/2010/main" val="208606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62D-47FE-4B48-87D3-4D1DA1BE98A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F96C29A-A1C2-45DC-AB8A-3FE7473B72CC}"/>
              </a:ext>
            </a:extLst>
          </p:cNvPr>
          <p:cNvSpPr>
            <a:spLocks noGrp="1"/>
          </p:cNvSpPr>
          <p:nvPr>
            <p:ph idx="1"/>
          </p:nvPr>
        </p:nvSpPr>
        <p:spPr/>
        <p:txBody>
          <a:bodyPr/>
          <a:lstStyle/>
          <a:p>
            <a:r>
              <a:rPr lang="en-US" dirty="0"/>
              <a:t>Step out and serve. </a:t>
            </a:r>
          </a:p>
          <a:p>
            <a:pPr lvl="1"/>
            <a:r>
              <a:rPr lang="en-US" dirty="0"/>
              <a:t>Use some of your vacation time to immerse yourself in a new culture and serve a people group that is unfamiliar to you. </a:t>
            </a:r>
          </a:p>
          <a:p>
            <a:pPr lvl="1"/>
            <a:r>
              <a:rPr lang="en-US" dirty="0"/>
              <a:t>Be part of a mission work that serves the body of Christ in another culture or setting.</a:t>
            </a:r>
          </a:p>
          <a:p>
            <a:endParaRPr lang="en-US" dirty="0"/>
          </a:p>
        </p:txBody>
      </p:sp>
    </p:spTree>
    <p:extLst>
      <p:ext uri="{BB962C8B-B14F-4D97-AF65-F5344CB8AC3E}">
        <p14:creationId xmlns:p14="http://schemas.microsoft.com/office/powerpoint/2010/main" val="947967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8DEC81-A7F8-402E-BEF6-B537AEFB797B}"/>
              </a:ext>
            </a:extLst>
          </p:cNvPr>
          <p:cNvSpPr>
            <a:spLocks noGrp="1"/>
          </p:cNvSpPr>
          <p:nvPr>
            <p:ph type="title"/>
          </p:nvPr>
        </p:nvSpPr>
        <p:spPr/>
        <p:txBody>
          <a:bodyPr/>
          <a:lstStyle/>
          <a:p>
            <a:r>
              <a:rPr lang="en-US" dirty="0"/>
              <a:t>Family Activities</a:t>
            </a:r>
          </a:p>
        </p:txBody>
      </p:sp>
      <p:pic>
        <p:nvPicPr>
          <p:cNvPr id="6" name="Picture 5" descr="Text&#10;&#10;Description automatically generated">
            <a:extLst>
              <a:ext uri="{FF2B5EF4-FFF2-40B4-BE49-F238E27FC236}">
                <a16:creationId xmlns:a16="http://schemas.microsoft.com/office/drawing/2014/main" id="{48FD0C2E-7CB0-44B8-8CCD-D6EF55D42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084" y="4261945"/>
            <a:ext cx="1681685" cy="2708790"/>
          </a:xfrm>
          <a:prstGeom prst="rect">
            <a:avLst/>
          </a:prstGeom>
          <a:ln>
            <a:noFill/>
          </a:ln>
          <a:effectLst/>
          <a:scene3d>
            <a:camera prst="isometricOffAxis1Top"/>
            <a:lightRig rig="threePt" dir="t"/>
          </a:scene3d>
        </p:spPr>
      </p:pic>
      <p:pic>
        <p:nvPicPr>
          <p:cNvPr id="2050" name="Picture 2" descr="Inspector clipart">
            <a:extLst>
              <a:ext uri="{FF2B5EF4-FFF2-40B4-BE49-F238E27FC236}">
                <a16:creationId xmlns:a16="http://schemas.microsoft.com/office/drawing/2014/main" id="{9CE0703C-D1FD-4A28-9437-675575924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3670" flipH="1">
            <a:off x="6918475" y="2479129"/>
            <a:ext cx="2638883" cy="3340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50EC7F2C-173F-4139-967F-C94B18446CBC}"/>
              </a:ext>
            </a:extLst>
          </p:cNvPr>
          <p:cNvSpPr/>
          <p:nvPr/>
        </p:nvSpPr>
        <p:spPr>
          <a:xfrm>
            <a:off x="1653436" y="1690687"/>
            <a:ext cx="4972832" cy="2806157"/>
          </a:xfrm>
          <a:prstGeom prst="wedgeRoundRectCallout">
            <a:avLst>
              <a:gd name="adj1" fmla="val 71910"/>
              <a:gd name="adj2" fmla="val 1770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found this in a secret message drop under a rug in the </a:t>
            </a:r>
            <a:r>
              <a:rPr lang="en-US" dirty="0" err="1">
                <a:latin typeface="Comic Sans MS" panose="030F0702030302020204" pitchFamily="66" charset="0"/>
              </a:rPr>
              <a:t>Zilny</a:t>
            </a:r>
            <a:r>
              <a:rPr lang="en-US" dirty="0">
                <a:latin typeface="Comic Sans MS" panose="030F0702030302020204" pitchFamily="66" charset="0"/>
              </a:rPr>
              <a:t> </a:t>
            </a:r>
            <a:r>
              <a:rPr lang="en-US" dirty="0" err="1">
                <a:latin typeface="Comic Sans MS" panose="030F0702030302020204" pitchFamily="66" charset="0"/>
              </a:rPr>
              <a:t>Egeor</a:t>
            </a:r>
            <a:r>
              <a:rPr lang="en-US" dirty="0">
                <a:latin typeface="Comic Sans MS" panose="030F0702030302020204" pitchFamily="66" charset="0"/>
              </a:rPr>
              <a:t> National Hotel.  I passed it on to Spiros, but his decoder expert has been grounded by his mother.  You can help.  If you get stuck,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tinyurl.com/2uccbmu9</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a:t>
            </a:r>
            <a:r>
              <a:rPr lang="en-US" dirty="0">
                <a:solidFill>
                  <a:srgbClr val="0563C1"/>
                </a:solidFill>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By solving other puzzles there, your family can build one another up as you use your mental and spiritual gifts.</a:t>
            </a:r>
            <a:endParaRPr lang="en-US" dirty="0">
              <a:latin typeface="Comic Sans MS" panose="030F0702030302020204" pitchFamily="66" charset="0"/>
            </a:endParaRPr>
          </a:p>
        </p:txBody>
      </p:sp>
      <p:pic>
        <p:nvPicPr>
          <p:cNvPr id="9" name="Picture 8">
            <a:extLst>
              <a:ext uri="{FF2B5EF4-FFF2-40B4-BE49-F238E27FC236}">
                <a16:creationId xmlns:a16="http://schemas.microsoft.com/office/drawing/2014/main" id="{C6724C1D-D83C-4551-B712-A2A044D22AAD}"/>
              </a:ext>
            </a:extLst>
          </p:cNvPr>
          <p:cNvPicPr>
            <a:picLocks noChangeAspect="1"/>
          </p:cNvPicPr>
          <p:nvPr/>
        </p:nvPicPr>
        <p:blipFill>
          <a:blip r:embed="rId5"/>
          <a:stretch>
            <a:fillRect/>
          </a:stretch>
        </p:blipFill>
        <p:spPr>
          <a:xfrm rot="10800000" flipV="1">
            <a:off x="3153539" y="4261945"/>
            <a:ext cx="3041390" cy="2504641"/>
          </a:xfrm>
          <a:prstGeom prst="rect">
            <a:avLst/>
          </a:prstGeom>
          <a:effectLst>
            <a:outerShdw blurRad="1003300" dist="25400" dir="8100000" algn="tr" rotWithShape="0">
              <a:prstClr val="black">
                <a:alpha val="40000"/>
              </a:prstClr>
            </a:outerShdw>
          </a:effectLst>
          <a:scene3d>
            <a:camera prst="isometricOffAxis1Top"/>
            <a:lightRig rig="threePt" dir="t"/>
          </a:scene3d>
        </p:spPr>
      </p:pic>
    </p:spTree>
    <p:extLst>
      <p:ext uri="{BB962C8B-B14F-4D97-AF65-F5344CB8AC3E}">
        <p14:creationId xmlns:p14="http://schemas.microsoft.com/office/powerpoint/2010/main" val="257594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37F154-5B25-48F7-9403-0C9050F1A04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5970B80E-CB43-47F9-8D25-EACF7AB2023F}"/>
              </a:ext>
            </a:extLst>
          </p:cNvPr>
          <p:cNvGrpSpPr/>
          <p:nvPr/>
        </p:nvGrpSpPr>
        <p:grpSpPr>
          <a:xfrm>
            <a:off x="2849598" y="1690688"/>
            <a:ext cx="6492803" cy="4161682"/>
            <a:chOff x="2849598" y="1690688"/>
            <a:chExt cx="6492803" cy="4161682"/>
          </a:xfrm>
        </p:grpSpPr>
        <p:pic>
          <p:nvPicPr>
            <p:cNvPr id="6" name="Picture 5" descr="A picture containing text, person, auditorium, crowd&#10;&#10;Description automatically generated">
              <a:extLst>
                <a:ext uri="{FF2B5EF4-FFF2-40B4-BE49-F238E27FC236}">
                  <a16:creationId xmlns:a16="http://schemas.microsoft.com/office/drawing/2014/main" id="{22EECF83-2A44-4B47-AF49-8384290EB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14525"/>
              <a:ext cx="5715000" cy="302895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0554AFFD-3E4B-45C2-8CB6-35E27EDB2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BC896283-E4EF-4005-AF73-7D037CBEA129}"/>
              </a:ext>
            </a:extLst>
          </p:cNvPr>
          <p:cNvSpPr txBox="1"/>
          <p:nvPr/>
        </p:nvSpPr>
        <p:spPr>
          <a:xfrm>
            <a:off x="4203865" y="5852370"/>
            <a:ext cx="3811979"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970945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Connecting to </a:t>
            </a:r>
            <a:br>
              <a:rPr lang="en-US" dirty="0"/>
            </a:br>
            <a:r>
              <a:rPr lang="en-US" dirty="0"/>
              <a:t>Christ’s Body</a:t>
            </a:r>
          </a:p>
        </p:txBody>
      </p:sp>
      <p:sp>
        <p:nvSpPr>
          <p:cNvPr id="3" name="Subtitle 2"/>
          <p:cNvSpPr>
            <a:spLocks noGrp="1"/>
          </p:cNvSpPr>
          <p:nvPr>
            <p:ph type="subTitle" idx="1"/>
          </p:nvPr>
        </p:nvSpPr>
        <p:spPr>
          <a:xfrm>
            <a:off x="1524000" y="3847604"/>
            <a:ext cx="9144000" cy="1410195"/>
          </a:xfrm>
        </p:spPr>
        <p:txBody>
          <a:bodyPr/>
          <a:lstStyle/>
          <a:p>
            <a:r>
              <a:rPr lang="en-US" dirty="0"/>
              <a:t>February 21</a:t>
            </a:r>
          </a:p>
        </p:txBody>
      </p:sp>
    </p:spTree>
    <p:extLst>
      <p:ext uri="{BB962C8B-B14F-4D97-AF65-F5344CB8AC3E}">
        <p14:creationId xmlns:p14="http://schemas.microsoft.com/office/powerpoint/2010/main" val="224084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639174-F4CE-4AC6-8ACD-8C7F08A13944}"/>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13B76C11-1E2B-4251-9822-809DD1BA7AE2}"/>
              </a:ext>
            </a:extLst>
          </p:cNvPr>
          <p:cNvSpPr>
            <a:spLocks noGrp="1"/>
          </p:cNvSpPr>
          <p:nvPr>
            <p:ph idx="1"/>
          </p:nvPr>
        </p:nvSpPr>
        <p:spPr/>
        <p:txBody>
          <a:bodyPr>
            <a:normAutofit/>
          </a:bodyPr>
          <a:lstStyle/>
          <a:p>
            <a:r>
              <a:rPr lang="en-US" dirty="0"/>
              <a:t>When has being part of a group really helped you succeed?</a:t>
            </a:r>
          </a:p>
          <a:p>
            <a:r>
              <a:rPr lang="en-US" dirty="0">
                <a:solidFill>
                  <a:srgbClr val="C00000"/>
                </a:solidFill>
              </a:rPr>
              <a:t>Working as a team multiplies our efforts as individuals.</a:t>
            </a:r>
          </a:p>
          <a:p>
            <a:pPr lvl="1"/>
            <a:r>
              <a:rPr lang="en-US" dirty="0">
                <a:solidFill>
                  <a:srgbClr val="C00000"/>
                </a:solidFill>
              </a:rPr>
              <a:t>This is especially true as members of the Body of Christ, the Church</a:t>
            </a:r>
          </a:p>
          <a:p>
            <a:pPr lvl="1"/>
            <a:r>
              <a:rPr lang="en-US" dirty="0">
                <a:solidFill>
                  <a:srgbClr val="C00000"/>
                </a:solidFill>
              </a:rPr>
              <a:t>Spiritual growth calls for regular interaction with and ministry to other believers.</a:t>
            </a:r>
          </a:p>
          <a:p>
            <a:endParaRPr lang="en-US" dirty="0"/>
          </a:p>
        </p:txBody>
      </p:sp>
      <p:grpSp>
        <p:nvGrpSpPr>
          <p:cNvPr id="5" name="Group 4">
            <a:extLst>
              <a:ext uri="{FF2B5EF4-FFF2-40B4-BE49-F238E27FC236}">
                <a16:creationId xmlns:a16="http://schemas.microsoft.com/office/drawing/2014/main" id="{B406EB30-B4F5-448E-8B50-746961AE8BD4}"/>
              </a:ext>
            </a:extLst>
          </p:cNvPr>
          <p:cNvGrpSpPr/>
          <p:nvPr/>
        </p:nvGrpSpPr>
        <p:grpSpPr>
          <a:xfrm>
            <a:off x="2284021" y="2657623"/>
            <a:ext cx="8332519" cy="3654277"/>
            <a:chOff x="2284021" y="2657623"/>
            <a:chExt cx="8332519" cy="3654277"/>
          </a:xfrm>
        </p:grpSpPr>
        <p:pic>
          <p:nvPicPr>
            <p:cNvPr id="1026" name="Picture 2" descr="American Football, Football Match, Sport, Team">
              <a:extLst>
                <a:ext uri="{FF2B5EF4-FFF2-40B4-BE49-F238E27FC236}">
                  <a16:creationId xmlns:a16="http://schemas.microsoft.com/office/drawing/2014/main" id="{7566C891-B7B6-42CE-A88B-A53B14715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005" y="2657623"/>
              <a:ext cx="4330535" cy="1542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Katherine Jenkins, Singer, Welsh, Boys' Aloud Choir">
              <a:extLst>
                <a:ext uri="{FF2B5EF4-FFF2-40B4-BE49-F238E27FC236}">
                  <a16:creationId xmlns:a16="http://schemas.microsoft.com/office/drawing/2014/main" id="{D8DD2058-CE8D-4C40-A7FD-CDF954E01E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021" y="3428999"/>
              <a:ext cx="2964873" cy="1976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Boy Scout, Agesci, Puppy, Mock, Ladybug, Explorer">
              <a:extLst>
                <a:ext uri="{FF2B5EF4-FFF2-40B4-BE49-F238E27FC236}">
                  <a16:creationId xmlns:a16="http://schemas.microsoft.com/office/drawing/2014/main" id="{4018E1AF-93FC-46C8-B466-A781451C04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6452" y="4581174"/>
              <a:ext cx="2616530" cy="1730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83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850F9-49E6-4CA4-94E5-E3353F944E3D}"/>
              </a:ext>
            </a:extLst>
          </p:cNvPr>
          <p:cNvSpPr>
            <a:spLocks noGrp="1"/>
          </p:cNvSpPr>
          <p:nvPr>
            <p:ph type="title"/>
          </p:nvPr>
        </p:nvSpPr>
        <p:spPr/>
        <p:txBody>
          <a:bodyPr/>
          <a:lstStyle/>
          <a:p>
            <a:pPr algn="l"/>
            <a:r>
              <a:rPr lang="en-US" dirty="0"/>
              <a:t>Listen for an analogy.</a:t>
            </a:r>
          </a:p>
        </p:txBody>
      </p:sp>
      <p:sp>
        <p:nvSpPr>
          <p:cNvPr id="4" name="Content Placeholder 3">
            <a:extLst>
              <a:ext uri="{FF2B5EF4-FFF2-40B4-BE49-F238E27FC236}">
                <a16:creationId xmlns:a16="http://schemas.microsoft.com/office/drawing/2014/main" id="{1D1D16AD-B926-423E-A228-E27396396FFC}"/>
              </a:ext>
            </a:extLst>
          </p:cNvPr>
          <p:cNvSpPr>
            <a:spLocks noGrp="1"/>
          </p:cNvSpPr>
          <p:nvPr>
            <p:ph idx="1"/>
          </p:nvPr>
        </p:nvSpPr>
        <p:spPr/>
        <p:txBody>
          <a:bodyPr/>
          <a:lstStyle/>
          <a:p>
            <a:pPr marL="0" indent="0" algn="ctr">
              <a:buNone/>
            </a:pPr>
            <a:r>
              <a:rPr lang="en-US" dirty="0"/>
              <a:t>1 Corinthians 12:12-13 (NIV)   The body is a unit, though it is made up of many parts; and though all its parts are many, they form one body. So it is with Christ.  13  For we were all baptized by one Spirit into one body--whether Jews or Greeks, slave or free--and we were all given the one Spirit to drink. </a:t>
            </a:r>
          </a:p>
        </p:txBody>
      </p:sp>
      <p:pic>
        <p:nvPicPr>
          <p:cNvPr id="6" name="Picture 5">
            <a:extLst>
              <a:ext uri="{FF2B5EF4-FFF2-40B4-BE49-F238E27FC236}">
                <a16:creationId xmlns:a16="http://schemas.microsoft.com/office/drawing/2014/main" id="{41BB893C-FF55-4C57-B4AC-135770BAEC59}"/>
              </a:ext>
            </a:extLst>
          </p:cNvPr>
          <p:cNvPicPr>
            <a:picLocks noChangeAspect="1"/>
          </p:cNvPicPr>
          <p:nvPr/>
        </p:nvPicPr>
        <p:blipFill>
          <a:blip r:embed="rId2"/>
          <a:stretch>
            <a:fillRect/>
          </a:stretch>
        </p:blipFill>
        <p:spPr>
          <a:xfrm>
            <a:off x="4759608" y="5157284"/>
            <a:ext cx="2149436" cy="354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670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0A95-4287-4F83-AA85-9A820FE27500}"/>
              </a:ext>
            </a:extLst>
          </p:cNvPr>
          <p:cNvSpPr>
            <a:spLocks noGrp="1"/>
          </p:cNvSpPr>
          <p:nvPr>
            <p:ph type="title"/>
          </p:nvPr>
        </p:nvSpPr>
        <p:spPr/>
        <p:txBody>
          <a:bodyPr/>
          <a:lstStyle/>
          <a:p>
            <a:r>
              <a:rPr lang="en-US" dirty="0"/>
              <a:t>One United Body</a:t>
            </a:r>
          </a:p>
        </p:txBody>
      </p:sp>
      <p:sp>
        <p:nvSpPr>
          <p:cNvPr id="3" name="Content Placeholder 2">
            <a:extLst>
              <a:ext uri="{FF2B5EF4-FFF2-40B4-BE49-F238E27FC236}">
                <a16:creationId xmlns:a16="http://schemas.microsoft.com/office/drawing/2014/main" id="{0C03CA7F-7737-41C1-8804-D184A957E27D}"/>
              </a:ext>
            </a:extLst>
          </p:cNvPr>
          <p:cNvSpPr>
            <a:spLocks noGrp="1"/>
          </p:cNvSpPr>
          <p:nvPr>
            <p:ph idx="1"/>
          </p:nvPr>
        </p:nvSpPr>
        <p:spPr/>
        <p:txBody>
          <a:bodyPr/>
          <a:lstStyle/>
          <a:p>
            <a:r>
              <a:rPr lang="en-US" dirty="0"/>
              <a:t>According to this passage, in what way are Christians (the body of believers) like a </a:t>
            </a:r>
            <a:r>
              <a:rPr lang="en-US" i="1" dirty="0"/>
              <a:t>human</a:t>
            </a:r>
            <a:r>
              <a:rPr lang="en-US" dirty="0"/>
              <a:t> body?</a:t>
            </a:r>
          </a:p>
          <a:p>
            <a:r>
              <a:rPr lang="en-US" dirty="0"/>
              <a:t>In what way was the human body an apt illustration? </a:t>
            </a:r>
          </a:p>
          <a:p>
            <a:r>
              <a:rPr lang="en-US" dirty="0"/>
              <a:t>In what ways are believers bound together as one?</a:t>
            </a:r>
          </a:p>
        </p:txBody>
      </p:sp>
      <p:graphicFrame>
        <p:nvGraphicFramePr>
          <p:cNvPr id="4" name="Table 4">
            <a:extLst>
              <a:ext uri="{FF2B5EF4-FFF2-40B4-BE49-F238E27FC236}">
                <a16:creationId xmlns:a16="http://schemas.microsoft.com/office/drawing/2014/main" id="{F77AF2ED-0BB8-4606-963B-A0AE825A911A}"/>
              </a:ext>
            </a:extLst>
          </p:cNvPr>
          <p:cNvGraphicFramePr>
            <a:graphicFrameLocks noGrp="1"/>
          </p:cNvGraphicFramePr>
          <p:nvPr>
            <p:extLst>
              <p:ext uri="{D42A27DB-BD31-4B8C-83A1-F6EECF244321}">
                <p14:modId xmlns:p14="http://schemas.microsoft.com/office/powerpoint/2010/main" val="1644184971"/>
              </p:ext>
            </p:extLst>
          </p:nvPr>
        </p:nvGraphicFramePr>
        <p:xfrm>
          <a:off x="1443276" y="3463447"/>
          <a:ext cx="9629732" cy="1463040"/>
        </p:xfrm>
        <a:graphic>
          <a:graphicData uri="http://schemas.openxmlformats.org/drawingml/2006/table">
            <a:tbl>
              <a:tblPr firstRow="1" bandRow="1">
                <a:tableStyleId>{5C22544A-7EE6-4342-B048-85BDC9FD1C3A}</a:tableStyleId>
              </a:tblPr>
              <a:tblGrid>
                <a:gridCol w="4814866">
                  <a:extLst>
                    <a:ext uri="{9D8B030D-6E8A-4147-A177-3AD203B41FA5}">
                      <a16:colId xmlns:a16="http://schemas.microsoft.com/office/drawing/2014/main" val="2328065545"/>
                    </a:ext>
                  </a:extLst>
                </a:gridCol>
                <a:gridCol w="4814866">
                  <a:extLst>
                    <a:ext uri="{9D8B030D-6E8A-4147-A177-3AD203B41FA5}">
                      <a16:colId xmlns:a16="http://schemas.microsoft.com/office/drawing/2014/main" val="1137989845"/>
                    </a:ext>
                  </a:extLst>
                </a:gridCol>
              </a:tblGrid>
              <a:tr h="370840">
                <a:tc>
                  <a:txBody>
                    <a:bodyPr/>
                    <a:lstStyle/>
                    <a:p>
                      <a:pPr algn="ctr"/>
                      <a:r>
                        <a:rPr lang="en-US" sz="2800" dirty="0"/>
                        <a:t>The Human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The Body of Believers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870019"/>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376933"/>
                  </a:ext>
                </a:extLst>
              </a:tr>
            </a:tbl>
          </a:graphicData>
        </a:graphic>
      </p:graphicFrame>
    </p:spTree>
    <p:extLst>
      <p:ext uri="{BB962C8B-B14F-4D97-AF65-F5344CB8AC3E}">
        <p14:creationId xmlns:p14="http://schemas.microsoft.com/office/powerpoint/2010/main" val="201420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FD67-6D54-4D10-9401-DAB83D777686}"/>
              </a:ext>
            </a:extLst>
          </p:cNvPr>
          <p:cNvSpPr>
            <a:spLocks noGrp="1"/>
          </p:cNvSpPr>
          <p:nvPr>
            <p:ph type="title"/>
          </p:nvPr>
        </p:nvSpPr>
        <p:spPr/>
        <p:txBody>
          <a:bodyPr/>
          <a:lstStyle/>
          <a:p>
            <a:r>
              <a:rPr lang="en-US" dirty="0"/>
              <a:t>One United Body</a:t>
            </a:r>
          </a:p>
        </p:txBody>
      </p:sp>
      <p:sp>
        <p:nvSpPr>
          <p:cNvPr id="3" name="Content Placeholder 2">
            <a:extLst>
              <a:ext uri="{FF2B5EF4-FFF2-40B4-BE49-F238E27FC236}">
                <a16:creationId xmlns:a16="http://schemas.microsoft.com/office/drawing/2014/main" id="{DBED7052-3F67-4E63-AC1D-1C2F6238D4A5}"/>
              </a:ext>
            </a:extLst>
          </p:cNvPr>
          <p:cNvSpPr>
            <a:spLocks noGrp="1"/>
          </p:cNvSpPr>
          <p:nvPr>
            <p:ph idx="1"/>
          </p:nvPr>
        </p:nvSpPr>
        <p:spPr/>
        <p:txBody>
          <a:bodyPr/>
          <a:lstStyle/>
          <a:p>
            <a:r>
              <a:rPr lang="en-US" dirty="0"/>
              <a:t>What are the benefits of unity in the church? </a:t>
            </a:r>
          </a:p>
          <a:p>
            <a:r>
              <a:rPr lang="en-US" dirty="0"/>
              <a:t>What are some ways we can maintain unity in the church? </a:t>
            </a:r>
          </a:p>
        </p:txBody>
      </p:sp>
    </p:spTree>
    <p:extLst>
      <p:ext uri="{BB962C8B-B14F-4D97-AF65-F5344CB8AC3E}">
        <p14:creationId xmlns:p14="http://schemas.microsoft.com/office/powerpoint/2010/main" val="4231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7E90-ABD0-4642-89A1-FEAD90A26EFB}"/>
              </a:ext>
            </a:extLst>
          </p:cNvPr>
          <p:cNvSpPr>
            <a:spLocks noGrp="1"/>
          </p:cNvSpPr>
          <p:nvPr>
            <p:ph type="title"/>
          </p:nvPr>
        </p:nvSpPr>
        <p:spPr/>
        <p:txBody>
          <a:bodyPr/>
          <a:lstStyle/>
          <a:p>
            <a:pPr algn="l"/>
            <a:r>
              <a:rPr lang="en-US" dirty="0"/>
              <a:t>Listen for the attitude “I don’t belong”.</a:t>
            </a:r>
          </a:p>
        </p:txBody>
      </p:sp>
      <p:sp>
        <p:nvSpPr>
          <p:cNvPr id="3" name="Content Placeholder 2">
            <a:extLst>
              <a:ext uri="{FF2B5EF4-FFF2-40B4-BE49-F238E27FC236}">
                <a16:creationId xmlns:a16="http://schemas.microsoft.com/office/drawing/2014/main" id="{E7AE1EB9-1978-4DA2-86D6-1C0EB99F8525}"/>
              </a:ext>
            </a:extLst>
          </p:cNvPr>
          <p:cNvSpPr>
            <a:spLocks noGrp="1"/>
          </p:cNvSpPr>
          <p:nvPr>
            <p:ph idx="1"/>
          </p:nvPr>
        </p:nvSpPr>
        <p:spPr/>
        <p:txBody>
          <a:bodyPr/>
          <a:lstStyle/>
          <a:p>
            <a:pPr marL="0" indent="0" algn="ctr">
              <a:buNone/>
            </a:pPr>
            <a:r>
              <a:rPr lang="en-US" dirty="0"/>
              <a:t>1 Corinthians 12:14-18 (NIV)   Now the body is not made up of one part but of many.  15  If the foot should say, "Because I am not a hand, I do not belong to the body," it would not for that reason cease to be part of the body.  16  And if the ear should say, "Because I am not an eye, I do not belong to the body," it would not </a:t>
            </a:r>
          </a:p>
        </p:txBody>
      </p:sp>
    </p:spTree>
    <p:extLst>
      <p:ext uri="{BB962C8B-B14F-4D97-AF65-F5344CB8AC3E}">
        <p14:creationId xmlns:p14="http://schemas.microsoft.com/office/powerpoint/2010/main" val="27265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7E90-ABD0-4642-89A1-FEAD90A26EFB}"/>
              </a:ext>
            </a:extLst>
          </p:cNvPr>
          <p:cNvSpPr>
            <a:spLocks noGrp="1"/>
          </p:cNvSpPr>
          <p:nvPr>
            <p:ph type="title"/>
          </p:nvPr>
        </p:nvSpPr>
        <p:spPr/>
        <p:txBody>
          <a:bodyPr/>
          <a:lstStyle/>
          <a:p>
            <a:pPr algn="l"/>
            <a:r>
              <a:rPr lang="en-US" dirty="0"/>
              <a:t>Listen for the attitude “I don’t belong”.</a:t>
            </a:r>
          </a:p>
        </p:txBody>
      </p:sp>
      <p:sp>
        <p:nvSpPr>
          <p:cNvPr id="3" name="Content Placeholder 2">
            <a:extLst>
              <a:ext uri="{FF2B5EF4-FFF2-40B4-BE49-F238E27FC236}">
                <a16:creationId xmlns:a16="http://schemas.microsoft.com/office/drawing/2014/main" id="{E7AE1EB9-1978-4DA2-86D6-1C0EB99F8525}"/>
              </a:ext>
            </a:extLst>
          </p:cNvPr>
          <p:cNvSpPr>
            <a:spLocks noGrp="1"/>
          </p:cNvSpPr>
          <p:nvPr>
            <p:ph idx="1"/>
          </p:nvPr>
        </p:nvSpPr>
        <p:spPr/>
        <p:txBody>
          <a:bodyPr/>
          <a:lstStyle/>
          <a:p>
            <a:pPr marL="0" indent="0" algn="ctr">
              <a:buNone/>
            </a:pPr>
            <a:r>
              <a:rPr lang="en-US" dirty="0"/>
              <a:t>for that reason cease to be part of the body.  17  If the whole body were an eye, where would the sense of hearing be? If the whole body were an ear, where would the sense of smell be?  18  But in fact God has arranged the parts in the body, every one of them, just as he wanted them to be..</a:t>
            </a:r>
          </a:p>
        </p:txBody>
      </p:sp>
      <p:pic>
        <p:nvPicPr>
          <p:cNvPr id="4" name="Picture 3">
            <a:extLst>
              <a:ext uri="{FF2B5EF4-FFF2-40B4-BE49-F238E27FC236}">
                <a16:creationId xmlns:a16="http://schemas.microsoft.com/office/drawing/2014/main" id="{66C9AD28-56EB-4975-B0A3-A07BECEB6C3E}"/>
              </a:ext>
            </a:extLst>
          </p:cNvPr>
          <p:cNvPicPr>
            <a:picLocks noChangeAspect="1"/>
          </p:cNvPicPr>
          <p:nvPr/>
        </p:nvPicPr>
        <p:blipFill>
          <a:blip r:embed="rId2"/>
          <a:stretch>
            <a:fillRect/>
          </a:stretch>
        </p:blipFill>
        <p:spPr>
          <a:xfrm>
            <a:off x="4797186" y="5332648"/>
            <a:ext cx="2149436" cy="354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5761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CD5A-7386-4972-A9D7-2BFF6A02EE20}"/>
              </a:ext>
            </a:extLst>
          </p:cNvPr>
          <p:cNvSpPr>
            <a:spLocks noGrp="1"/>
          </p:cNvSpPr>
          <p:nvPr>
            <p:ph type="title"/>
          </p:nvPr>
        </p:nvSpPr>
        <p:spPr>
          <a:xfrm>
            <a:off x="800621" y="365125"/>
            <a:ext cx="10710797" cy="1325563"/>
          </a:xfrm>
        </p:spPr>
        <p:txBody>
          <a:bodyPr/>
          <a:lstStyle/>
          <a:p>
            <a:r>
              <a:rPr lang="en-US" dirty="0"/>
              <a:t>Roles and Responsibilities within the Body</a:t>
            </a:r>
          </a:p>
        </p:txBody>
      </p:sp>
      <p:sp>
        <p:nvSpPr>
          <p:cNvPr id="3" name="Content Placeholder 2">
            <a:extLst>
              <a:ext uri="{FF2B5EF4-FFF2-40B4-BE49-F238E27FC236}">
                <a16:creationId xmlns:a16="http://schemas.microsoft.com/office/drawing/2014/main" id="{A61092A0-E80E-4C08-85EF-2A1FB624744F}"/>
              </a:ext>
            </a:extLst>
          </p:cNvPr>
          <p:cNvSpPr>
            <a:spLocks noGrp="1"/>
          </p:cNvSpPr>
          <p:nvPr>
            <p:ph idx="1"/>
          </p:nvPr>
        </p:nvSpPr>
        <p:spPr/>
        <p:txBody>
          <a:bodyPr/>
          <a:lstStyle/>
          <a:p>
            <a:r>
              <a:rPr lang="en-US" dirty="0"/>
              <a:t>Why is every member of the church important to the church’s ability to function effectively? </a:t>
            </a:r>
          </a:p>
          <a:p>
            <a:r>
              <a:rPr lang="en-US" dirty="0"/>
              <a:t>Why should members not brag about or disparage the gifts they have been given or minimize the value of the grace-gifts God has given to others?</a:t>
            </a:r>
          </a:p>
          <a:p>
            <a:r>
              <a:rPr lang="en-US" dirty="0"/>
              <a:t>Who arranged the parts of the body of Christ?   Why is that significant?</a:t>
            </a:r>
          </a:p>
        </p:txBody>
      </p:sp>
    </p:spTree>
    <p:extLst>
      <p:ext uri="{BB962C8B-B14F-4D97-AF65-F5344CB8AC3E}">
        <p14:creationId xmlns:p14="http://schemas.microsoft.com/office/powerpoint/2010/main" val="392438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164</TotalTime>
  <Words>1014</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Connecting to  Christ’s Body</vt:lpstr>
      <vt:lpstr>Video Introduction</vt:lpstr>
      <vt:lpstr>Think about it …</vt:lpstr>
      <vt:lpstr>Listen for an analogy.</vt:lpstr>
      <vt:lpstr>One United Body</vt:lpstr>
      <vt:lpstr>One United Body</vt:lpstr>
      <vt:lpstr>Listen for the attitude “I don’t belong”.</vt:lpstr>
      <vt:lpstr>Listen for the attitude “I don’t belong”.</vt:lpstr>
      <vt:lpstr>Roles and Responsibilities within the Body</vt:lpstr>
      <vt:lpstr>Roles and Responsibilities within the Body</vt:lpstr>
      <vt:lpstr>Listen why every believer is needed.</vt:lpstr>
      <vt:lpstr>Listen why every believer is needed.</vt:lpstr>
      <vt:lpstr>Each Believer a Necessary Part of the Body</vt:lpstr>
      <vt:lpstr>Each Believer a Necessary Part of the Body</vt:lpstr>
      <vt:lpstr>Each Believer a Necessary Part of the Body</vt:lpstr>
      <vt:lpstr>Application</vt:lpstr>
      <vt:lpstr>Application</vt:lpstr>
      <vt:lpstr>Application</vt:lpstr>
      <vt:lpstr>Family Activities</vt:lpstr>
      <vt:lpstr>Connecting to  Christ’s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Christ’s Body</dc:title>
  <dc:creator>Armstrong, Stephen (General Math and Science)</dc:creator>
  <cp:lastModifiedBy>Armstrong, Stephen (General Math and Science)</cp:lastModifiedBy>
  <cp:revision>8</cp:revision>
  <dcterms:created xsi:type="dcterms:W3CDTF">2021-02-05T13:49:28Z</dcterms:created>
  <dcterms:modified xsi:type="dcterms:W3CDTF">2021-02-05T16:34:18Z</dcterms:modified>
</cp:coreProperties>
</file>