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inyurl.com/yeykrbv7"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tinyurl.com/4yrmw2v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29595"/>
          </a:xfrm>
        </p:spPr>
        <p:txBody>
          <a:bodyPr/>
          <a:lstStyle/>
          <a:p>
            <a:r>
              <a:rPr lang="en-US" dirty="0"/>
              <a:t>Confident Faith</a:t>
            </a:r>
          </a:p>
        </p:txBody>
      </p:sp>
      <p:sp>
        <p:nvSpPr>
          <p:cNvPr id="3" name="Subtitle 2"/>
          <p:cNvSpPr>
            <a:spLocks noGrp="1"/>
          </p:cNvSpPr>
          <p:nvPr>
            <p:ph type="subTitle" idx="1"/>
          </p:nvPr>
        </p:nvSpPr>
        <p:spPr/>
        <p:txBody>
          <a:bodyPr/>
          <a:lstStyle/>
          <a:p>
            <a:r>
              <a:rPr lang="en-US" dirty="0"/>
              <a:t>February 18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33DA-8BBB-2E64-24AF-1BD952792AED}"/>
              </a:ext>
            </a:extLst>
          </p:cNvPr>
          <p:cNvSpPr>
            <a:spLocks noGrp="1"/>
          </p:cNvSpPr>
          <p:nvPr>
            <p:ph type="title"/>
          </p:nvPr>
        </p:nvSpPr>
        <p:spPr/>
        <p:txBody>
          <a:bodyPr/>
          <a:lstStyle/>
          <a:p>
            <a:r>
              <a:rPr lang="en-US" dirty="0"/>
              <a:t>God Knows what We Need</a:t>
            </a:r>
          </a:p>
        </p:txBody>
      </p:sp>
      <p:sp>
        <p:nvSpPr>
          <p:cNvPr id="3" name="Content Placeholder 2">
            <a:extLst>
              <a:ext uri="{FF2B5EF4-FFF2-40B4-BE49-F238E27FC236}">
                <a16:creationId xmlns:a16="http://schemas.microsoft.com/office/drawing/2014/main" id="{53C95DC9-463B-F6D8-6FA9-D8DE5560E46C}"/>
              </a:ext>
            </a:extLst>
          </p:cNvPr>
          <p:cNvSpPr>
            <a:spLocks noGrp="1"/>
          </p:cNvSpPr>
          <p:nvPr>
            <p:ph idx="1"/>
          </p:nvPr>
        </p:nvSpPr>
        <p:spPr/>
        <p:txBody>
          <a:bodyPr/>
          <a:lstStyle/>
          <a:p>
            <a:r>
              <a:rPr lang="en-US" dirty="0"/>
              <a:t>What do flowers teach us? </a:t>
            </a:r>
          </a:p>
          <a:p>
            <a:r>
              <a:rPr lang="en-US" dirty="0"/>
              <a:t>What conclusion did Jesus draw from the illustration? </a:t>
            </a:r>
          </a:p>
          <a:p>
            <a:r>
              <a:rPr lang="en-US" dirty="0"/>
              <a:t>What kinds of things are we prone to classify as a need that is really a want?</a:t>
            </a:r>
          </a:p>
          <a:p>
            <a:r>
              <a:rPr lang="en-US" dirty="0"/>
              <a:t>Why do you think Jesus might also say to us, “Oh ye of little faith”?</a:t>
            </a:r>
          </a:p>
        </p:txBody>
      </p:sp>
    </p:spTree>
    <p:extLst>
      <p:ext uri="{BB962C8B-B14F-4D97-AF65-F5344CB8AC3E}">
        <p14:creationId xmlns:p14="http://schemas.microsoft.com/office/powerpoint/2010/main" val="31524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609F-B114-52A7-FD75-85CC8C2CE938}"/>
              </a:ext>
            </a:extLst>
          </p:cNvPr>
          <p:cNvSpPr>
            <a:spLocks noGrp="1"/>
          </p:cNvSpPr>
          <p:nvPr>
            <p:ph type="title"/>
          </p:nvPr>
        </p:nvSpPr>
        <p:spPr/>
        <p:txBody>
          <a:bodyPr/>
          <a:lstStyle/>
          <a:p>
            <a:r>
              <a:rPr lang="en-US" dirty="0"/>
              <a:t>God Knows what We Need</a:t>
            </a:r>
          </a:p>
        </p:txBody>
      </p:sp>
      <p:sp>
        <p:nvSpPr>
          <p:cNvPr id="3" name="Content Placeholder 2">
            <a:extLst>
              <a:ext uri="{FF2B5EF4-FFF2-40B4-BE49-F238E27FC236}">
                <a16:creationId xmlns:a16="http://schemas.microsoft.com/office/drawing/2014/main" id="{1F4F7DCF-FCFC-5B5A-433B-6A1A05F2E92B}"/>
              </a:ext>
            </a:extLst>
          </p:cNvPr>
          <p:cNvSpPr>
            <a:spLocks noGrp="1"/>
          </p:cNvSpPr>
          <p:nvPr>
            <p:ph idx="1"/>
          </p:nvPr>
        </p:nvSpPr>
        <p:spPr>
          <a:xfrm>
            <a:off x="838200" y="1825625"/>
            <a:ext cx="10515600" cy="4667250"/>
          </a:xfrm>
        </p:spPr>
        <p:txBody>
          <a:bodyPr>
            <a:normAutofit fontScale="92500"/>
          </a:bodyPr>
          <a:lstStyle/>
          <a:p>
            <a:r>
              <a:rPr lang="en-US" dirty="0">
                <a:solidFill>
                  <a:srgbClr val="C00000"/>
                </a:solidFill>
              </a:rPr>
              <a:t>Consider these truths about how we can increase our faith … </a:t>
            </a:r>
          </a:p>
          <a:p>
            <a:pPr lvl="1"/>
            <a:r>
              <a:rPr lang="en-US" dirty="0">
                <a:solidFill>
                  <a:srgbClr val="C00000"/>
                </a:solidFill>
              </a:rPr>
              <a:t>Anyone’s faith is only as good as the object of that faith</a:t>
            </a:r>
          </a:p>
          <a:p>
            <a:pPr lvl="1"/>
            <a:r>
              <a:rPr lang="en-US" dirty="0">
                <a:solidFill>
                  <a:srgbClr val="C00000"/>
                </a:solidFill>
              </a:rPr>
              <a:t>We must become convinced that the Object of our faith (Jesus) is capable</a:t>
            </a:r>
          </a:p>
          <a:p>
            <a:pPr lvl="1"/>
            <a:r>
              <a:rPr lang="en-US" dirty="0">
                <a:solidFill>
                  <a:srgbClr val="C00000"/>
                </a:solidFill>
              </a:rPr>
              <a:t>We do that by getting to know Jesus better … reading, studying, applying His word</a:t>
            </a:r>
          </a:p>
          <a:p>
            <a:pPr lvl="1"/>
            <a:r>
              <a:rPr lang="en-US" dirty="0">
                <a:solidFill>
                  <a:srgbClr val="C00000"/>
                </a:solidFill>
              </a:rPr>
              <a:t>We also do that by talking to Him in prayer … telling Him not only your needs, but confessing your worries, your lack of faith</a:t>
            </a:r>
          </a:p>
          <a:p>
            <a:endParaRPr lang="en-US" dirty="0"/>
          </a:p>
        </p:txBody>
      </p:sp>
    </p:spTree>
    <p:extLst>
      <p:ext uri="{BB962C8B-B14F-4D97-AF65-F5344CB8AC3E}">
        <p14:creationId xmlns:p14="http://schemas.microsoft.com/office/powerpoint/2010/main" val="306634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4052-892F-BB0D-FE90-35B9FB33C63A}"/>
              </a:ext>
            </a:extLst>
          </p:cNvPr>
          <p:cNvSpPr>
            <a:spLocks noGrp="1"/>
          </p:cNvSpPr>
          <p:nvPr>
            <p:ph type="title"/>
          </p:nvPr>
        </p:nvSpPr>
        <p:spPr/>
        <p:txBody>
          <a:bodyPr/>
          <a:lstStyle/>
          <a:p>
            <a:r>
              <a:rPr lang="en-US" dirty="0"/>
              <a:t>God Knows what We Need</a:t>
            </a:r>
          </a:p>
        </p:txBody>
      </p:sp>
      <p:sp>
        <p:nvSpPr>
          <p:cNvPr id="3" name="Content Placeholder 2">
            <a:extLst>
              <a:ext uri="{FF2B5EF4-FFF2-40B4-BE49-F238E27FC236}">
                <a16:creationId xmlns:a16="http://schemas.microsoft.com/office/drawing/2014/main" id="{9D093CE0-58CF-67EB-1E3F-50A1D462DC80}"/>
              </a:ext>
            </a:extLst>
          </p:cNvPr>
          <p:cNvSpPr>
            <a:spLocks noGrp="1"/>
          </p:cNvSpPr>
          <p:nvPr>
            <p:ph idx="1"/>
          </p:nvPr>
        </p:nvSpPr>
        <p:spPr/>
        <p:txBody>
          <a:bodyPr/>
          <a:lstStyle/>
          <a:p>
            <a:r>
              <a:rPr lang="en-US" dirty="0"/>
              <a:t>When have you experienced God knowing exactly what you needed?</a:t>
            </a:r>
          </a:p>
        </p:txBody>
      </p:sp>
      <p:grpSp>
        <p:nvGrpSpPr>
          <p:cNvPr id="4" name="Group 3">
            <a:extLst>
              <a:ext uri="{FF2B5EF4-FFF2-40B4-BE49-F238E27FC236}">
                <a16:creationId xmlns:a16="http://schemas.microsoft.com/office/drawing/2014/main" id="{BFFE51BB-03FD-0ADC-FDFF-E77DB47AB310}"/>
              </a:ext>
            </a:extLst>
          </p:cNvPr>
          <p:cNvGrpSpPr/>
          <p:nvPr/>
        </p:nvGrpSpPr>
        <p:grpSpPr>
          <a:xfrm>
            <a:off x="1187045" y="3290073"/>
            <a:ext cx="9461383" cy="2550524"/>
            <a:chOff x="1187045" y="3301648"/>
            <a:chExt cx="9461383" cy="2550524"/>
          </a:xfrm>
        </p:grpSpPr>
        <p:pic>
          <p:nvPicPr>
            <p:cNvPr id="5" name="Picture 2" descr="Tax clipart">
              <a:extLst>
                <a:ext uri="{FF2B5EF4-FFF2-40B4-BE49-F238E27FC236}">
                  <a16:creationId xmlns:a16="http://schemas.microsoft.com/office/drawing/2014/main" id="{C0B15FD5-FA0F-CF69-B31F-3800057FE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840" y="3312585"/>
              <a:ext cx="3420319" cy="25395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rl in the hospital clipart">
              <a:extLst>
                <a:ext uri="{FF2B5EF4-FFF2-40B4-BE49-F238E27FC236}">
                  <a16:creationId xmlns:a16="http://schemas.microsoft.com/office/drawing/2014/main" id="{9D57D23B-1BE9-D30C-50F8-ED17B261F7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045" y="3603463"/>
              <a:ext cx="2602060" cy="2237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Old Man Walks with Rollator Walker clipart">
              <a:extLst>
                <a:ext uri="{FF2B5EF4-FFF2-40B4-BE49-F238E27FC236}">
                  <a16:creationId xmlns:a16="http://schemas.microsoft.com/office/drawing/2014/main" id="{25257793-B94F-DC76-DD0E-45FF4949E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3692" y="3301648"/>
              <a:ext cx="2094736" cy="2550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003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87B7-2F8D-F866-BC54-04623EA85BEB}"/>
              </a:ext>
            </a:extLst>
          </p:cNvPr>
          <p:cNvSpPr>
            <a:spLocks noGrp="1"/>
          </p:cNvSpPr>
          <p:nvPr>
            <p:ph type="title"/>
          </p:nvPr>
        </p:nvSpPr>
        <p:spPr/>
        <p:txBody>
          <a:bodyPr/>
          <a:lstStyle/>
          <a:p>
            <a:pPr algn="l"/>
            <a:r>
              <a:rPr lang="en-US" dirty="0"/>
              <a:t>Listen for how faith displaces worry.</a:t>
            </a:r>
          </a:p>
        </p:txBody>
      </p:sp>
      <p:sp>
        <p:nvSpPr>
          <p:cNvPr id="3" name="Content Placeholder 2">
            <a:extLst>
              <a:ext uri="{FF2B5EF4-FFF2-40B4-BE49-F238E27FC236}">
                <a16:creationId xmlns:a16="http://schemas.microsoft.com/office/drawing/2014/main" id="{A1E01394-FD47-9D93-287D-C6CE6382704B}"/>
              </a:ext>
            </a:extLst>
          </p:cNvPr>
          <p:cNvSpPr>
            <a:spLocks noGrp="1"/>
          </p:cNvSpPr>
          <p:nvPr>
            <p:ph idx="1"/>
          </p:nvPr>
        </p:nvSpPr>
        <p:spPr>
          <a:xfrm>
            <a:off x="1564993" y="1918222"/>
            <a:ext cx="9062013" cy="4351338"/>
          </a:xfrm>
        </p:spPr>
        <p:txBody>
          <a:bodyPr/>
          <a:lstStyle/>
          <a:p>
            <a:pPr marL="0" indent="0" algn="ctr">
              <a:buNone/>
            </a:pPr>
            <a:r>
              <a:rPr lang="en-US" dirty="0"/>
              <a:t>Luke 12:31-34 (NIV)  But seek his kingdom, and these things will be given to you as well. 32  "Do not be afraid, little flock, for your Father has been pleased to give you the kingdom. 33  Sell your possessions and give to the poor. </a:t>
            </a:r>
          </a:p>
        </p:txBody>
      </p:sp>
    </p:spTree>
    <p:extLst>
      <p:ext uri="{BB962C8B-B14F-4D97-AF65-F5344CB8AC3E}">
        <p14:creationId xmlns:p14="http://schemas.microsoft.com/office/powerpoint/2010/main" val="141085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87B7-2F8D-F866-BC54-04623EA85BEB}"/>
              </a:ext>
            </a:extLst>
          </p:cNvPr>
          <p:cNvSpPr>
            <a:spLocks noGrp="1"/>
          </p:cNvSpPr>
          <p:nvPr>
            <p:ph type="title"/>
          </p:nvPr>
        </p:nvSpPr>
        <p:spPr/>
        <p:txBody>
          <a:bodyPr/>
          <a:lstStyle/>
          <a:p>
            <a:pPr algn="l"/>
            <a:r>
              <a:rPr lang="en-US" dirty="0"/>
              <a:t>Listen for how faith displaces worry.</a:t>
            </a:r>
          </a:p>
        </p:txBody>
      </p:sp>
      <p:sp>
        <p:nvSpPr>
          <p:cNvPr id="3" name="Content Placeholder 2">
            <a:extLst>
              <a:ext uri="{FF2B5EF4-FFF2-40B4-BE49-F238E27FC236}">
                <a16:creationId xmlns:a16="http://schemas.microsoft.com/office/drawing/2014/main" id="{A1E01394-FD47-9D93-287D-C6CE6382704B}"/>
              </a:ext>
            </a:extLst>
          </p:cNvPr>
          <p:cNvSpPr>
            <a:spLocks noGrp="1"/>
          </p:cNvSpPr>
          <p:nvPr>
            <p:ph idx="1"/>
          </p:nvPr>
        </p:nvSpPr>
        <p:spPr>
          <a:xfrm>
            <a:off x="1864730" y="1964521"/>
            <a:ext cx="8462540" cy="4351338"/>
          </a:xfrm>
        </p:spPr>
        <p:txBody>
          <a:bodyPr/>
          <a:lstStyle/>
          <a:p>
            <a:pPr marL="0" indent="0" algn="ctr">
              <a:buNone/>
            </a:pPr>
            <a:r>
              <a:rPr lang="en-US" dirty="0"/>
              <a:t>Provide purses for yourselves that will not wear out, a treasure in heaven that will not be exhausted, where no thief comes near and no moth destroys. 34  For where your treasure is, there your heart will be also.</a:t>
            </a:r>
          </a:p>
        </p:txBody>
      </p:sp>
      <p:pic>
        <p:nvPicPr>
          <p:cNvPr id="4" name="Picture 3">
            <a:extLst>
              <a:ext uri="{FF2B5EF4-FFF2-40B4-BE49-F238E27FC236}">
                <a16:creationId xmlns:a16="http://schemas.microsoft.com/office/drawing/2014/main" id="{312B47B3-44B5-2814-1943-21A6ABC434A3}"/>
              </a:ext>
            </a:extLst>
          </p:cNvPr>
          <p:cNvPicPr>
            <a:picLocks noChangeAspect="1"/>
          </p:cNvPicPr>
          <p:nvPr/>
        </p:nvPicPr>
        <p:blipFill>
          <a:blip r:embed="rId2"/>
          <a:stretch>
            <a:fillRect/>
          </a:stretch>
        </p:blipFill>
        <p:spPr>
          <a:xfrm>
            <a:off x="4977135" y="5360722"/>
            <a:ext cx="2237729" cy="310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2893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5BAB-B7DB-13D9-DB26-0BAE0EC6B9B1}"/>
              </a:ext>
            </a:extLst>
          </p:cNvPr>
          <p:cNvSpPr>
            <a:spLocks noGrp="1"/>
          </p:cNvSpPr>
          <p:nvPr>
            <p:ph type="title"/>
          </p:nvPr>
        </p:nvSpPr>
        <p:spPr/>
        <p:txBody>
          <a:bodyPr/>
          <a:lstStyle/>
          <a:p>
            <a:r>
              <a:rPr lang="en-US" dirty="0"/>
              <a:t>Seek the Kingdom, Trust the Father</a:t>
            </a:r>
          </a:p>
        </p:txBody>
      </p:sp>
      <p:sp>
        <p:nvSpPr>
          <p:cNvPr id="3" name="Content Placeholder 2">
            <a:extLst>
              <a:ext uri="{FF2B5EF4-FFF2-40B4-BE49-F238E27FC236}">
                <a16:creationId xmlns:a16="http://schemas.microsoft.com/office/drawing/2014/main" id="{547CD1EE-1A62-1D73-CF86-8827262C9F05}"/>
              </a:ext>
            </a:extLst>
          </p:cNvPr>
          <p:cNvSpPr>
            <a:spLocks noGrp="1"/>
          </p:cNvSpPr>
          <p:nvPr>
            <p:ph idx="1"/>
          </p:nvPr>
        </p:nvSpPr>
        <p:spPr>
          <a:xfrm>
            <a:off x="838200" y="2152891"/>
            <a:ext cx="10515600" cy="4024072"/>
          </a:xfrm>
        </p:spPr>
        <p:txBody>
          <a:bodyPr/>
          <a:lstStyle/>
          <a:p>
            <a:r>
              <a:rPr lang="en-US" dirty="0"/>
              <a:t>The Kingdom of God is the realm where God rules.  How can a person </a:t>
            </a:r>
            <a:r>
              <a:rPr lang="en-US" i="1" dirty="0"/>
              <a:t>seek</a:t>
            </a:r>
            <a:r>
              <a:rPr lang="en-US" dirty="0"/>
              <a:t> God’s kingdom? </a:t>
            </a:r>
          </a:p>
          <a:p>
            <a:r>
              <a:rPr lang="en-US" dirty="0"/>
              <a:t>What are some ways in which we can make God’s kingdom our first priority with our resources?</a:t>
            </a:r>
          </a:p>
          <a:p>
            <a:endParaRPr lang="en-US" dirty="0"/>
          </a:p>
        </p:txBody>
      </p:sp>
    </p:spTree>
    <p:extLst>
      <p:ext uri="{BB962C8B-B14F-4D97-AF65-F5344CB8AC3E}">
        <p14:creationId xmlns:p14="http://schemas.microsoft.com/office/powerpoint/2010/main" val="9608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6AD3A-EB2A-B6CB-01CD-3973E8FC29E5}"/>
              </a:ext>
            </a:extLst>
          </p:cNvPr>
          <p:cNvSpPr>
            <a:spLocks noGrp="1"/>
          </p:cNvSpPr>
          <p:nvPr>
            <p:ph type="title"/>
          </p:nvPr>
        </p:nvSpPr>
        <p:spPr/>
        <p:txBody>
          <a:bodyPr/>
          <a:lstStyle/>
          <a:p>
            <a:r>
              <a:rPr lang="en-US" dirty="0"/>
              <a:t>Seek the Kingdom, Trust the Father</a:t>
            </a:r>
          </a:p>
        </p:txBody>
      </p:sp>
      <p:sp>
        <p:nvSpPr>
          <p:cNvPr id="3" name="Content Placeholder 2">
            <a:extLst>
              <a:ext uri="{FF2B5EF4-FFF2-40B4-BE49-F238E27FC236}">
                <a16:creationId xmlns:a16="http://schemas.microsoft.com/office/drawing/2014/main" id="{17281141-800E-E665-CB5D-DE819FD5508D}"/>
              </a:ext>
            </a:extLst>
          </p:cNvPr>
          <p:cNvSpPr>
            <a:spLocks noGrp="1"/>
          </p:cNvSpPr>
          <p:nvPr>
            <p:ph idx="1"/>
          </p:nvPr>
        </p:nvSpPr>
        <p:spPr>
          <a:xfrm>
            <a:off x="838200" y="2106591"/>
            <a:ext cx="10515600" cy="4070371"/>
          </a:xfrm>
        </p:spPr>
        <p:txBody>
          <a:bodyPr/>
          <a:lstStyle/>
          <a:p>
            <a:r>
              <a:rPr lang="en-US" dirty="0"/>
              <a:t>How can we store up treasure in heaven? </a:t>
            </a:r>
          </a:p>
          <a:p>
            <a:r>
              <a:rPr lang="en-US" dirty="0"/>
              <a:t>What do you think Jesus meant by “Provide purses for yourselves that will not wear out”?</a:t>
            </a:r>
          </a:p>
        </p:txBody>
      </p:sp>
    </p:spTree>
    <p:extLst>
      <p:ext uri="{BB962C8B-B14F-4D97-AF65-F5344CB8AC3E}">
        <p14:creationId xmlns:p14="http://schemas.microsoft.com/office/powerpoint/2010/main" val="9817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C5B4-9945-03A3-F488-AA8602098056}"/>
              </a:ext>
            </a:extLst>
          </p:cNvPr>
          <p:cNvSpPr>
            <a:spLocks noGrp="1"/>
          </p:cNvSpPr>
          <p:nvPr>
            <p:ph type="title"/>
          </p:nvPr>
        </p:nvSpPr>
        <p:spPr/>
        <p:txBody>
          <a:bodyPr/>
          <a:lstStyle/>
          <a:p>
            <a:r>
              <a:rPr lang="en-US" dirty="0"/>
              <a:t>Seek the Kingdom, Trust the Father</a:t>
            </a:r>
          </a:p>
        </p:txBody>
      </p:sp>
      <p:sp>
        <p:nvSpPr>
          <p:cNvPr id="3" name="Content Placeholder 2">
            <a:extLst>
              <a:ext uri="{FF2B5EF4-FFF2-40B4-BE49-F238E27FC236}">
                <a16:creationId xmlns:a16="http://schemas.microsoft.com/office/drawing/2014/main" id="{A0D62755-3E70-F80E-7CB4-C41D6F1E1188}"/>
              </a:ext>
            </a:extLst>
          </p:cNvPr>
          <p:cNvSpPr>
            <a:spLocks noGrp="1"/>
          </p:cNvSpPr>
          <p:nvPr>
            <p:ph idx="1"/>
          </p:nvPr>
        </p:nvSpPr>
        <p:spPr/>
        <p:txBody>
          <a:bodyPr>
            <a:normAutofit/>
          </a:bodyPr>
          <a:lstStyle/>
          <a:p>
            <a:r>
              <a:rPr lang="en-US" dirty="0">
                <a:solidFill>
                  <a:srgbClr val="C00000"/>
                </a:solidFill>
              </a:rPr>
              <a:t>Giving of yourself to God’s work is like investing money and receiving compounded interest.</a:t>
            </a:r>
          </a:p>
          <a:p>
            <a:pPr lvl="1"/>
            <a:r>
              <a:rPr lang="en-US" dirty="0">
                <a:solidFill>
                  <a:srgbClr val="C00000"/>
                </a:solidFill>
              </a:rPr>
              <a:t>God receives your investment of time, talent, treasure</a:t>
            </a:r>
          </a:p>
          <a:p>
            <a:pPr lvl="1"/>
            <a:r>
              <a:rPr lang="en-US" dirty="0">
                <a:solidFill>
                  <a:srgbClr val="C00000"/>
                </a:solidFill>
              </a:rPr>
              <a:t>God multiplies that investment</a:t>
            </a:r>
          </a:p>
          <a:p>
            <a:pPr lvl="1"/>
            <a:r>
              <a:rPr lang="en-US" dirty="0">
                <a:solidFill>
                  <a:srgbClr val="C00000"/>
                </a:solidFill>
              </a:rPr>
              <a:t>You end up getting more back than what you put in</a:t>
            </a:r>
          </a:p>
          <a:p>
            <a:pPr lvl="1"/>
            <a:r>
              <a:rPr lang="en-US" dirty="0">
                <a:solidFill>
                  <a:srgbClr val="C00000"/>
                </a:solidFill>
              </a:rPr>
              <a:t>The returns are eternal … contrasted with a bank’s returns</a:t>
            </a:r>
          </a:p>
        </p:txBody>
      </p:sp>
    </p:spTree>
    <p:extLst>
      <p:ext uri="{BB962C8B-B14F-4D97-AF65-F5344CB8AC3E}">
        <p14:creationId xmlns:p14="http://schemas.microsoft.com/office/powerpoint/2010/main" val="36177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16DB-49EB-7B5F-3FC1-6A2FB6ECCD5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012AA8A-6704-9C5F-7D2B-FA99A1227458}"/>
              </a:ext>
            </a:extLst>
          </p:cNvPr>
          <p:cNvSpPr>
            <a:spLocks noGrp="1"/>
          </p:cNvSpPr>
          <p:nvPr>
            <p:ph idx="1"/>
          </p:nvPr>
        </p:nvSpPr>
        <p:spPr>
          <a:xfrm>
            <a:off x="838200" y="2071867"/>
            <a:ext cx="10515600" cy="4105095"/>
          </a:xfrm>
        </p:spPr>
        <p:txBody>
          <a:bodyPr/>
          <a:lstStyle/>
          <a:p>
            <a:r>
              <a:rPr lang="en-US" dirty="0"/>
              <a:t>Inventory. </a:t>
            </a:r>
          </a:p>
          <a:p>
            <a:pPr lvl="1"/>
            <a:r>
              <a:rPr lang="en-US" dirty="0"/>
              <a:t>List the things that you’ve been worrying about during this season of life. </a:t>
            </a:r>
          </a:p>
          <a:p>
            <a:pPr lvl="1"/>
            <a:r>
              <a:rPr lang="en-US" dirty="0"/>
              <a:t>What are some specific actions you can take to let go of those worrisome thoughts?</a:t>
            </a:r>
          </a:p>
          <a:p>
            <a:endParaRPr lang="en-US" dirty="0"/>
          </a:p>
        </p:txBody>
      </p:sp>
    </p:spTree>
    <p:extLst>
      <p:ext uri="{BB962C8B-B14F-4D97-AF65-F5344CB8AC3E}">
        <p14:creationId xmlns:p14="http://schemas.microsoft.com/office/powerpoint/2010/main" val="406022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16DB-49EB-7B5F-3FC1-6A2FB6ECCD5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012AA8A-6704-9C5F-7D2B-FA99A1227458}"/>
              </a:ext>
            </a:extLst>
          </p:cNvPr>
          <p:cNvSpPr>
            <a:spLocks noGrp="1"/>
          </p:cNvSpPr>
          <p:nvPr>
            <p:ph idx="1"/>
          </p:nvPr>
        </p:nvSpPr>
        <p:spPr>
          <a:xfrm>
            <a:off x="838200" y="2129741"/>
            <a:ext cx="10515600" cy="4047221"/>
          </a:xfrm>
        </p:spPr>
        <p:txBody>
          <a:bodyPr/>
          <a:lstStyle/>
          <a:p>
            <a:r>
              <a:rPr lang="en-US" dirty="0"/>
              <a:t>Give. </a:t>
            </a:r>
          </a:p>
          <a:p>
            <a:pPr lvl="1"/>
            <a:r>
              <a:rPr lang="en-US" dirty="0"/>
              <a:t>What do you have in your storage space that would be valued more by someone else? </a:t>
            </a:r>
          </a:p>
          <a:p>
            <a:pPr lvl="1"/>
            <a:r>
              <a:rPr lang="en-US" dirty="0"/>
              <a:t>Make some room by giving those things away and enjoy the extra space created by their absence.</a:t>
            </a:r>
          </a:p>
          <a:p>
            <a:endParaRPr lang="en-US" dirty="0"/>
          </a:p>
        </p:txBody>
      </p:sp>
    </p:spTree>
    <p:extLst>
      <p:ext uri="{BB962C8B-B14F-4D97-AF65-F5344CB8AC3E}">
        <p14:creationId xmlns:p14="http://schemas.microsoft.com/office/powerpoint/2010/main" val="171568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F3DB-D124-0FA9-04E1-EB9892121515}"/>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87E5B926-BC6D-CBD5-95EE-7EA6B86B6E9F}"/>
              </a:ext>
            </a:extLst>
          </p:cNvPr>
          <p:cNvGrpSpPr/>
          <p:nvPr/>
        </p:nvGrpSpPr>
        <p:grpSpPr>
          <a:xfrm>
            <a:off x="2849598" y="1690688"/>
            <a:ext cx="6492803" cy="4161682"/>
            <a:chOff x="2849598" y="1690688"/>
            <a:chExt cx="6492803" cy="4161682"/>
          </a:xfrm>
        </p:grpSpPr>
        <p:pic>
          <p:nvPicPr>
            <p:cNvPr id="4" name="Picture 3" descr="A close-up of a cross&#10;&#10;Description automatically generated">
              <a:extLst>
                <a:ext uri="{FF2B5EF4-FFF2-40B4-BE49-F238E27FC236}">
                  <a16:creationId xmlns:a16="http://schemas.microsoft.com/office/drawing/2014/main" id="{BB34AC77-B7E7-A0ED-7AE5-3185EE309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33575"/>
              <a:ext cx="5715000" cy="2990850"/>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DC80DF1E-2C08-5819-5E7E-84E269445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8C97ECD2-59CD-7272-972E-4C5183A93B74}"/>
              </a:ext>
            </a:extLst>
          </p:cNvPr>
          <p:cNvSpPr txBox="1"/>
          <p:nvPr/>
        </p:nvSpPr>
        <p:spPr>
          <a:xfrm>
            <a:off x="4393870" y="5852370"/>
            <a:ext cx="3348842"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53104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16DB-49EB-7B5F-3FC1-6A2FB6ECCD5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012AA8A-6704-9C5F-7D2B-FA99A1227458}"/>
              </a:ext>
            </a:extLst>
          </p:cNvPr>
          <p:cNvSpPr>
            <a:spLocks noGrp="1"/>
          </p:cNvSpPr>
          <p:nvPr>
            <p:ph idx="1"/>
          </p:nvPr>
        </p:nvSpPr>
        <p:spPr>
          <a:xfrm>
            <a:off x="838200" y="1956121"/>
            <a:ext cx="10515600" cy="4220841"/>
          </a:xfrm>
        </p:spPr>
        <p:txBody>
          <a:bodyPr/>
          <a:lstStyle/>
          <a:p>
            <a:r>
              <a:rPr lang="en-US" dirty="0"/>
              <a:t>Pray.</a:t>
            </a:r>
          </a:p>
          <a:p>
            <a:pPr lvl="1"/>
            <a:r>
              <a:rPr lang="en-US" dirty="0"/>
              <a:t> Ask God to show you how you can be more connected to what he’s doing in your church. </a:t>
            </a:r>
          </a:p>
          <a:p>
            <a:pPr lvl="1"/>
            <a:r>
              <a:rPr lang="en-US" dirty="0"/>
              <a:t>Ask God to lead you to your call and passion, whether it’s going overseas to serve in disaster relief or perhaps just mentoring a fatherless third grader.</a:t>
            </a:r>
          </a:p>
          <a:p>
            <a:endParaRPr lang="en-US" dirty="0"/>
          </a:p>
        </p:txBody>
      </p:sp>
    </p:spTree>
    <p:extLst>
      <p:ext uri="{BB962C8B-B14F-4D97-AF65-F5344CB8AC3E}">
        <p14:creationId xmlns:p14="http://schemas.microsoft.com/office/powerpoint/2010/main" val="164012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3E50E-9D6F-FDA8-1343-29E16AF9B75C}"/>
              </a:ext>
            </a:extLst>
          </p:cNvPr>
          <p:cNvSpPr>
            <a:spLocks noGrp="1"/>
          </p:cNvSpPr>
          <p:nvPr>
            <p:ph type="title"/>
          </p:nvPr>
        </p:nvSpPr>
        <p:spPr/>
        <p:txBody>
          <a:bodyPr/>
          <a:lstStyle/>
          <a:p>
            <a:r>
              <a:rPr lang="en-US" dirty="0"/>
              <a:t>Family Activities</a:t>
            </a:r>
          </a:p>
        </p:txBody>
      </p:sp>
      <p:pic>
        <p:nvPicPr>
          <p:cNvPr id="6" name="Picture 5" descr="A black and white chart with text&#10;&#10;Description automatically generated with medium confidence">
            <a:extLst>
              <a:ext uri="{FF2B5EF4-FFF2-40B4-BE49-F238E27FC236}">
                <a16:creationId xmlns:a16="http://schemas.microsoft.com/office/drawing/2014/main" id="{3C45C4A0-7A50-3112-7560-6B852AC455AB}"/>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9465" y="1427541"/>
            <a:ext cx="3466489" cy="4324961"/>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A person in a suit holding a folder&#10;&#10;Description automatically generated">
            <a:extLst>
              <a:ext uri="{FF2B5EF4-FFF2-40B4-BE49-F238E27FC236}">
                <a16:creationId xmlns:a16="http://schemas.microsoft.com/office/drawing/2014/main" id="{6C9420E2-B961-B392-0F36-B21AC575F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905" y="1923335"/>
            <a:ext cx="2280288" cy="4367505"/>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B52D45F4-09DF-0E62-FC54-C8FBFB321653}"/>
              </a:ext>
            </a:extLst>
          </p:cNvPr>
          <p:cNvSpPr/>
          <p:nvPr/>
        </p:nvSpPr>
        <p:spPr>
          <a:xfrm>
            <a:off x="6910086" y="1537843"/>
            <a:ext cx="4826643" cy="3161480"/>
          </a:xfrm>
          <a:prstGeom prst="wedgeRoundRectCallout">
            <a:avLst>
              <a:gd name="adj1" fmla="val -73311"/>
              <a:gd name="adj2" fmla="val -2069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Spiros the Spy needs our help.  He’s struggling with worry in </a:t>
            </a:r>
            <a:r>
              <a:rPr lang="en-US" dirty="0" err="1">
                <a:latin typeface="Comic Sans MS" panose="030F0702030302020204" pitchFamily="66" charset="0"/>
              </a:rPr>
              <a:t>Guadutusoraq</a:t>
            </a:r>
            <a:r>
              <a:rPr lang="en-US" dirty="0">
                <a:latin typeface="Comic Sans MS" panose="030F0702030302020204" pitchFamily="66" charset="0"/>
              </a:rPr>
              <a:t>.  If you can unscramble these words from your Bible passage, we can decrypt the message and send him the reassurance he needs.  You can get help at </a:t>
            </a:r>
            <a:r>
              <a:rPr lang="en-US" dirty="0">
                <a:latin typeface="Comic Sans MS" panose="030F0702030302020204" pitchFamily="66" charset="0"/>
                <a:hlinkClick r:id="rId4"/>
              </a:rPr>
              <a:t>http://tinyurl.com/4yrmw2vd</a:t>
            </a:r>
            <a:r>
              <a:rPr lang="en-US" dirty="0">
                <a:latin typeface="Comic Sans MS" panose="030F0702030302020204" pitchFamily="66" charset="0"/>
              </a:rPr>
              <a:t> And the crossword is there also, if missing it gives you hives.</a:t>
            </a:r>
          </a:p>
        </p:txBody>
      </p:sp>
    </p:spTree>
    <p:extLst>
      <p:ext uri="{BB962C8B-B14F-4D97-AF65-F5344CB8AC3E}">
        <p14:creationId xmlns:p14="http://schemas.microsoft.com/office/powerpoint/2010/main" val="325974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29595"/>
          </a:xfrm>
        </p:spPr>
        <p:txBody>
          <a:bodyPr/>
          <a:lstStyle/>
          <a:p>
            <a:r>
              <a:rPr lang="en-US" dirty="0"/>
              <a:t>Confident Faith</a:t>
            </a:r>
          </a:p>
        </p:txBody>
      </p:sp>
      <p:sp>
        <p:nvSpPr>
          <p:cNvPr id="3" name="Subtitle 2"/>
          <p:cNvSpPr>
            <a:spLocks noGrp="1"/>
          </p:cNvSpPr>
          <p:nvPr>
            <p:ph type="subTitle" idx="1"/>
          </p:nvPr>
        </p:nvSpPr>
        <p:spPr/>
        <p:txBody>
          <a:bodyPr/>
          <a:lstStyle/>
          <a:p>
            <a:r>
              <a:rPr lang="en-US" dirty="0"/>
              <a:t>February 18</a:t>
            </a:r>
          </a:p>
        </p:txBody>
      </p:sp>
    </p:spTree>
    <p:extLst>
      <p:ext uri="{BB962C8B-B14F-4D97-AF65-F5344CB8AC3E}">
        <p14:creationId xmlns:p14="http://schemas.microsoft.com/office/powerpoint/2010/main" val="278748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4FF3-3900-4B0F-85E9-CA9A153F6C73}"/>
              </a:ext>
            </a:extLst>
          </p:cNvPr>
          <p:cNvSpPr>
            <a:spLocks noGrp="1"/>
          </p:cNvSpPr>
          <p:nvPr>
            <p:ph type="title"/>
          </p:nvPr>
        </p:nvSpPr>
        <p:spPr/>
        <p:txBody>
          <a:bodyPr/>
          <a:lstStyle/>
          <a:p>
            <a:r>
              <a:rPr lang="en-US" dirty="0"/>
              <a:t>Be honest, now …</a:t>
            </a:r>
          </a:p>
        </p:txBody>
      </p:sp>
      <p:sp>
        <p:nvSpPr>
          <p:cNvPr id="3" name="Content Placeholder 2">
            <a:extLst>
              <a:ext uri="{FF2B5EF4-FFF2-40B4-BE49-F238E27FC236}">
                <a16:creationId xmlns:a16="http://schemas.microsoft.com/office/drawing/2014/main" id="{CEDE18AA-591B-C4E9-B289-B652A32BDB9B}"/>
              </a:ext>
            </a:extLst>
          </p:cNvPr>
          <p:cNvSpPr>
            <a:spLocks noGrp="1"/>
          </p:cNvSpPr>
          <p:nvPr>
            <p:ph idx="1"/>
          </p:nvPr>
        </p:nvSpPr>
        <p:spPr/>
        <p:txBody>
          <a:bodyPr/>
          <a:lstStyle/>
          <a:p>
            <a:r>
              <a:rPr lang="en-US" dirty="0"/>
              <a:t>When have  you worried about something that turned out to be no big deal?</a:t>
            </a:r>
          </a:p>
          <a:p>
            <a:endParaRPr lang="en-US" dirty="0"/>
          </a:p>
          <a:p>
            <a:r>
              <a:rPr lang="en-US" dirty="0">
                <a:solidFill>
                  <a:srgbClr val="C00000"/>
                </a:solidFill>
              </a:rPr>
              <a:t>In today’s Bible passage, Jesus tells us not to worry.</a:t>
            </a:r>
          </a:p>
          <a:p>
            <a:pPr lvl="1"/>
            <a:r>
              <a:rPr lang="en-US" dirty="0">
                <a:solidFill>
                  <a:srgbClr val="C00000"/>
                </a:solidFill>
              </a:rPr>
              <a:t>Faith displaces worry</a:t>
            </a:r>
          </a:p>
          <a:p>
            <a:endParaRPr lang="en-US" dirty="0"/>
          </a:p>
        </p:txBody>
      </p:sp>
      <p:grpSp>
        <p:nvGrpSpPr>
          <p:cNvPr id="7" name="Group 6">
            <a:extLst>
              <a:ext uri="{FF2B5EF4-FFF2-40B4-BE49-F238E27FC236}">
                <a16:creationId xmlns:a16="http://schemas.microsoft.com/office/drawing/2014/main" id="{707E22FD-326B-9D78-59A7-3204108E2851}"/>
              </a:ext>
            </a:extLst>
          </p:cNvPr>
          <p:cNvGrpSpPr/>
          <p:nvPr/>
        </p:nvGrpSpPr>
        <p:grpSpPr>
          <a:xfrm>
            <a:off x="1536834" y="3343829"/>
            <a:ext cx="9604199" cy="2642261"/>
            <a:chOff x="1536834" y="3343829"/>
            <a:chExt cx="9604199" cy="2642261"/>
          </a:xfrm>
        </p:grpSpPr>
        <p:pic>
          <p:nvPicPr>
            <p:cNvPr id="1026" name="Picture 2" descr="Fun Car clipart">
              <a:extLst>
                <a:ext uri="{FF2B5EF4-FFF2-40B4-BE49-F238E27FC236}">
                  <a16:creationId xmlns:a16="http://schemas.microsoft.com/office/drawing/2014/main" id="{173CB11E-74CB-D62C-EDFE-262ADD8A1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6584" y="4215739"/>
              <a:ext cx="2104449" cy="1278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1BBBE8-22E1-4405-FEB5-95BD6AEFEBE6}"/>
                </a:ext>
              </a:extLst>
            </p:cNvPr>
            <p:cNvSpPr txBox="1"/>
            <p:nvPr/>
          </p:nvSpPr>
          <p:spPr>
            <a:xfrm rot="20824348">
              <a:off x="8854784" y="3668086"/>
              <a:ext cx="2196935" cy="525735"/>
            </a:xfrm>
            <a:prstGeom prst="rect">
              <a:avLst/>
            </a:prstGeom>
            <a:noFill/>
          </p:spPr>
          <p:txBody>
            <a:bodyPr wrap="square" rtlCol="0">
              <a:prstTxWarp prst="textTriangleInverted">
                <a:avLst/>
              </a:prstTxWarp>
              <a:spAutoFit/>
            </a:bodyPr>
            <a:lstStyle/>
            <a:p>
              <a:pPr algn="ctr"/>
              <a:r>
                <a:rPr lang="en-US" b="1" dirty="0">
                  <a:latin typeface="Chiller" panose="04020404031007020602" pitchFamily="82" charset="0"/>
                </a:rPr>
                <a:t>Clunk … Clunk!</a:t>
              </a:r>
            </a:p>
          </p:txBody>
        </p:sp>
        <p:pic>
          <p:nvPicPr>
            <p:cNvPr id="1028" name="Picture 4" descr="Low Back Pain clipart">
              <a:extLst>
                <a:ext uri="{FF2B5EF4-FFF2-40B4-BE49-F238E27FC236}">
                  <a16:creationId xmlns:a16="http://schemas.microsoft.com/office/drawing/2014/main" id="{25445215-9F91-E549-9713-593047AABC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36834" y="3343829"/>
              <a:ext cx="2107081" cy="2642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F4776D5A-8274-11E5-2992-201B263659A7}"/>
                </a:ext>
              </a:extLst>
            </p:cNvPr>
            <p:cNvGrpSpPr/>
            <p:nvPr/>
          </p:nvGrpSpPr>
          <p:grpSpPr>
            <a:xfrm>
              <a:off x="4976772" y="3496031"/>
              <a:ext cx="2726954" cy="2457843"/>
              <a:chOff x="4976772" y="3496031"/>
              <a:chExt cx="2726954" cy="2457843"/>
            </a:xfrm>
          </p:grpSpPr>
          <p:pic>
            <p:nvPicPr>
              <p:cNvPr id="1030" name="Picture 6" descr="Male Teacher clipart">
                <a:extLst>
                  <a:ext uri="{FF2B5EF4-FFF2-40B4-BE49-F238E27FC236}">
                    <a16:creationId xmlns:a16="http://schemas.microsoft.com/office/drawing/2014/main" id="{2895CB2D-DC55-2E03-DC5F-9F86659666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6772" y="3496031"/>
                <a:ext cx="2726954" cy="2457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0F8B3F-FF33-CC55-1250-7756C8EDF694}"/>
                  </a:ext>
                </a:extLst>
              </p:cNvPr>
              <p:cNvSpPr txBox="1"/>
              <p:nvPr/>
            </p:nvSpPr>
            <p:spPr>
              <a:xfrm>
                <a:off x="6340249" y="3630274"/>
                <a:ext cx="1271835" cy="584775"/>
              </a:xfrm>
              <a:prstGeom prst="rect">
                <a:avLst/>
              </a:prstGeom>
              <a:noFill/>
            </p:spPr>
            <p:txBody>
              <a:bodyPr wrap="square" rtlCol="0">
                <a:spAutoFit/>
              </a:bodyPr>
              <a:lstStyle/>
              <a:p>
                <a:r>
                  <a:rPr lang="en-US" sz="1600" b="1" dirty="0">
                    <a:solidFill>
                      <a:schemeClr val="bg1"/>
                    </a:solidFill>
                    <a:latin typeface="Cavolini" panose="03000502040302020204" pitchFamily="66" charset="0"/>
                    <a:cs typeface="Cavolini" panose="03000502040302020204" pitchFamily="66" charset="0"/>
                  </a:rPr>
                  <a:t>Test tomorrow</a:t>
                </a:r>
              </a:p>
            </p:txBody>
          </p:sp>
        </p:grpSp>
      </p:grpSp>
    </p:spTree>
    <p:extLst>
      <p:ext uri="{BB962C8B-B14F-4D97-AF65-F5344CB8AC3E}">
        <p14:creationId xmlns:p14="http://schemas.microsoft.com/office/powerpoint/2010/main" val="15057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6FFF-A2B7-D9A8-1FCC-404B75053BDC}"/>
              </a:ext>
            </a:extLst>
          </p:cNvPr>
          <p:cNvSpPr>
            <a:spLocks noGrp="1"/>
          </p:cNvSpPr>
          <p:nvPr>
            <p:ph type="title"/>
          </p:nvPr>
        </p:nvSpPr>
        <p:spPr/>
        <p:txBody>
          <a:bodyPr/>
          <a:lstStyle/>
          <a:p>
            <a:pPr algn="l"/>
            <a:r>
              <a:rPr lang="en-US" dirty="0"/>
              <a:t>Listen for why not to worry.</a:t>
            </a:r>
          </a:p>
        </p:txBody>
      </p:sp>
      <p:sp>
        <p:nvSpPr>
          <p:cNvPr id="3" name="Content Placeholder 2">
            <a:extLst>
              <a:ext uri="{FF2B5EF4-FFF2-40B4-BE49-F238E27FC236}">
                <a16:creationId xmlns:a16="http://schemas.microsoft.com/office/drawing/2014/main" id="{362002FD-3FF1-1B87-78C3-3907AC1DF0C7}"/>
              </a:ext>
            </a:extLst>
          </p:cNvPr>
          <p:cNvSpPr>
            <a:spLocks noGrp="1"/>
          </p:cNvSpPr>
          <p:nvPr>
            <p:ph idx="1"/>
          </p:nvPr>
        </p:nvSpPr>
        <p:spPr>
          <a:xfrm>
            <a:off x="1608881" y="1906647"/>
            <a:ext cx="9258782" cy="4351338"/>
          </a:xfrm>
        </p:spPr>
        <p:txBody>
          <a:bodyPr/>
          <a:lstStyle/>
          <a:p>
            <a:pPr marL="0" indent="0" algn="ctr">
              <a:buNone/>
            </a:pPr>
            <a:r>
              <a:rPr lang="en-US" dirty="0"/>
              <a:t>Luke 12:22-26 (NIV)  Then Jesus said to his disciples: "Therefore I tell you, do not worry about your life, what you will eat; or about your body, what you will wear. 23  Life is more than food, and the body more than clothes. 24  Consider the ravens: They do not sow or reap, they have </a:t>
            </a:r>
          </a:p>
        </p:txBody>
      </p:sp>
    </p:spTree>
    <p:extLst>
      <p:ext uri="{BB962C8B-B14F-4D97-AF65-F5344CB8AC3E}">
        <p14:creationId xmlns:p14="http://schemas.microsoft.com/office/powerpoint/2010/main" val="56203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6FFF-A2B7-D9A8-1FCC-404B75053BDC}"/>
              </a:ext>
            </a:extLst>
          </p:cNvPr>
          <p:cNvSpPr>
            <a:spLocks noGrp="1"/>
          </p:cNvSpPr>
          <p:nvPr>
            <p:ph type="title"/>
          </p:nvPr>
        </p:nvSpPr>
        <p:spPr/>
        <p:txBody>
          <a:bodyPr/>
          <a:lstStyle/>
          <a:p>
            <a:pPr algn="l"/>
            <a:r>
              <a:rPr lang="en-US" dirty="0"/>
              <a:t>Listen for why not to worry.</a:t>
            </a:r>
          </a:p>
        </p:txBody>
      </p:sp>
      <p:sp>
        <p:nvSpPr>
          <p:cNvPr id="3" name="Content Placeholder 2">
            <a:extLst>
              <a:ext uri="{FF2B5EF4-FFF2-40B4-BE49-F238E27FC236}">
                <a16:creationId xmlns:a16="http://schemas.microsoft.com/office/drawing/2014/main" id="{362002FD-3FF1-1B87-78C3-3907AC1DF0C7}"/>
              </a:ext>
            </a:extLst>
          </p:cNvPr>
          <p:cNvSpPr>
            <a:spLocks noGrp="1"/>
          </p:cNvSpPr>
          <p:nvPr>
            <p:ph idx="1"/>
          </p:nvPr>
        </p:nvSpPr>
        <p:spPr>
          <a:xfrm>
            <a:off x="1608881" y="1906647"/>
            <a:ext cx="9258782" cy="4351338"/>
          </a:xfrm>
        </p:spPr>
        <p:txBody>
          <a:bodyPr/>
          <a:lstStyle/>
          <a:p>
            <a:pPr marL="0" indent="0" algn="ctr">
              <a:buNone/>
            </a:pPr>
            <a:r>
              <a:rPr lang="en-US" dirty="0"/>
              <a:t>no storeroom or barn; yet God feeds them. And how much more valuable you are than birds! 25  Who of you by worrying can add a single hour to his life? 26  Since you cannot do this very little thing, why do you worry about the rest?</a:t>
            </a:r>
          </a:p>
        </p:txBody>
      </p:sp>
      <p:pic>
        <p:nvPicPr>
          <p:cNvPr id="5" name="Picture 4">
            <a:extLst>
              <a:ext uri="{FF2B5EF4-FFF2-40B4-BE49-F238E27FC236}">
                <a16:creationId xmlns:a16="http://schemas.microsoft.com/office/drawing/2014/main" id="{6176F3EF-C875-3110-9322-7E6C0605282F}"/>
              </a:ext>
            </a:extLst>
          </p:cNvPr>
          <p:cNvPicPr>
            <a:picLocks noChangeAspect="1"/>
          </p:cNvPicPr>
          <p:nvPr/>
        </p:nvPicPr>
        <p:blipFill>
          <a:blip r:embed="rId2"/>
          <a:stretch>
            <a:fillRect/>
          </a:stretch>
        </p:blipFill>
        <p:spPr>
          <a:xfrm>
            <a:off x="5119407" y="5360722"/>
            <a:ext cx="2237729" cy="310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793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E568-E17E-91DB-98CE-97DB46BB5CDB}"/>
              </a:ext>
            </a:extLst>
          </p:cNvPr>
          <p:cNvSpPr>
            <a:spLocks noGrp="1"/>
          </p:cNvSpPr>
          <p:nvPr>
            <p:ph type="title"/>
          </p:nvPr>
        </p:nvSpPr>
        <p:spPr/>
        <p:txBody>
          <a:bodyPr/>
          <a:lstStyle/>
          <a:p>
            <a:r>
              <a:rPr lang="en-US" dirty="0"/>
              <a:t>Worry Does Not Help</a:t>
            </a:r>
          </a:p>
        </p:txBody>
      </p:sp>
      <p:sp>
        <p:nvSpPr>
          <p:cNvPr id="3" name="Content Placeholder 2">
            <a:extLst>
              <a:ext uri="{FF2B5EF4-FFF2-40B4-BE49-F238E27FC236}">
                <a16:creationId xmlns:a16="http://schemas.microsoft.com/office/drawing/2014/main" id="{54CC713F-5F69-53FC-746B-C81022FE179D}"/>
              </a:ext>
            </a:extLst>
          </p:cNvPr>
          <p:cNvSpPr>
            <a:spLocks noGrp="1"/>
          </p:cNvSpPr>
          <p:nvPr>
            <p:ph idx="1"/>
          </p:nvPr>
        </p:nvSpPr>
        <p:spPr/>
        <p:txBody>
          <a:bodyPr/>
          <a:lstStyle/>
          <a:p>
            <a:r>
              <a:rPr lang="en-US" dirty="0">
                <a:solidFill>
                  <a:srgbClr val="C00000"/>
                </a:solidFill>
              </a:rPr>
              <a:t>Jesus says, </a:t>
            </a:r>
          </a:p>
          <a:p>
            <a:pPr lvl="1"/>
            <a:r>
              <a:rPr lang="en-US" dirty="0">
                <a:solidFill>
                  <a:srgbClr val="C00000"/>
                </a:solidFill>
              </a:rPr>
              <a:t>“Don’t worry about life”</a:t>
            </a:r>
          </a:p>
          <a:p>
            <a:pPr lvl="1"/>
            <a:r>
              <a:rPr lang="en-US" dirty="0">
                <a:solidFill>
                  <a:srgbClr val="C00000"/>
                </a:solidFill>
              </a:rPr>
              <a:t>“Don’t worry about </a:t>
            </a:r>
            <a:r>
              <a:rPr lang="en-US" i="1" dirty="0">
                <a:solidFill>
                  <a:srgbClr val="C00000"/>
                </a:solidFill>
              </a:rPr>
              <a:t>stuff,</a:t>
            </a:r>
            <a:r>
              <a:rPr lang="en-US" dirty="0">
                <a:solidFill>
                  <a:srgbClr val="C00000"/>
                </a:solidFill>
              </a:rPr>
              <a:t> like food, health, clothes”</a:t>
            </a:r>
          </a:p>
          <a:p>
            <a:r>
              <a:rPr lang="en-US" dirty="0"/>
              <a:t>Why don’t the </a:t>
            </a:r>
            <a:r>
              <a:rPr lang="en-US" i="1" dirty="0"/>
              <a:t>birds</a:t>
            </a:r>
            <a:r>
              <a:rPr lang="en-US" dirty="0"/>
              <a:t> worry?</a:t>
            </a:r>
          </a:p>
          <a:p>
            <a:r>
              <a:rPr lang="en-US" dirty="0"/>
              <a:t>Why do you think </a:t>
            </a:r>
            <a:r>
              <a:rPr lang="en-US" i="1" dirty="0"/>
              <a:t>people</a:t>
            </a:r>
            <a:r>
              <a:rPr lang="en-US" dirty="0"/>
              <a:t> tend to worry?</a:t>
            </a:r>
          </a:p>
          <a:p>
            <a:r>
              <a:rPr lang="en-US" dirty="0"/>
              <a:t>How might we justify worrying?</a:t>
            </a:r>
          </a:p>
        </p:txBody>
      </p:sp>
    </p:spTree>
    <p:extLst>
      <p:ext uri="{BB962C8B-B14F-4D97-AF65-F5344CB8AC3E}">
        <p14:creationId xmlns:p14="http://schemas.microsoft.com/office/powerpoint/2010/main" val="289199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4BAE-7DAE-8EC3-64B4-3C46B4C6CDA7}"/>
              </a:ext>
            </a:extLst>
          </p:cNvPr>
          <p:cNvSpPr>
            <a:spLocks noGrp="1"/>
          </p:cNvSpPr>
          <p:nvPr>
            <p:ph type="title"/>
          </p:nvPr>
        </p:nvSpPr>
        <p:spPr/>
        <p:txBody>
          <a:bodyPr/>
          <a:lstStyle/>
          <a:p>
            <a:r>
              <a:rPr lang="en-US" dirty="0"/>
              <a:t>Worry Does Not Help</a:t>
            </a:r>
          </a:p>
        </p:txBody>
      </p:sp>
      <p:sp>
        <p:nvSpPr>
          <p:cNvPr id="3" name="Content Placeholder 2">
            <a:extLst>
              <a:ext uri="{FF2B5EF4-FFF2-40B4-BE49-F238E27FC236}">
                <a16:creationId xmlns:a16="http://schemas.microsoft.com/office/drawing/2014/main" id="{88F09527-8B98-F615-7BA0-100339EEEC2B}"/>
              </a:ext>
            </a:extLst>
          </p:cNvPr>
          <p:cNvSpPr>
            <a:spLocks noGrp="1"/>
          </p:cNvSpPr>
          <p:nvPr>
            <p:ph idx="1"/>
          </p:nvPr>
        </p:nvSpPr>
        <p:spPr/>
        <p:txBody>
          <a:bodyPr/>
          <a:lstStyle/>
          <a:p>
            <a:r>
              <a:rPr lang="en-US" dirty="0"/>
              <a:t>Why do we worry about food and clothes?</a:t>
            </a:r>
          </a:p>
          <a:p>
            <a:r>
              <a:rPr lang="en-US" dirty="0"/>
              <a:t>What situations bring out the worrier in you? </a:t>
            </a:r>
          </a:p>
        </p:txBody>
      </p:sp>
      <p:grpSp>
        <p:nvGrpSpPr>
          <p:cNvPr id="6" name="Group 5">
            <a:extLst>
              <a:ext uri="{FF2B5EF4-FFF2-40B4-BE49-F238E27FC236}">
                <a16:creationId xmlns:a16="http://schemas.microsoft.com/office/drawing/2014/main" id="{01EE8ACF-BD2F-EB20-FFE1-CC2DE5C5A1FF}"/>
              </a:ext>
            </a:extLst>
          </p:cNvPr>
          <p:cNvGrpSpPr/>
          <p:nvPr/>
        </p:nvGrpSpPr>
        <p:grpSpPr>
          <a:xfrm>
            <a:off x="1187045" y="3290073"/>
            <a:ext cx="9461383" cy="2550524"/>
            <a:chOff x="1187045" y="3301648"/>
            <a:chExt cx="9461383" cy="2550524"/>
          </a:xfrm>
        </p:grpSpPr>
        <p:pic>
          <p:nvPicPr>
            <p:cNvPr id="2050" name="Picture 2" descr="Tax clipart">
              <a:extLst>
                <a:ext uri="{FF2B5EF4-FFF2-40B4-BE49-F238E27FC236}">
                  <a16:creationId xmlns:a16="http://schemas.microsoft.com/office/drawing/2014/main" id="{33FCAB62-7AD0-0404-01B9-77952AB08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840" y="3312585"/>
              <a:ext cx="3420319" cy="25395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rl in the hospital clipart">
              <a:extLst>
                <a:ext uri="{FF2B5EF4-FFF2-40B4-BE49-F238E27FC236}">
                  <a16:creationId xmlns:a16="http://schemas.microsoft.com/office/drawing/2014/main" id="{1F9F5C44-D7D7-3A17-6032-29CE2A69D8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045" y="3603463"/>
              <a:ext cx="2602060" cy="2237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Old Man Walks with Rollator Walker clipart">
              <a:extLst>
                <a:ext uri="{FF2B5EF4-FFF2-40B4-BE49-F238E27FC236}">
                  <a16:creationId xmlns:a16="http://schemas.microsoft.com/office/drawing/2014/main" id="{06BE2278-88BB-3786-05DF-DFB196F1A5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3692" y="3301648"/>
              <a:ext cx="2094736" cy="2550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70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4697-247C-C761-CB7D-FDBC99F4D435}"/>
              </a:ext>
            </a:extLst>
          </p:cNvPr>
          <p:cNvSpPr>
            <a:spLocks noGrp="1"/>
          </p:cNvSpPr>
          <p:nvPr>
            <p:ph type="title"/>
          </p:nvPr>
        </p:nvSpPr>
        <p:spPr/>
        <p:txBody>
          <a:bodyPr/>
          <a:lstStyle/>
          <a:p>
            <a:pPr algn="l"/>
            <a:r>
              <a:rPr lang="en-US" dirty="0"/>
              <a:t>Listen for God’s awareness.</a:t>
            </a:r>
          </a:p>
        </p:txBody>
      </p:sp>
      <p:sp>
        <p:nvSpPr>
          <p:cNvPr id="3" name="Content Placeholder 2">
            <a:extLst>
              <a:ext uri="{FF2B5EF4-FFF2-40B4-BE49-F238E27FC236}">
                <a16:creationId xmlns:a16="http://schemas.microsoft.com/office/drawing/2014/main" id="{66160AF6-09F2-C748-8FE5-CA6E4AA353CF}"/>
              </a:ext>
            </a:extLst>
          </p:cNvPr>
          <p:cNvSpPr>
            <a:spLocks noGrp="1"/>
          </p:cNvSpPr>
          <p:nvPr>
            <p:ph idx="1"/>
          </p:nvPr>
        </p:nvSpPr>
        <p:spPr>
          <a:xfrm>
            <a:off x="1162088" y="2589554"/>
            <a:ext cx="9069931" cy="4351338"/>
          </a:xfrm>
        </p:spPr>
        <p:txBody>
          <a:bodyPr/>
          <a:lstStyle/>
          <a:p>
            <a:pPr marL="0" indent="0" algn="ctr">
              <a:buNone/>
            </a:pPr>
            <a:r>
              <a:rPr lang="en-US" dirty="0"/>
              <a:t>Luke 12:27-30 (NIV)  "Consider how the lilies grow. They do not labor or spin. Yet I tell you, not even Solomon in all his splendor was dressed like one of these. 28  If that is how God clothes the grass of the field, which is here today, and tomorrow </a:t>
            </a:r>
          </a:p>
        </p:txBody>
      </p:sp>
      <p:pic>
        <p:nvPicPr>
          <p:cNvPr id="3076" name="Picture 4" descr="White lily clipart">
            <a:extLst>
              <a:ext uri="{FF2B5EF4-FFF2-40B4-BE49-F238E27FC236}">
                <a16:creationId xmlns:a16="http://schemas.microsoft.com/office/drawing/2014/main" id="{A5C9E72A-577D-FF36-6E8A-E3DA86F1A7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369" y="498943"/>
            <a:ext cx="3146385" cy="2591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34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4697-247C-C761-CB7D-FDBC99F4D435}"/>
              </a:ext>
            </a:extLst>
          </p:cNvPr>
          <p:cNvSpPr>
            <a:spLocks noGrp="1"/>
          </p:cNvSpPr>
          <p:nvPr>
            <p:ph type="title"/>
          </p:nvPr>
        </p:nvSpPr>
        <p:spPr/>
        <p:txBody>
          <a:bodyPr/>
          <a:lstStyle/>
          <a:p>
            <a:pPr algn="l"/>
            <a:r>
              <a:rPr lang="en-US" dirty="0"/>
              <a:t>Listen for God’s awareness.</a:t>
            </a:r>
          </a:p>
        </p:txBody>
      </p:sp>
      <p:sp>
        <p:nvSpPr>
          <p:cNvPr id="3" name="Content Placeholder 2">
            <a:extLst>
              <a:ext uri="{FF2B5EF4-FFF2-40B4-BE49-F238E27FC236}">
                <a16:creationId xmlns:a16="http://schemas.microsoft.com/office/drawing/2014/main" id="{66160AF6-09F2-C748-8FE5-CA6E4AA353CF}"/>
              </a:ext>
            </a:extLst>
          </p:cNvPr>
          <p:cNvSpPr>
            <a:spLocks noGrp="1"/>
          </p:cNvSpPr>
          <p:nvPr>
            <p:ph idx="1"/>
          </p:nvPr>
        </p:nvSpPr>
        <p:spPr>
          <a:xfrm>
            <a:off x="1420310" y="1837200"/>
            <a:ext cx="9351380" cy="4351338"/>
          </a:xfrm>
        </p:spPr>
        <p:txBody>
          <a:bodyPr/>
          <a:lstStyle/>
          <a:p>
            <a:pPr marL="0" indent="0" algn="ctr">
              <a:buNone/>
            </a:pPr>
            <a:r>
              <a:rPr lang="en-US" dirty="0"/>
              <a:t>is thrown into the fire, how much more will he clothe you, O you of little faith! 29  And do not set your heart on what you will eat or drink; do not worry about it. 30  For the pagan world runs after all such things, and your Father knows that you need</a:t>
            </a:r>
          </a:p>
        </p:txBody>
      </p:sp>
      <p:pic>
        <p:nvPicPr>
          <p:cNvPr id="4" name="Picture 3">
            <a:extLst>
              <a:ext uri="{FF2B5EF4-FFF2-40B4-BE49-F238E27FC236}">
                <a16:creationId xmlns:a16="http://schemas.microsoft.com/office/drawing/2014/main" id="{3046DA34-7612-5305-4C6B-1ECEB912B78B}"/>
              </a:ext>
            </a:extLst>
          </p:cNvPr>
          <p:cNvPicPr>
            <a:picLocks noChangeAspect="1"/>
          </p:cNvPicPr>
          <p:nvPr/>
        </p:nvPicPr>
        <p:blipFill>
          <a:blip r:embed="rId2"/>
          <a:stretch>
            <a:fillRect/>
          </a:stretch>
        </p:blipFill>
        <p:spPr>
          <a:xfrm>
            <a:off x="4977135" y="5360722"/>
            <a:ext cx="2237729" cy="310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68708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72</TotalTime>
  <Words>978</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Cavolini</vt:lpstr>
      <vt:lpstr>Chiller</vt:lpstr>
      <vt:lpstr>Comic Sans MS</vt:lpstr>
      <vt:lpstr>Office Theme</vt:lpstr>
      <vt:lpstr>Confident Faith</vt:lpstr>
      <vt:lpstr>Video Introduction</vt:lpstr>
      <vt:lpstr>Be honest, now …</vt:lpstr>
      <vt:lpstr>Listen for why not to worry.</vt:lpstr>
      <vt:lpstr>Listen for why not to worry.</vt:lpstr>
      <vt:lpstr>Worry Does Not Help</vt:lpstr>
      <vt:lpstr>Worry Does Not Help</vt:lpstr>
      <vt:lpstr>Listen for God’s awareness.</vt:lpstr>
      <vt:lpstr>Listen for God’s awareness.</vt:lpstr>
      <vt:lpstr>God Knows what We Need</vt:lpstr>
      <vt:lpstr>God Knows what We Need</vt:lpstr>
      <vt:lpstr>God Knows what We Need</vt:lpstr>
      <vt:lpstr>Listen for how faith displaces worry.</vt:lpstr>
      <vt:lpstr>Listen for how faith displaces worry.</vt:lpstr>
      <vt:lpstr>Seek the Kingdom, Trust the Father</vt:lpstr>
      <vt:lpstr>Seek the Kingdom, Trust the Father</vt:lpstr>
      <vt:lpstr>Seek the Kingdom, Trust the Father</vt:lpstr>
      <vt:lpstr>Application</vt:lpstr>
      <vt:lpstr>Application</vt:lpstr>
      <vt:lpstr>Application</vt:lpstr>
      <vt:lpstr>Family Activities</vt:lpstr>
      <vt:lpstr>Confident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Confident Faith</dc:title>
  <dc:creator>Armstrong, Stephen (General Math and Science)</dc:creator>
  <cp:lastModifiedBy>Armstrong, Stephen (General Math and Science)</cp:lastModifiedBy>
  <cp:revision>3</cp:revision>
  <dcterms:created xsi:type="dcterms:W3CDTF">2024-02-01T15:16:45Z</dcterms:created>
  <dcterms:modified xsi:type="dcterms:W3CDTF">2024-02-01T16:29:43Z</dcterms:modified>
</cp:coreProperties>
</file>