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2" autoAdjust="0"/>
    <p:restoredTop sz="94660"/>
  </p:normalViewPr>
  <p:slideViewPr>
    <p:cSldViewPr snapToGrid="0">
      <p:cViewPr varScale="1">
        <p:scale>
          <a:sx n="73" d="100"/>
          <a:sy n="73" d="100"/>
        </p:scale>
        <p:origin x="6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10/1/2021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10/1/2021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0000"/>
                </a:schemeClr>
              </a:gs>
              <a:gs pos="64000">
                <a:schemeClr val="accent1">
                  <a:lumMod val="45000"/>
                  <a:lumOff val="55000"/>
                  <a:alpha val="73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10/1/2021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spv7o5a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55762"/>
          </a:xfrm>
        </p:spPr>
        <p:txBody>
          <a:bodyPr>
            <a:normAutofit fontScale="90000"/>
          </a:bodyPr>
          <a:lstStyle/>
          <a:p>
            <a:r>
              <a:rPr lang="en-US" dirty="0"/>
              <a:t>Confidence in the </a:t>
            </a:r>
            <a:br>
              <a:rPr lang="en-US" dirty="0"/>
            </a:br>
            <a:r>
              <a:rPr lang="en-US" dirty="0"/>
              <a:t>Face of Fear</a:t>
            </a:r>
          </a:p>
        </p:txBody>
      </p:sp>
      <p:sp>
        <p:nvSpPr>
          <p:cNvPr id="3" name="Subtitle 2"/>
          <p:cNvSpPr>
            <a:spLocks noGrp="1"/>
          </p:cNvSpPr>
          <p:nvPr>
            <p:ph type="subTitle" idx="1"/>
          </p:nvPr>
        </p:nvSpPr>
        <p:spPr>
          <a:xfrm>
            <a:off x="1524000" y="4079876"/>
            <a:ext cx="9144000" cy="1177924"/>
          </a:xfrm>
        </p:spPr>
        <p:txBody>
          <a:bodyPr/>
          <a:lstStyle/>
          <a:p>
            <a:r>
              <a:rPr lang="en-US" dirty="0"/>
              <a:t>October 24</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B079-8D6F-4F9A-BEAA-3536BE381B6F}"/>
              </a:ext>
            </a:extLst>
          </p:cNvPr>
          <p:cNvSpPr>
            <a:spLocks noGrp="1"/>
          </p:cNvSpPr>
          <p:nvPr>
            <p:ph type="title"/>
          </p:nvPr>
        </p:nvSpPr>
        <p:spPr>
          <a:xfrm>
            <a:off x="838200" y="365125"/>
            <a:ext cx="10515600" cy="1325563"/>
          </a:xfrm>
        </p:spPr>
        <p:txBody>
          <a:bodyPr/>
          <a:lstStyle/>
          <a:p>
            <a:pPr algn="l"/>
            <a:r>
              <a:rPr lang="en-US" dirty="0"/>
              <a:t>Listen for how Abram’s fear affected others.</a:t>
            </a:r>
          </a:p>
        </p:txBody>
      </p:sp>
      <p:sp>
        <p:nvSpPr>
          <p:cNvPr id="3" name="Content Placeholder 2">
            <a:extLst>
              <a:ext uri="{FF2B5EF4-FFF2-40B4-BE49-F238E27FC236}">
                <a16:creationId xmlns:a16="http://schemas.microsoft.com/office/drawing/2014/main" id="{39A0E074-3D6F-4464-AE0E-606CE821181A}"/>
              </a:ext>
            </a:extLst>
          </p:cNvPr>
          <p:cNvSpPr>
            <a:spLocks noGrp="1"/>
          </p:cNvSpPr>
          <p:nvPr>
            <p:ph idx="1"/>
          </p:nvPr>
        </p:nvSpPr>
        <p:spPr>
          <a:xfrm>
            <a:off x="1580604" y="1786437"/>
            <a:ext cx="9472749" cy="4351338"/>
          </a:xfrm>
        </p:spPr>
        <p:txBody>
          <a:bodyPr/>
          <a:lstStyle/>
          <a:p>
            <a:pPr marL="0" indent="0" algn="ctr">
              <a:buNone/>
            </a:pPr>
            <a:r>
              <a:rPr lang="en-US" dirty="0"/>
              <a:t>Why did you say, 'She is my sister,' so that I took her to be my wife? Now then, here is your wife. Take her and go!" 20  Then Pharaoh gave orders about Abram to his men, and they sent him on his way, with his wife and everything he had.</a:t>
            </a:r>
          </a:p>
        </p:txBody>
      </p:sp>
      <p:pic>
        <p:nvPicPr>
          <p:cNvPr id="4" name="Picture 3">
            <a:extLst>
              <a:ext uri="{FF2B5EF4-FFF2-40B4-BE49-F238E27FC236}">
                <a16:creationId xmlns:a16="http://schemas.microsoft.com/office/drawing/2014/main" id="{E7FF7C2D-258C-4176-893D-BEC181C75C47}"/>
              </a:ext>
            </a:extLst>
          </p:cNvPr>
          <p:cNvPicPr>
            <a:picLocks noChangeAspect="1"/>
          </p:cNvPicPr>
          <p:nvPr/>
        </p:nvPicPr>
        <p:blipFill>
          <a:blip r:embed="rId2"/>
          <a:stretch>
            <a:fillRect/>
          </a:stretch>
        </p:blipFill>
        <p:spPr>
          <a:xfrm>
            <a:off x="4871113" y="5352354"/>
            <a:ext cx="2449773" cy="3660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913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6ED5-3511-4A1F-B5C3-2BDDBB9D7C19}"/>
              </a:ext>
            </a:extLst>
          </p:cNvPr>
          <p:cNvSpPr>
            <a:spLocks noGrp="1"/>
          </p:cNvSpPr>
          <p:nvPr>
            <p:ph type="title"/>
          </p:nvPr>
        </p:nvSpPr>
        <p:spPr/>
        <p:txBody>
          <a:bodyPr/>
          <a:lstStyle/>
          <a:p>
            <a:r>
              <a:rPr lang="en-US" dirty="0"/>
              <a:t>Our Fear Can Affect Others</a:t>
            </a:r>
          </a:p>
        </p:txBody>
      </p:sp>
      <p:sp>
        <p:nvSpPr>
          <p:cNvPr id="3" name="Content Placeholder 2">
            <a:extLst>
              <a:ext uri="{FF2B5EF4-FFF2-40B4-BE49-F238E27FC236}">
                <a16:creationId xmlns:a16="http://schemas.microsoft.com/office/drawing/2014/main" id="{04E8E99C-8B21-4520-949C-FA1860936AF9}"/>
              </a:ext>
            </a:extLst>
          </p:cNvPr>
          <p:cNvSpPr>
            <a:spLocks noGrp="1"/>
          </p:cNvSpPr>
          <p:nvPr>
            <p:ph idx="1"/>
          </p:nvPr>
        </p:nvSpPr>
        <p:spPr/>
        <p:txBody>
          <a:bodyPr/>
          <a:lstStyle/>
          <a:p>
            <a:r>
              <a:rPr lang="en-US" dirty="0"/>
              <a:t>What happened to Pharaoh and his household because of Abram’s deceptive plan generated by his fear? </a:t>
            </a:r>
          </a:p>
          <a:p>
            <a:r>
              <a:rPr lang="en-US" dirty="0"/>
              <a:t>What perceptions about Abram are implied by the Pharaoh’s comments to him?</a:t>
            </a:r>
          </a:p>
          <a:p>
            <a:r>
              <a:rPr lang="en-US" dirty="0"/>
              <a:t>What action did Pharaoh take? </a:t>
            </a:r>
          </a:p>
        </p:txBody>
      </p:sp>
    </p:spTree>
    <p:extLst>
      <p:ext uri="{BB962C8B-B14F-4D97-AF65-F5344CB8AC3E}">
        <p14:creationId xmlns:p14="http://schemas.microsoft.com/office/powerpoint/2010/main" val="315145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01D71-CF0C-4A0D-981C-F69133EC81EE}"/>
              </a:ext>
            </a:extLst>
          </p:cNvPr>
          <p:cNvSpPr>
            <a:spLocks noGrp="1"/>
          </p:cNvSpPr>
          <p:nvPr>
            <p:ph type="title"/>
          </p:nvPr>
        </p:nvSpPr>
        <p:spPr/>
        <p:txBody>
          <a:bodyPr/>
          <a:lstStyle/>
          <a:p>
            <a:r>
              <a:rPr lang="en-US" dirty="0"/>
              <a:t>Our Fear Can Affect Others</a:t>
            </a:r>
          </a:p>
        </p:txBody>
      </p:sp>
      <p:sp>
        <p:nvSpPr>
          <p:cNvPr id="3" name="Content Placeholder 2">
            <a:extLst>
              <a:ext uri="{FF2B5EF4-FFF2-40B4-BE49-F238E27FC236}">
                <a16:creationId xmlns:a16="http://schemas.microsoft.com/office/drawing/2014/main" id="{7AFA1786-CF0E-4E2E-B2B9-4B34A742B6FF}"/>
              </a:ext>
            </a:extLst>
          </p:cNvPr>
          <p:cNvSpPr>
            <a:spLocks noGrp="1"/>
          </p:cNvSpPr>
          <p:nvPr>
            <p:ph idx="1"/>
          </p:nvPr>
        </p:nvSpPr>
        <p:spPr/>
        <p:txBody>
          <a:bodyPr/>
          <a:lstStyle/>
          <a:p>
            <a:r>
              <a:rPr lang="en-US" dirty="0"/>
              <a:t>What implies Pharaoh may not have trusted Abram to depart on his own? </a:t>
            </a:r>
          </a:p>
          <a:p>
            <a:r>
              <a:rPr lang="en-US" dirty="0"/>
              <a:t>How does the enemy use fear to wreak havoc in our lives?</a:t>
            </a:r>
          </a:p>
          <a:p>
            <a:r>
              <a:rPr lang="en-US" dirty="0"/>
              <a:t>How can fear affect our witness? </a:t>
            </a:r>
          </a:p>
        </p:txBody>
      </p:sp>
    </p:spTree>
    <p:extLst>
      <p:ext uri="{BB962C8B-B14F-4D97-AF65-F5344CB8AC3E}">
        <p14:creationId xmlns:p14="http://schemas.microsoft.com/office/powerpoint/2010/main" val="105922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2536D-D114-4223-9C0D-10ED4C4140D0}"/>
              </a:ext>
            </a:extLst>
          </p:cNvPr>
          <p:cNvSpPr>
            <a:spLocks noGrp="1"/>
          </p:cNvSpPr>
          <p:nvPr>
            <p:ph type="title"/>
          </p:nvPr>
        </p:nvSpPr>
        <p:spPr/>
        <p:txBody>
          <a:bodyPr/>
          <a:lstStyle/>
          <a:p>
            <a:pPr algn="l"/>
            <a:r>
              <a:rPr lang="en-US" dirty="0"/>
              <a:t>Listen for how Abram gets back on track.</a:t>
            </a:r>
          </a:p>
        </p:txBody>
      </p:sp>
      <p:sp>
        <p:nvSpPr>
          <p:cNvPr id="3" name="Content Placeholder 2">
            <a:extLst>
              <a:ext uri="{FF2B5EF4-FFF2-40B4-BE49-F238E27FC236}">
                <a16:creationId xmlns:a16="http://schemas.microsoft.com/office/drawing/2014/main" id="{43620909-7D21-40C5-ADA9-5B1400982352}"/>
              </a:ext>
            </a:extLst>
          </p:cNvPr>
          <p:cNvSpPr>
            <a:spLocks noGrp="1"/>
          </p:cNvSpPr>
          <p:nvPr>
            <p:ph idx="1"/>
          </p:nvPr>
        </p:nvSpPr>
        <p:spPr>
          <a:xfrm>
            <a:off x="1673134" y="1690688"/>
            <a:ext cx="8845731" cy="4351338"/>
          </a:xfrm>
        </p:spPr>
        <p:txBody>
          <a:bodyPr/>
          <a:lstStyle/>
          <a:p>
            <a:pPr marL="0" indent="0" algn="ctr">
              <a:buNone/>
            </a:pPr>
            <a:r>
              <a:rPr lang="en-US" dirty="0"/>
              <a:t>Genesis 13:1-4 (NIV)  So Abram went up from Egypt to the Negev, with his wife and everything he had, and Lot went with him. 2  Abram had become very wealthy in livestock and in silver and gold. 3  From the Negev he went from place </a:t>
            </a:r>
          </a:p>
        </p:txBody>
      </p:sp>
    </p:spTree>
    <p:extLst>
      <p:ext uri="{BB962C8B-B14F-4D97-AF65-F5344CB8AC3E}">
        <p14:creationId xmlns:p14="http://schemas.microsoft.com/office/powerpoint/2010/main" val="343825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2536D-D114-4223-9C0D-10ED4C4140D0}"/>
              </a:ext>
            </a:extLst>
          </p:cNvPr>
          <p:cNvSpPr>
            <a:spLocks noGrp="1"/>
          </p:cNvSpPr>
          <p:nvPr>
            <p:ph type="title"/>
          </p:nvPr>
        </p:nvSpPr>
        <p:spPr/>
        <p:txBody>
          <a:bodyPr/>
          <a:lstStyle/>
          <a:p>
            <a:pPr algn="l"/>
            <a:r>
              <a:rPr lang="en-US" dirty="0"/>
              <a:t>Listen for how Abram gets back on track.</a:t>
            </a:r>
          </a:p>
        </p:txBody>
      </p:sp>
      <p:sp>
        <p:nvSpPr>
          <p:cNvPr id="3" name="Content Placeholder 2">
            <a:extLst>
              <a:ext uri="{FF2B5EF4-FFF2-40B4-BE49-F238E27FC236}">
                <a16:creationId xmlns:a16="http://schemas.microsoft.com/office/drawing/2014/main" id="{43620909-7D21-40C5-ADA9-5B1400982352}"/>
              </a:ext>
            </a:extLst>
          </p:cNvPr>
          <p:cNvSpPr>
            <a:spLocks noGrp="1"/>
          </p:cNvSpPr>
          <p:nvPr>
            <p:ph idx="1"/>
          </p:nvPr>
        </p:nvSpPr>
        <p:spPr>
          <a:xfrm>
            <a:off x="1673134" y="1690688"/>
            <a:ext cx="8845731" cy="4351338"/>
          </a:xfrm>
        </p:spPr>
        <p:txBody>
          <a:bodyPr/>
          <a:lstStyle/>
          <a:p>
            <a:pPr marL="0" indent="0" algn="ctr">
              <a:buNone/>
            </a:pPr>
            <a:r>
              <a:rPr lang="en-US" dirty="0"/>
              <a:t>place to place until he came to Bethel, to the place between Bethel and Ai where his tent had been earlier 4  and where he had first built an altar. There Abram called on the name of the LORD.</a:t>
            </a:r>
          </a:p>
        </p:txBody>
      </p:sp>
      <p:pic>
        <p:nvPicPr>
          <p:cNvPr id="4" name="Picture 3">
            <a:extLst>
              <a:ext uri="{FF2B5EF4-FFF2-40B4-BE49-F238E27FC236}">
                <a16:creationId xmlns:a16="http://schemas.microsoft.com/office/drawing/2014/main" id="{05895ABC-63B5-4174-A5F4-8C856FE9042B}"/>
              </a:ext>
            </a:extLst>
          </p:cNvPr>
          <p:cNvPicPr>
            <a:picLocks noChangeAspect="1"/>
          </p:cNvPicPr>
          <p:nvPr/>
        </p:nvPicPr>
        <p:blipFill>
          <a:blip r:embed="rId2"/>
          <a:stretch>
            <a:fillRect/>
          </a:stretch>
        </p:blipFill>
        <p:spPr>
          <a:xfrm>
            <a:off x="4871112" y="4801254"/>
            <a:ext cx="2449773" cy="3660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7697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C72E3-A267-4F7C-9864-EA84E092BDAC}"/>
              </a:ext>
            </a:extLst>
          </p:cNvPr>
          <p:cNvSpPr>
            <a:spLocks noGrp="1"/>
          </p:cNvSpPr>
          <p:nvPr>
            <p:ph type="title"/>
          </p:nvPr>
        </p:nvSpPr>
        <p:spPr/>
        <p:txBody>
          <a:bodyPr/>
          <a:lstStyle/>
          <a:p>
            <a:r>
              <a:rPr lang="en-US" dirty="0"/>
              <a:t>Return to Trust and Worship of God</a:t>
            </a:r>
          </a:p>
        </p:txBody>
      </p:sp>
      <p:sp>
        <p:nvSpPr>
          <p:cNvPr id="3" name="Content Placeholder 2">
            <a:extLst>
              <a:ext uri="{FF2B5EF4-FFF2-40B4-BE49-F238E27FC236}">
                <a16:creationId xmlns:a16="http://schemas.microsoft.com/office/drawing/2014/main" id="{2C991E53-5ED2-4646-AB1A-B1C1A1264F1A}"/>
              </a:ext>
            </a:extLst>
          </p:cNvPr>
          <p:cNvSpPr>
            <a:spLocks noGrp="1"/>
          </p:cNvSpPr>
          <p:nvPr>
            <p:ph idx="1"/>
          </p:nvPr>
        </p:nvSpPr>
        <p:spPr/>
        <p:txBody>
          <a:bodyPr/>
          <a:lstStyle/>
          <a:p>
            <a:r>
              <a:rPr lang="en-US" dirty="0"/>
              <a:t>Where did Abram go after being expelled from Egypt? </a:t>
            </a:r>
          </a:p>
          <a:p>
            <a:r>
              <a:rPr lang="en-US" dirty="0"/>
              <a:t>What may have been the spiritual significance of eventually returning to Bethel? </a:t>
            </a:r>
          </a:p>
          <a:p>
            <a:r>
              <a:rPr lang="en-US" dirty="0"/>
              <a:t>What did he do once he arrived? </a:t>
            </a:r>
          </a:p>
        </p:txBody>
      </p:sp>
    </p:spTree>
    <p:extLst>
      <p:ext uri="{BB962C8B-B14F-4D97-AF65-F5344CB8AC3E}">
        <p14:creationId xmlns:p14="http://schemas.microsoft.com/office/powerpoint/2010/main" val="381478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333DC-1B55-46A6-9A4D-F6CFFD0928D4}"/>
              </a:ext>
            </a:extLst>
          </p:cNvPr>
          <p:cNvSpPr>
            <a:spLocks noGrp="1"/>
          </p:cNvSpPr>
          <p:nvPr>
            <p:ph type="title"/>
          </p:nvPr>
        </p:nvSpPr>
        <p:spPr/>
        <p:txBody>
          <a:bodyPr/>
          <a:lstStyle/>
          <a:p>
            <a:r>
              <a:rPr lang="en-US" dirty="0"/>
              <a:t>Return to Trust and Worship of God</a:t>
            </a:r>
          </a:p>
        </p:txBody>
      </p:sp>
      <p:sp>
        <p:nvSpPr>
          <p:cNvPr id="3" name="Content Placeholder 2">
            <a:extLst>
              <a:ext uri="{FF2B5EF4-FFF2-40B4-BE49-F238E27FC236}">
                <a16:creationId xmlns:a16="http://schemas.microsoft.com/office/drawing/2014/main" id="{9CC3952A-3274-4FF0-94FC-2292E3967F6D}"/>
              </a:ext>
            </a:extLst>
          </p:cNvPr>
          <p:cNvSpPr>
            <a:spLocks noGrp="1"/>
          </p:cNvSpPr>
          <p:nvPr>
            <p:ph idx="1"/>
          </p:nvPr>
        </p:nvSpPr>
        <p:spPr/>
        <p:txBody>
          <a:bodyPr/>
          <a:lstStyle/>
          <a:p>
            <a:r>
              <a:rPr lang="en-US" dirty="0"/>
              <a:t>What are some obstacles we face to returning to God after failure?</a:t>
            </a:r>
          </a:p>
          <a:p>
            <a:r>
              <a:rPr lang="en-US" dirty="0"/>
              <a:t>How does God’s Word, our roadmap, help us get back on track after unwise “detours?”</a:t>
            </a:r>
          </a:p>
        </p:txBody>
      </p:sp>
    </p:spTree>
    <p:extLst>
      <p:ext uri="{BB962C8B-B14F-4D97-AF65-F5344CB8AC3E}">
        <p14:creationId xmlns:p14="http://schemas.microsoft.com/office/powerpoint/2010/main" val="222838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837A4-91C8-499D-BAB2-C3C94299D458}"/>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B1C8BE2A-33D9-4E5B-8C12-1D527470FF00}"/>
              </a:ext>
            </a:extLst>
          </p:cNvPr>
          <p:cNvSpPr>
            <a:spLocks noGrp="1"/>
          </p:cNvSpPr>
          <p:nvPr>
            <p:ph idx="1"/>
          </p:nvPr>
        </p:nvSpPr>
        <p:spPr/>
        <p:txBody>
          <a:bodyPr/>
          <a:lstStyle/>
          <a:p>
            <a:r>
              <a:rPr lang="en-US" dirty="0"/>
              <a:t>Reflect. </a:t>
            </a:r>
          </a:p>
          <a:p>
            <a:pPr lvl="1"/>
            <a:r>
              <a:rPr lang="en-US" dirty="0"/>
              <a:t>Be honest. </a:t>
            </a:r>
          </a:p>
          <a:p>
            <a:pPr lvl="1"/>
            <a:r>
              <a:rPr lang="en-US" dirty="0"/>
              <a:t>Take some time and ask yourself how your level of faith and level of fear have been affecting you and those around you. </a:t>
            </a:r>
          </a:p>
          <a:p>
            <a:pPr lvl="1"/>
            <a:r>
              <a:rPr lang="en-US" dirty="0"/>
              <a:t>Identity a specific fear that you need to focus less on and then shift that focus more on the Father.</a:t>
            </a:r>
          </a:p>
          <a:p>
            <a:endParaRPr lang="en-US" dirty="0"/>
          </a:p>
        </p:txBody>
      </p:sp>
    </p:spTree>
    <p:extLst>
      <p:ext uri="{BB962C8B-B14F-4D97-AF65-F5344CB8AC3E}">
        <p14:creationId xmlns:p14="http://schemas.microsoft.com/office/powerpoint/2010/main" val="3673056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837A4-91C8-499D-BAB2-C3C94299D458}"/>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1C8BE2A-33D9-4E5B-8C12-1D527470FF00}"/>
              </a:ext>
            </a:extLst>
          </p:cNvPr>
          <p:cNvSpPr>
            <a:spLocks noGrp="1"/>
          </p:cNvSpPr>
          <p:nvPr>
            <p:ph idx="1"/>
          </p:nvPr>
        </p:nvSpPr>
        <p:spPr>
          <a:xfrm>
            <a:off x="838200" y="2103119"/>
            <a:ext cx="10515600" cy="4073843"/>
          </a:xfrm>
        </p:spPr>
        <p:txBody>
          <a:bodyPr/>
          <a:lstStyle/>
          <a:p>
            <a:r>
              <a:rPr lang="en-US" dirty="0"/>
              <a:t>Confess. </a:t>
            </a:r>
          </a:p>
          <a:p>
            <a:pPr lvl="1"/>
            <a:r>
              <a:rPr lang="en-US" dirty="0"/>
              <a:t>Take a quick break and self-evaluate if there are any half-truths that you may be covering up due to fear. </a:t>
            </a:r>
          </a:p>
          <a:p>
            <a:pPr lvl="1"/>
            <a:r>
              <a:rPr lang="en-US" dirty="0"/>
              <a:t>Confess it today. Remember concealing keeps you from healing.</a:t>
            </a:r>
          </a:p>
          <a:p>
            <a:endParaRPr lang="en-US" dirty="0"/>
          </a:p>
        </p:txBody>
      </p:sp>
    </p:spTree>
    <p:extLst>
      <p:ext uri="{BB962C8B-B14F-4D97-AF65-F5344CB8AC3E}">
        <p14:creationId xmlns:p14="http://schemas.microsoft.com/office/powerpoint/2010/main" val="1831971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837A4-91C8-499D-BAB2-C3C94299D458}"/>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1C8BE2A-33D9-4E5B-8C12-1D527470FF00}"/>
              </a:ext>
            </a:extLst>
          </p:cNvPr>
          <p:cNvSpPr>
            <a:spLocks noGrp="1"/>
          </p:cNvSpPr>
          <p:nvPr>
            <p:ph idx="1"/>
          </p:nvPr>
        </p:nvSpPr>
        <p:spPr/>
        <p:txBody>
          <a:bodyPr/>
          <a:lstStyle/>
          <a:p>
            <a:r>
              <a:rPr lang="en-US" dirty="0"/>
              <a:t>Worship. </a:t>
            </a:r>
          </a:p>
          <a:p>
            <a:pPr lvl="1"/>
            <a:r>
              <a:rPr lang="en-US" dirty="0"/>
              <a:t>Do an Internet search for a list of different names of God that are found in the Scriptures. </a:t>
            </a:r>
          </a:p>
          <a:p>
            <a:pPr lvl="1"/>
            <a:r>
              <a:rPr lang="en-US" dirty="0"/>
              <a:t>Take some time and contemplate each title. </a:t>
            </a:r>
          </a:p>
          <a:p>
            <a:pPr lvl="1"/>
            <a:r>
              <a:rPr lang="en-US" dirty="0"/>
              <a:t>Allow each name of God to deepen your understanding and fear of Him, while at the same time increasing your faith in His mercy</a:t>
            </a:r>
          </a:p>
          <a:p>
            <a:endParaRPr lang="en-US" dirty="0"/>
          </a:p>
        </p:txBody>
      </p:sp>
    </p:spTree>
    <p:extLst>
      <p:ext uri="{BB962C8B-B14F-4D97-AF65-F5344CB8AC3E}">
        <p14:creationId xmlns:p14="http://schemas.microsoft.com/office/powerpoint/2010/main" val="2703538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3DCE4D-1507-4571-8508-8834F294F2EB}"/>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FA15AD48-F476-4F8B-BDDF-F0BFA5D83BA2}"/>
              </a:ext>
            </a:extLst>
          </p:cNvPr>
          <p:cNvGrpSpPr/>
          <p:nvPr/>
        </p:nvGrpSpPr>
        <p:grpSpPr>
          <a:xfrm>
            <a:off x="3215499" y="1397000"/>
            <a:ext cx="5761002" cy="4064000"/>
            <a:chOff x="2849598" y="1460500"/>
            <a:chExt cx="6492803" cy="4660900"/>
          </a:xfrm>
        </p:grpSpPr>
        <p:pic>
          <p:nvPicPr>
            <p:cNvPr id="6" name="Picture 5" descr="Calendar&#10;&#10;Description automatically generated">
              <a:extLst>
                <a:ext uri="{FF2B5EF4-FFF2-40B4-BE49-F238E27FC236}">
                  <a16:creationId xmlns:a16="http://schemas.microsoft.com/office/drawing/2014/main" id="{DF278DBA-FFD7-4065-A83F-321431774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781175"/>
              <a:ext cx="5715000" cy="3295650"/>
            </a:xfrm>
            <a:prstGeom prst="rect">
              <a:avLst/>
            </a:prstGeom>
          </p:spPr>
        </p:pic>
        <p:pic>
          <p:nvPicPr>
            <p:cNvPr id="8" name="Picture 7" descr="Shape&#10;&#10;Description automatically generated with medium confidence">
              <a:hlinkClick r:id="rId3"/>
              <a:extLst>
                <a:ext uri="{FF2B5EF4-FFF2-40B4-BE49-F238E27FC236}">
                  <a16:creationId xmlns:a16="http://schemas.microsoft.com/office/drawing/2014/main" id="{E3B21544-9B40-455E-9DAA-8DE48F3A8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460500"/>
              <a:ext cx="6492803" cy="4660900"/>
            </a:xfrm>
            <a:prstGeom prst="rect">
              <a:avLst/>
            </a:prstGeom>
          </p:spPr>
        </p:pic>
      </p:grpSp>
      <p:sp>
        <p:nvSpPr>
          <p:cNvPr id="10" name="TextBox 9">
            <a:hlinkClick r:id="rId3"/>
            <a:extLst>
              <a:ext uri="{FF2B5EF4-FFF2-40B4-BE49-F238E27FC236}">
                <a16:creationId xmlns:a16="http://schemas.microsoft.com/office/drawing/2014/main" id="{E6FDBC3F-3698-4571-916D-994EE89F8D21}"/>
              </a:ext>
            </a:extLst>
          </p:cNvPr>
          <p:cNvSpPr txBox="1"/>
          <p:nvPr/>
        </p:nvSpPr>
        <p:spPr>
          <a:xfrm>
            <a:off x="4368800" y="5702300"/>
            <a:ext cx="3594100" cy="523220"/>
          </a:xfrm>
          <a:prstGeom prst="rect">
            <a:avLst/>
          </a:prstGeom>
          <a:noFill/>
        </p:spPr>
        <p:txBody>
          <a:bodyPr wrap="square" rtlCol="0">
            <a:spAutoFit/>
          </a:bodyPr>
          <a:lstStyle/>
          <a:p>
            <a:pPr algn="ctr"/>
            <a:r>
              <a:rPr lang="en-US" sz="2800" dirty="0"/>
              <a:t>View Video</a:t>
            </a:r>
          </a:p>
        </p:txBody>
      </p:sp>
    </p:spTree>
    <p:extLst>
      <p:ext uri="{BB962C8B-B14F-4D97-AF65-F5344CB8AC3E}">
        <p14:creationId xmlns:p14="http://schemas.microsoft.com/office/powerpoint/2010/main" val="1545793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EA33B-53D0-4373-8A90-AFBDAF10E0C1}"/>
              </a:ext>
            </a:extLst>
          </p:cNvPr>
          <p:cNvSpPr>
            <a:spLocks noGrp="1"/>
          </p:cNvSpPr>
          <p:nvPr>
            <p:ph type="title"/>
          </p:nvPr>
        </p:nvSpPr>
        <p:spPr/>
        <p:txBody>
          <a:bodyPr/>
          <a:lstStyle/>
          <a:p>
            <a:r>
              <a:rPr lang="en-US" dirty="0"/>
              <a:t>Family Activities</a:t>
            </a:r>
          </a:p>
        </p:txBody>
      </p:sp>
      <p:pic>
        <p:nvPicPr>
          <p:cNvPr id="5" name="Content Placeholder 4" descr="A picture containing diagram&#10;&#10;Description automatically generated">
            <a:extLst>
              <a:ext uri="{FF2B5EF4-FFF2-40B4-BE49-F238E27FC236}">
                <a16:creationId xmlns:a16="http://schemas.microsoft.com/office/drawing/2014/main" id="{FC2F0998-7C95-4E0E-B665-F471392A0F16}"/>
              </a:ext>
            </a:extLst>
          </p:cNvPr>
          <p:cNvPicPr>
            <a:picLocks noGrp="1" noChangeAspect="1"/>
          </p:cNvPicPr>
          <p:nvPr>
            <p:ph idx="1"/>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602604" y="1690688"/>
            <a:ext cx="4090934" cy="3795712"/>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7" name="Picture 6" descr="A picture containing text, bunch, room, line&#10;&#10;Description automatically generated">
            <a:extLst>
              <a:ext uri="{FF2B5EF4-FFF2-40B4-BE49-F238E27FC236}">
                <a16:creationId xmlns:a16="http://schemas.microsoft.com/office/drawing/2014/main" id="{38AE5CC7-B65A-41F7-8997-8CA896A16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275" y="1853519"/>
            <a:ext cx="3067693" cy="4351338"/>
          </a:xfrm>
          <a:prstGeom prst="rect">
            <a:avLst/>
          </a:prstGeom>
          <a:ln>
            <a:noFill/>
          </a:ln>
          <a:effectLst>
            <a:outerShdw blurRad="292100" dist="139700" dir="2700000" algn="tl" rotWithShape="0">
              <a:srgbClr val="333333">
                <a:alpha val="65000"/>
              </a:srgbClr>
            </a:outerShdw>
          </a:effectLst>
        </p:spPr>
      </p:pic>
      <p:sp>
        <p:nvSpPr>
          <p:cNvPr id="8" name="Speech Bubble: Rectangle with Corners Rounded 7">
            <a:extLst>
              <a:ext uri="{FF2B5EF4-FFF2-40B4-BE49-F238E27FC236}">
                <a16:creationId xmlns:a16="http://schemas.microsoft.com/office/drawing/2014/main" id="{1A2D834E-DB43-4425-8469-ECDE0B784B76}"/>
              </a:ext>
            </a:extLst>
          </p:cNvPr>
          <p:cNvSpPr/>
          <p:nvPr/>
        </p:nvSpPr>
        <p:spPr>
          <a:xfrm>
            <a:off x="6096000" y="4749300"/>
            <a:ext cx="1885406" cy="1175657"/>
          </a:xfrm>
          <a:prstGeom prst="wedgeRoundRectCallout">
            <a:avLst>
              <a:gd name="adj1" fmla="val -88039"/>
              <a:gd name="adj2" fmla="val 2027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But I want the color page!</a:t>
            </a:r>
          </a:p>
        </p:txBody>
      </p:sp>
      <p:sp>
        <p:nvSpPr>
          <p:cNvPr id="9" name="Speech Bubble: Rectangle with Corners Rounded 8">
            <a:extLst>
              <a:ext uri="{FF2B5EF4-FFF2-40B4-BE49-F238E27FC236}">
                <a16:creationId xmlns:a16="http://schemas.microsoft.com/office/drawing/2014/main" id="{601EC2EE-0B02-430B-BBC2-63CF989717D1}"/>
              </a:ext>
            </a:extLst>
          </p:cNvPr>
          <p:cNvSpPr/>
          <p:nvPr/>
        </p:nvSpPr>
        <p:spPr>
          <a:xfrm>
            <a:off x="5906599" y="2841171"/>
            <a:ext cx="1885406" cy="1175657"/>
          </a:xfrm>
          <a:prstGeom prst="wedgeRoundRectCallout">
            <a:avLst>
              <a:gd name="adj1" fmla="val -81803"/>
              <a:gd name="adj2" fmla="val 5027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It’s about time for the crossword!</a:t>
            </a:r>
          </a:p>
        </p:txBody>
      </p:sp>
      <p:sp>
        <p:nvSpPr>
          <p:cNvPr id="10" name="Speech Bubble: Rectangle with Corners Rounded 9">
            <a:extLst>
              <a:ext uri="{FF2B5EF4-FFF2-40B4-BE49-F238E27FC236}">
                <a16:creationId xmlns:a16="http://schemas.microsoft.com/office/drawing/2014/main" id="{C97B8259-6762-4F02-8959-27E4584D083E}"/>
              </a:ext>
            </a:extLst>
          </p:cNvPr>
          <p:cNvSpPr/>
          <p:nvPr/>
        </p:nvSpPr>
        <p:spPr>
          <a:xfrm>
            <a:off x="1392293" y="577555"/>
            <a:ext cx="1885406" cy="1175657"/>
          </a:xfrm>
          <a:prstGeom prst="wedgeRoundRectCallout">
            <a:avLst>
              <a:gd name="adj1" fmla="val 37365"/>
              <a:gd name="adj2" fmla="val 11472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 like the word search.</a:t>
            </a:r>
          </a:p>
        </p:txBody>
      </p:sp>
      <p:sp>
        <p:nvSpPr>
          <p:cNvPr id="11" name="Speech Bubble: Rectangle with Corners Rounded 10">
            <a:extLst>
              <a:ext uri="{FF2B5EF4-FFF2-40B4-BE49-F238E27FC236}">
                <a16:creationId xmlns:a16="http://schemas.microsoft.com/office/drawing/2014/main" id="{C2CC24EC-B336-4371-964C-17C5DBEDEA22}"/>
              </a:ext>
            </a:extLst>
          </p:cNvPr>
          <p:cNvSpPr/>
          <p:nvPr/>
        </p:nvSpPr>
        <p:spPr>
          <a:xfrm>
            <a:off x="838200" y="3429000"/>
            <a:ext cx="1614260" cy="816429"/>
          </a:xfrm>
          <a:prstGeom prst="wedgeRoundRectCallout">
            <a:avLst>
              <a:gd name="adj1" fmla="val 85864"/>
              <a:gd name="adj2" fmla="val 3250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Humph!</a:t>
            </a:r>
          </a:p>
        </p:txBody>
      </p:sp>
    </p:spTree>
    <p:extLst>
      <p:ext uri="{BB962C8B-B14F-4D97-AF65-F5344CB8AC3E}">
        <p14:creationId xmlns:p14="http://schemas.microsoft.com/office/powerpoint/2010/main" val="381474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25224D-62DF-4E1E-A84F-70ED8313723F}"/>
              </a:ext>
            </a:extLst>
          </p:cNvPr>
          <p:cNvSpPr>
            <a:spLocks noGrp="1"/>
          </p:cNvSpPr>
          <p:nvPr>
            <p:ph type="title"/>
          </p:nvPr>
        </p:nvSpPr>
        <p:spPr/>
        <p:txBody>
          <a:bodyPr/>
          <a:lstStyle/>
          <a:p>
            <a:r>
              <a:rPr lang="en-US" dirty="0"/>
              <a:t>Family Discussion Video</a:t>
            </a:r>
          </a:p>
        </p:txBody>
      </p:sp>
      <p:pic>
        <p:nvPicPr>
          <p:cNvPr id="6" name="Picture 5">
            <a:extLst>
              <a:ext uri="{FF2B5EF4-FFF2-40B4-BE49-F238E27FC236}">
                <a16:creationId xmlns:a16="http://schemas.microsoft.com/office/drawing/2014/main" id="{C54376F2-0D09-4268-BB71-95BB4E9137EA}"/>
              </a:ext>
            </a:extLst>
          </p:cNvPr>
          <p:cNvPicPr>
            <a:picLocks noChangeAspect="1"/>
          </p:cNvPicPr>
          <p:nvPr/>
        </p:nvPicPr>
        <p:blipFill>
          <a:blip r:embed="rId2"/>
          <a:stretch>
            <a:fillRect/>
          </a:stretch>
        </p:blipFill>
        <p:spPr>
          <a:xfrm rot="452666">
            <a:off x="6635225" y="2157570"/>
            <a:ext cx="4571429" cy="2542857"/>
          </a:xfrm>
          <a:prstGeom prst="rect">
            <a:avLst/>
          </a:prstGeom>
          <a:ln>
            <a:noFill/>
          </a:ln>
          <a:effectLst>
            <a:outerShdw blurRad="292100" dist="139700" dir="2700000" algn="tl" rotWithShape="0">
              <a:srgbClr val="333333">
                <a:alpha val="65000"/>
              </a:srgbClr>
            </a:outerShdw>
          </a:effectLst>
        </p:spPr>
      </p:pic>
      <p:pic>
        <p:nvPicPr>
          <p:cNvPr id="4098" name="Picture 2">
            <a:extLst>
              <a:ext uri="{FF2B5EF4-FFF2-40B4-BE49-F238E27FC236}">
                <a16:creationId xmlns:a16="http://schemas.microsoft.com/office/drawing/2014/main" id="{541A226D-8F68-4643-AC5D-49C07A237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940" y="3428999"/>
            <a:ext cx="2644378" cy="2684599"/>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D5243843-DAA0-488D-A7E4-A6C496BADD93}"/>
              </a:ext>
            </a:extLst>
          </p:cNvPr>
          <p:cNvSpPr/>
          <p:nvPr/>
        </p:nvSpPr>
        <p:spPr>
          <a:xfrm>
            <a:off x="2312126" y="1868474"/>
            <a:ext cx="3448594" cy="1560525"/>
          </a:xfrm>
          <a:prstGeom prst="wedgeRoundRectCallout">
            <a:avLst>
              <a:gd name="adj1" fmla="val -44697"/>
              <a:gd name="adj2" fmla="val 7421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You have a chance to see if you would respond in Fear or respond with Faith … find out what your family thinks.</a:t>
            </a:r>
          </a:p>
        </p:txBody>
      </p:sp>
      <p:pic>
        <p:nvPicPr>
          <p:cNvPr id="9" name="Picture 8">
            <a:extLst>
              <a:ext uri="{FF2B5EF4-FFF2-40B4-BE49-F238E27FC236}">
                <a16:creationId xmlns:a16="http://schemas.microsoft.com/office/drawing/2014/main" id="{3FFB311E-A13E-44A8-A102-AC4F6FAB9FAB}"/>
              </a:ext>
            </a:extLst>
          </p:cNvPr>
          <p:cNvPicPr>
            <a:picLocks noChangeAspect="1"/>
          </p:cNvPicPr>
          <p:nvPr/>
        </p:nvPicPr>
        <p:blipFill>
          <a:blip r:embed="rId4"/>
          <a:stretch>
            <a:fillRect/>
          </a:stretch>
        </p:blipFill>
        <p:spPr>
          <a:xfrm>
            <a:off x="4253102" y="4266672"/>
            <a:ext cx="1699928" cy="16863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1311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55762"/>
          </a:xfrm>
        </p:spPr>
        <p:txBody>
          <a:bodyPr>
            <a:normAutofit fontScale="90000"/>
          </a:bodyPr>
          <a:lstStyle/>
          <a:p>
            <a:r>
              <a:rPr lang="en-US" dirty="0"/>
              <a:t>Confidence in the </a:t>
            </a:r>
            <a:br>
              <a:rPr lang="en-US" dirty="0"/>
            </a:br>
            <a:r>
              <a:rPr lang="en-US" dirty="0"/>
              <a:t>Face of Fear</a:t>
            </a:r>
          </a:p>
        </p:txBody>
      </p:sp>
      <p:sp>
        <p:nvSpPr>
          <p:cNvPr id="3" name="Subtitle 2"/>
          <p:cNvSpPr>
            <a:spLocks noGrp="1"/>
          </p:cNvSpPr>
          <p:nvPr>
            <p:ph type="subTitle" idx="1"/>
          </p:nvPr>
        </p:nvSpPr>
        <p:spPr>
          <a:xfrm>
            <a:off x="1524000" y="4079876"/>
            <a:ext cx="9144000" cy="1177924"/>
          </a:xfrm>
        </p:spPr>
        <p:txBody>
          <a:bodyPr/>
          <a:lstStyle/>
          <a:p>
            <a:r>
              <a:rPr lang="en-US" dirty="0"/>
              <a:t>October 24</a:t>
            </a:r>
          </a:p>
        </p:txBody>
      </p:sp>
    </p:spTree>
    <p:extLst>
      <p:ext uri="{BB962C8B-B14F-4D97-AF65-F5344CB8AC3E}">
        <p14:creationId xmlns:p14="http://schemas.microsoft.com/office/powerpoint/2010/main" val="4202489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BB6061-CF60-476E-8EE8-9EB4AF2288BA}"/>
              </a:ext>
            </a:extLst>
          </p:cNvPr>
          <p:cNvSpPr>
            <a:spLocks noGrp="1"/>
          </p:cNvSpPr>
          <p:nvPr>
            <p:ph type="title"/>
          </p:nvPr>
        </p:nvSpPr>
        <p:spPr/>
        <p:txBody>
          <a:bodyPr/>
          <a:lstStyle/>
          <a:p>
            <a:r>
              <a:rPr lang="en-US" dirty="0"/>
              <a:t>Admit it, now …</a:t>
            </a:r>
          </a:p>
        </p:txBody>
      </p:sp>
      <p:sp>
        <p:nvSpPr>
          <p:cNvPr id="4" name="Content Placeholder 3">
            <a:extLst>
              <a:ext uri="{FF2B5EF4-FFF2-40B4-BE49-F238E27FC236}">
                <a16:creationId xmlns:a16="http://schemas.microsoft.com/office/drawing/2014/main" id="{47F3A88A-B2AB-4384-8779-63345970C139}"/>
              </a:ext>
            </a:extLst>
          </p:cNvPr>
          <p:cNvSpPr>
            <a:spLocks noGrp="1"/>
          </p:cNvSpPr>
          <p:nvPr>
            <p:ph idx="1"/>
          </p:nvPr>
        </p:nvSpPr>
        <p:spPr/>
        <p:txBody>
          <a:bodyPr>
            <a:normAutofit/>
          </a:bodyPr>
          <a:lstStyle/>
          <a:p>
            <a:r>
              <a:rPr lang="en-US" dirty="0"/>
              <a:t>What are some things others might fear that cause you no fear at all? </a:t>
            </a:r>
          </a:p>
          <a:p>
            <a:r>
              <a:rPr lang="en-US" dirty="0">
                <a:solidFill>
                  <a:srgbClr val="C00000"/>
                </a:solidFill>
              </a:rPr>
              <a:t>Probably all of us have at least a few things we fear or dread.</a:t>
            </a:r>
          </a:p>
          <a:p>
            <a:pPr lvl="1"/>
            <a:r>
              <a:rPr lang="en-US" dirty="0">
                <a:solidFill>
                  <a:srgbClr val="C00000"/>
                </a:solidFill>
              </a:rPr>
              <a:t>Today we study Abram’s actions when he had a specific fear.</a:t>
            </a:r>
          </a:p>
          <a:p>
            <a:pPr lvl="1"/>
            <a:r>
              <a:rPr lang="en-US" dirty="0">
                <a:solidFill>
                  <a:srgbClr val="C00000"/>
                </a:solidFill>
              </a:rPr>
              <a:t>We learn that we can trust God when we are overwhelmed with fear</a:t>
            </a:r>
          </a:p>
          <a:p>
            <a:endParaRPr lang="en-US" dirty="0"/>
          </a:p>
        </p:txBody>
      </p:sp>
      <p:pic>
        <p:nvPicPr>
          <p:cNvPr id="6" name="Picture 5" descr="A picture containing logo&#10;&#10;Description automatically generated">
            <a:extLst>
              <a:ext uri="{FF2B5EF4-FFF2-40B4-BE49-F238E27FC236}">
                <a16:creationId xmlns:a16="http://schemas.microsoft.com/office/drawing/2014/main" id="{B70C8F99-A0E3-49F2-8716-04140FBC54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284" y="4277039"/>
            <a:ext cx="2942221" cy="1603511"/>
          </a:xfrm>
          <a:prstGeom prst="rect">
            <a:avLst/>
          </a:prstGeom>
          <a:ln>
            <a:noFill/>
          </a:ln>
          <a:effectLst>
            <a:outerShdw blurRad="292100" dist="139700" dir="2700000" algn="tl" rotWithShape="0">
              <a:srgbClr val="333333">
                <a:alpha val="65000"/>
              </a:srgbClr>
            </a:outerShdw>
          </a:effectLst>
        </p:spPr>
      </p:pic>
      <p:pic>
        <p:nvPicPr>
          <p:cNvPr id="1026" name="Picture 2" descr="Parachute clipart">
            <a:extLst>
              <a:ext uri="{FF2B5EF4-FFF2-40B4-BE49-F238E27FC236}">
                <a16:creationId xmlns:a16="http://schemas.microsoft.com/office/drawing/2014/main" id="{2AE536A5-13CF-478E-AD31-0FBF7908692B}"/>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422066">
            <a:off x="1452233" y="420195"/>
            <a:ext cx="2230942" cy="39401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Diagram&#10;&#10;Description automatically generated">
            <a:extLst>
              <a:ext uri="{FF2B5EF4-FFF2-40B4-BE49-F238E27FC236}">
                <a16:creationId xmlns:a16="http://schemas.microsoft.com/office/drawing/2014/main" id="{2CFB6844-2085-451E-B62A-DF3780F684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3946" y="3051476"/>
            <a:ext cx="4735774" cy="3115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955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400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2000" fill="hold"/>
                                        <p:tgtEl>
                                          <p:spTgt spid="1026"/>
                                        </p:tgtEl>
                                        <p:attrNameLst>
                                          <p:attrName>ppt_x</p:attrName>
                                        </p:attrNameLst>
                                      </p:cBhvr>
                                      <p:tavLst>
                                        <p:tav tm="0">
                                          <p:val>
                                            <p:strVal val="#ppt_x"/>
                                          </p:val>
                                        </p:tav>
                                        <p:tav tm="100000">
                                          <p:val>
                                            <p:strVal val="#ppt_x"/>
                                          </p:val>
                                        </p:tav>
                                      </p:tavLst>
                                    </p:anim>
                                    <p:anim calcmode="lin" valueType="num">
                                      <p:cBhvr additive="base">
                                        <p:cTn id="8" dur="2000" fill="hold"/>
                                        <p:tgtEl>
                                          <p:spTgt spid="1026"/>
                                        </p:tgtEl>
                                        <p:attrNameLst>
                                          <p:attrName>ppt_y</p:attrName>
                                        </p:attrNameLst>
                                      </p:cBhvr>
                                      <p:tavLst>
                                        <p:tav tm="0">
                                          <p:val>
                                            <p:strVal val="0-#ppt_h/2"/>
                                          </p:val>
                                        </p:tav>
                                        <p:tav tm="100000">
                                          <p:val>
                                            <p:strVal val="#ppt_y"/>
                                          </p:val>
                                        </p:tav>
                                      </p:tavLst>
                                    </p:anim>
                                  </p:childTnLst>
                                </p:cTn>
                              </p:par>
                              <p:par>
                                <p:cTn id="9" presetID="6" presetClass="emph" presetSubtype="0" accel="20000" decel="20000" fill="hold" nodeType="withEffect">
                                  <p:stCondLst>
                                    <p:cond delay="4000"/>
                                  </p:stCondLst>
                                  <p:childTnLst>
                                    <p:animScale>
                                      <p:cBhvr>
                                        <p:cTn id="10" dur="5000" fill="hold"/>
                                        <p:tgtEl>
                                          <p:spTgt spid="6"/>
                                        </p:tgtEl>
                                      </p:cBhvr>
                                      <p:by x="50000" y="50000"/>
                                    </p:animScale>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004D1-A36C-49EB-A5B1-6775C2C44C14}"/>
              </a:ext>
            </a:extLst>
          </p:cNvPr>
          <p:cNvSpPr>
            <a:spLocks noGrp="1"/>
          </p:cNvSpPr>
          <p:nvPr>
            <p:ph type="title"/>
          </p:nvPr>
        </p:nvSpPr>
        <p:spPr/>
        <p:txBody>
          <a:bodyPr/>
          <a:lstStyle/>
          <a:p>
            <a:pPr algn="l"/>
            <a:r>
              <a:rPr lang="en-US" dirty="0"/>
              <a:t>Listen for how Abram didn’t trust God.</a:t>
            </a:r>
          </a:p>
        </p:txBody>
      </p:sp>
      <p:sp>
        <p:nvSpPr>
          <p:cNvPr id="3" name="Content Placeholder 2">
            <a:extLst>
              <a:ext uri="{FF2B5EF4-FFF2-40B4-BE49-F238E27FC236}">
                <a16:creationId xmlns:a16="http://schemas.microsoft.com/office/drawing/2014/main" id="{052BAC08-E053-410A-93B2-BAAD2839782A}"/>
              </a:ext>
            </a:extLst>
          </p:cNvPr>
          <p:cNvSpPr>
            <a:spLocks noGrp="1"/>
          </p:cNvSpPr>
          <p:nvPr>
            <p:ph idx="1"/>
          </p:nvPr>
        </p:nvSpPr>
        <p:spPr>
          <a:xfrm>
            <a:off x="1640574" y="1921159"/>
            <a:ext cx="8910851" cy="4351338"/>
          </a:xfrm>
        </p:spPr>
        <p:txBody>
          <a:bodyPr/>
          <a:lstStyle/>
          <a:p>
            <a:pPr marL="0" indent="0" algn="ctr">
              <a:buNone/>
            </a:pPr>
            <a:r>
              <a:rPr lang="en-US" dirty="0"/>
              <a:t>Genesis 12:10-13 (NIV)   Now there was a famine in the land, and Abram went down to Egypt to live there for a while because the famine was severe. 11  As he was about to enter Egypt, he said to his wife Sarai, "I know what a beautiful </a:t>
            </a:r>
          </a:p>
        </p:txBody>
      </p:sp>
    </p:spTree>
    <p:extLst>
      <p:ext uri="{BB962C8B-B14F-4D97-AF65-F5344CB8AC3E}">
        <p14:creationId xmlns:p14="http://schemas.microsoft.com/office/powerpoint/2010/main" val="264137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004D1-A36C-49EB-A5B1-6775C2C44C14}"/>
              </a:ext>
            </a:extLst>
          </p:cNvPr>
          <p:cNvSpPr>
            <a:spLocks noGrp="1"/>
          </p:cNvSpPr>
          <p:nvPr>
            <p:ph type="title"/>
          </p:nvPr>
        </p:nvSpPr>
        <p:spPr/>
        <p:txBody>
          <a:bodyPr/>
          <a:lstStyle/>
          <a:p>
            <a:pPr algn="l"/>
            <a:r>
              <a:rPr lang="en-US" dirty="0"/>
              <a:t>Listen for how Abram didn’t trust God.</a:t>
            </a:r>
          </a:p>
        </p:txBody>
      </p:sp>
      <p:sp>
        <p:nvSpPr>
          <p:cNvPr id="3" name="Content Placeholder 2">
            <a:extLst>
              <a:ext uri="{FF2B5EF4-FFF2-40B4-BE49-F238E27FC236}">
                <a16:creationId xmlns:a16="http://schemas.microsoft.com/office/drawing/2014/main" id="{052BAC08-E053-410A-93B2-BAAD2839782A}"/>
              </a:ext>
            </a:extLst>
          </p:cNvPr>
          <p:cNvSpPr>
            <a:spLocks noGrp="1"/>
          </p:cNvSpPr>
          <p:nvPr>
            <p:ph idx="1"/>
          </p:nvPr>
        </p:nvSpPr>
        <p:spPr>
          <a:xfrm>
            <a:off x="1640574" y="1921159"/>
            <a:ext cx="8910851" cy="4351338"/>
          </a:xfrm>
        </p:spPr>
        <p:txBody>
          <a:bodyPr/>
          <a:lstStyle/>
          <a:p>
            <a:pPr marL="0" indent="0" algn="ctr">
              <a:buNone/>
            </a:pPr>
            <a:r>
              <a:rPr lang="en-US" dirty="0"/>
              <a:t>woman you are. 12  When the Egyptians see you, they will say, 'This is his wife.' Then they will kill me but will let you live. 13  Say you are my sister, so that I will be treated well for your sake and my life will be spared because of you."</a:t>
            </a:r>
          </a:p>
        </p:txBody>
      </p:sp>
      <p:pic>
        <p:nvPicPr>
          <p:cNvPr id="5" name="Picture 4">
            <a:extLst>
              <a:ext uri="{FF2B5EF4-FFF2-40B4-BE49-F238E27FC236}">
                <a16:creationId xmlns:a16="http://schemas.microsoft.com/office/drawing/2014/main" id="{615C8A41-379B-4A85-A5DC-CD997054FB3A}"/>
              </a:ext>
            </a:extLst>
          </p:cNvPr>
          <p:cNvPicPr>
            <a:picLocks noChangeAspect="1"/>
          </p:cNvPicPr>
          <p:nvPr/>
        </p:nvPicPr>
        <p:blipFill>
          <a:blip r:embed="rId2"/>
          <a:stretch>
            <a:fillRect/>
          </a:stretch>
        </p:blipFill>
        <p:spPr>
          <a:xfrm>
            <a:off x="4871113" y="5352354"/>
            <a:ext cx="2449773" cy="3660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36828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F9101-2A91-4143-B2C3-B269F03B64E5}"/>
              </a:ext>
            </a:extLst>
          </p:cNvPr>
          <p:cNvSpPr>
            <a:spLocks noGrp="1"/>
          </p:cNvSpPr>
          <p:nvPr>
            <p:ph type="title"/>
          </p:nvPr>
        </p:nvSpPr>
        <p:spPr/>
        <p:txBody>
          <a:bodyPr/>
          <a:lstStyle/>
          <a:p>
            <a:r>
              <a:rPr lang="en-US" dirty="0"/>
              <a:t>Trust God Despite Circumstances</a:t>
            </a:r>
          </a:p>
        </p:txBody>
      </p:sp>
      <p:sp>
        <p:nvSpPr>
          <p:cNvPr id="3" name="Content Placeholder 2">
            <a:extLst>
              <a:ext uri="{FF2B5EF4-FFF2-40B4-BE49-F238E27FC236}">
                <a16:creationId xmlns:a16="http://schemas.microsoft.com/office/drawing/2014/main" id="{2378DBD4-034D-4B49-BEFE-2726C57824A0}"/>
              </a:ext>
            </a:extLst>
          </p:cNvPr>
          <p:cNvSpPr>
            <a:spLocks noGrp="1"/>
          </p:cNvSpPr>
          <p:nvPr>
            <p:ph idx="1"/>
          </p:nvPr>
        </p:nvSpPr>
        <p:spPr/>
        <p:txBody>
          <a:bodyPr/>
          <a:lstStyle/>
          <a:p>
            <a:r>
              <a:rPr lang="en-US" dirty="0"/>
              <a:t>What situation resulted in Abram’s traveling to Egypt?</a:t>
            </a:r>
          </a:p>
          <a:p>
            <a:r>
              <a:rPr lang="en-US" dirty="0"/>
              <a:t>What fear surfaced for him as he arrived there? </a:t>
            </a:r>
          </a:p>
          <a:p>
            <a:r>
              <a:rPr lang="en-US" dirty="0"/>
              <a:t>What was his plan to alleviate his fear of being harmed?</a:t>
            </a:r>
          </a:p>
          <a:p>
            <a:r>
              <a:rPr lang="en-US" dirty="0"/>
              <a:t> What were the flaws in taking such an approach?</a:t>
            </a:r>
          </a:p>
          <a:p>
            <a:endParaRPr lang="en-US" dirty="0"/>
          </a:p>
        </p:txBody>
      </p:sp>
    </p:spTree>
    <p:extLst>
      <p:ext uri="{BB962C8B-B14F-4D97-AF65-F5344CB8AC3E}">
        <p14:creationId xmlns:p14="http://schemas.microsoft.com/office/powerpoint/2010/main" val="248039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8DA90-457D-4CA8-AB4D-5515E586A1C0}"/>
              </a:ext>
            </a:extLst>
          </p:cNvPr>
          <p:cNvSpPr>
            <a:spLocks noGrp="1"/>
          </p:cNvSpPr>
          <p:nvPr>
            <p:ph type="title"/>
          </p:nvPr>
        </p:nvSpPr>
        <p:spPr/>
        <p:txBody>
          <a:bodyPr/>
          <a:lstStyle/>
          <a:p>
            <a:r>
              <a:rPr lang="en-US" dirty="0"/>
              <a:t>Trust God Despite Circumstances</a:t>
            </a:r>
          </a:p>
        </p:txBody>
      </p:sp>
      <p:sp>
        <p:nvSpPr>
          <p:cNvPr id="3" name="Content Placeholder 2">
            <a:extLst>
              <a:ext uri="{FF2B5EF4-FFF2-40B4-BE49-F238E27FC236}">
                <a16:creationId xmlns:a16="http://schemas.microsoft.com/office/drawing/2014/main" id="{5A8E8800-1EF7-4928-8644-45635AF5B660}"/>
              </a:ext>
            </a:extLst>
          </p:cNvPr>
          <p:cNvSpPr>
            <a:spLocks noGrp="1"/>
          </p:cNvSpPr>
          <p:nvPr>
            <p:ph idx="1"/>
          </p:nvPr>
        </p:nvSpPr>
        <p:spPr>
          <a:xfrm>
            <a:off x="838200" y="1825625"/>
            <a:ext cx="10515600" cy="4667250"/>
          </a:xfrm>
        </p:spPr>
        <p:txBody>
          <a:bodyPr>
            <a:normAutofit lnSpcReduction="10000"/>
          </a:bodyPr>
          <a:lstStyle/>
          <a:p>
            <a:r>
              <a:rPr lang="en-US" dirty="0"/>
              <a:t>What are some ways fear can lead to sin?  What are some situations that can cause us to fear instead of trusting God? </a:t>
            </a:r>
          </a:p>
          <a:p>
            <a:r>
              <a:rPr lang="en-US" dirty="0">
                <a:solidFill>
                  <a:srgbClr val="C00000"/>
                </a:solidFill>
              </a:rPr>
              <a:t>We contrast the Spirit led life on the right with what we call the “carnal” Christian on the left. </a:t>
            </a:r>
          </a:p>
          <a:p>
            <a:r>
              <a:rPr lang="en-US" dirty="0"/>
              <a:t>In what kinds of situations can we be tempted to respond as a carnal Christian; professing love for God but living for yourself; protecting yourself, your rights, your dreams?</a:t>
            </a:r>
          </a:p>
          <a:p>
            <a:endParaRPr lang="en-US" dirty="0"/>
          </a:p>
        </p:txBody>
      </p:sp>
      <p:pic>
        <p:nvPicPr>
          <p:cNvPr id="3074" name="Picture 6" descr="Shape, circle&#10;&#10;Description automatically generated">
            <a:extLst>
              <a:ext uri="{FF2B5EF4-FFF2-40B4-BE49-F238E27FC236}">
                <a16:creationId xmlns:a16="http://schemas.microsoft.com/office/drawing/2014/main" id="{7F31B30C-07FC-4303-88D1-CA52613619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90" b="30678"/>
          <a:stretch/>
        </p:blipFill>
        <p:spPr bwMode="auto">
          <a:xfrm>
            <a:off x="2801342" y="423273"/>
            <a:ext cx="6589315" cy="25348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30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174AE-E2B0-4368-98CD-800302E8A443}"/>
              </a:ext>
            </a:extLst>
          </p:cNvPr>
          <p:cNvSpPr>
            <a:spLocks noGrp="1"/>
          </p:cNvSpPr>
          <p:nvPr>
            <p:ph type="title"/>
          </p:nvPr>
        </p:nvSpPr>
        <p:spPr/>
        <p:txBody>
          <a:bodyPr/>
          <a:lstStyle/>
          <a:p>
            <a:r>
              <a:rPr lang="en-US" dirty="0"/>
              <a:t>Trust God Despite Circumstances</a:t>
            </a:r>
          </a:p>
        </p:txBody>
      </p:sp>
      <p:sp>
        <p:nvSpPr>
          <p:cNvPr id="3" name="Content Placeholder 2">
            <a:extLst>
              <a:ext uri="{FF2B5EF4-FFF2-40B4-BE49-F238E27FC236}">
                <a16:creationId xmlns:a16="http://schemas.microsoft.com/office/drawing/2014/main" id="{E838AB0C-9BE6-49F3-ADCD-D9B1B1E9CFB2}"/>
              </a:ext>
            </a:extLst>
          </p:cNvPr>
          <p:cNvSpPr>
            <a:spLocks noGrp="1"/>
          </p:cNvSpPr>
          <p:nvPr>
            <p:ph idx="1"/>
          </p:nvPr>
        </p:nvSpPr>
        <p:spPr/>
        <p:txBody>
          <a:bodyPr/>
          <a:lstStyle/>
          <a:p>
            <a:r>
              <a:rPr lang="en-US" dirty="0"/>
              <a:t>What are some ways that we can return to God’s promises as New Testament believers?</a:t>
            </a:r>
          </a:p>
          <a:p>
            <a:r>
              <a:rPr lang="en-US" dirty="0"/>
              <a:t>How might insisting your own way on social media be expressing fear or acting in fear? </a:t>
            </a:r>
          </a:p>
        </p:txBody>
      </p:sp>
    </p:spTree>
    <p:extLst>
      <p:ext uri="{BB962C8B-B14F-4D97-AF65-F5344CB8AC3E}">
        <p14:creationId xmlns:p14="http://schemas.microsoft.com/office/powerpoint/2010/main" val="272174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B079-8D6F-4F9A-BEAA-3536BE381B6F}"/>
              </a:ext>
            </a:extLst>
          </p:cNvPr>
          <p:cNvSpPr>
            <a:spLocks noGrp="1"/>
          </p:cNvSpPr>
          <p:nvPr>
            <p:ph type="title"/>
          </p:nvPr>
        </p:nvSpPr>
        <p:spPr>
          <a:xfrm>
            <a:off x="838200" y="365125"/>
            <a:ext cx="10515600" cy="1325563"/>
          </a:xfrm>
        </p:spPr>
        <p:txBody>
          <a:bodyPr/>
          <a:lstStyle/>
          <a:p>
            <a:pPr algn="l"/>
            <a:r>
              <a:rPr lang="en-US" dirty="0"/>
              <a:t>Listen for how Abram’s fear affected others.</a:t>
            </a:r>
          </a:p>
        </p:txBody>
      </p:sp>
      <p:sp>
        <p:nvSpPr>
          <p:cNvPr id="3" name="Content Placeholder 2">
            <a:extLst>
              <a:ext uri="{FF2B5EF4-FFF2-40B4-BE49-F238E27FC236}">
                <a16:creationId xmlns:a16="http://schemas.microsoft.com/office/drawing/2014/main" id="{39A0E074-3D6F-4464-AE0E-606CE821181A}"/>
              </a:ext>
            </a:extLst>
          </p:cNvPr>
          <p:cNvSpPr>
            <a:spLocks noGrp="1"/>
          </p:cNvSpPr>
          <p:nvPr>
            <p:ph idx="1"/>
          </p:nvPr>
        </p:nvSpPr>
        <p:spPr>
          <a:xfrm>
            <a:off x="1580604" y="1786437"/>
            <a:ext cx="9472749" cy="4351338"/>
          </a:xfrm>
        </p:spPr>
        <p:txBody>
          <a:bodyPr/>
          <a:lstStyle/>
          <a:p>
            <a:pPr marL="0" indent="0" algn="ctr">
              <a:buNone/>
            </a:pPr>
            <a:r>
              <a:rPr lang="en-US" dirty="0"/>
              <a:t>Genesis 12:17-20 (NIV)   But the LORD inflicted serious diseases on Pharaoh and his household because of Abram's wife Sarai. 18  So Pharaoh summoned Abram. "What have you done to me?" he said. "Why didn't you tell me she was your wife? </a:t>
            </a:r>
          </a:p>
        </p:txBody>
      </p:sp>
    </p:spTree>
    <p:extLst>
      <p:ext uri="{BB962C8B-B14F-4D97-AF65-F5344CB8AC3E}">
        <p14:creationId xmlns:p14="http://schemas.microsoft.com/office/powerpoint/2010/main" val="343900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54</TotalTime>
  <Words>964</Words>
  <Application>Microsoft Office PowerPoint</Application>
  <PresentationFormat>Widescreen</PresentationFormat>
  <Paragraphs>71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Confidence in the  Face of Fear</vt:lpstr>
      <vt:lpstr>Video Introduction</vt:lpstr>
      <vt:lpstr>Admit it, now …</vt:lpstr>
      <vt:lpstr>Listen for how Abram didn’t trust God.</vt:lpstr>
      <vt:lpstr>Listen for how Abram didn’t trust God.</vt:lpstr>
      <vt:lpstr>Trust God Despite Circumstances</vt:lpstr>
      <vt:lpstr>Trust God Despite Circumstances</vt:lpstr>
      <vt:lpstr>Trust God Despite Circumstances</vt:lpstr>
      <vt:lpstr>Listen for how Abram’s fear affected others.</vt:lpstr>
      <vt:lpstr>Listen for how Abram’s fear affected others.</vt:lpstr>
      <vt:lpstr>Our Fear Can Affect Others</vt:lpstr>
      <vt:lpstr>Our Fear Can Affect Others</vt:lpstr>
      <vt:lpstr>Listen for how Abram gets back on track.</vt:lpstr>
      <vt:lpstr>Listen for how Abram gets back on track.</vt:lpstr>
      <vt:lpstr>Return to Trust and Worship of God</vt:lpstr>
      <vt:lpstr>Return to Trust and Worship of God</vt:lpstr>
      <vt:lpstr>Application</vt:lpstr>
      <vt:lpstr>Application</vt:lpstr>
      <vt:lpstr>Application</vt:lpstr>
      <vt:lpstr>Family Activities</vt:lpstr>
      <vt:lpstr>Family Discussion Video</vt:lpstr>
      <vt:lpstr>Confidence in the  Face of Fear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Confidence in the  Face of Fear</dc:title>
  <dc:creator>Armstrong, Stephen (General Math and Science)</dc:creator>
  <cp:lastModifiedBy>Armstrong, Stephen (General Math and Science)</cp:lastModifiedBy>
  <cp:revision>1</cp:revision>
  <dcterms:created xsi:type="dcterms:W3CDTF">2021-10-01T11:08:16Z</dcterms:created>
  <dcterms:modified xsi:type="dcterms:W3CDTF">2021-10-01T12:02:50Z</dcterms:modified>
</cp:coreProperties>
</file>