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k458stvz"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tinyurl.com/56az7n5f"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Confidence in </a:t>
            </a:r>
            <a:br>
              <a:rPr lang="en-US" dirty="0"/>
            </a:br>
            <a:r>
              <a:rPr lang="en-US" dirty="0"/>
              <a:t>Times of Testing</a:t>
            </a:r>
          </a:p>
        </p:txBody>
      </p:sp>
      <p:sp>
        <p:nvSpPr>
          <p:cNvPr id="3" name="Subtitle 2"/>
          <p:cNvSpPr>
            <a:spLocks noGrp="1"/>
          </p:cNvSpPr>
          <p:nvPr>
            <p:ph type="subTitle" idx="1"/>
          </p:nvPr>
        </p:nvSpPr>
        <p:spPr>
          <a:xfrm>
            <a:off x="1524000" y="3895106"/>
            <a:ext cx="9144000" cy="1362694"/>
          </a:xfrm>
        </p:spPr>
        <p:txBody>
          <a:bodyPr/>
          <a:lstStyle/>
          <a:p>
            <a:r>
              <a:rPr lang="en-US" dirty="0"/>
              <a:t>November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0BB5-9C9F-4751-B6F9-DDBB9F2A6A38}"/>
              </a:ext>
            </a:extLst>
          </p:cNvPr>
          <p:cNvSpPr>
            <a:spLocks noGrp="1"/>
          </p:cNvSpPr>
          <p:nvPr>
            <p:ph type="title"/>
          </p:nvPr>
        </p:nvSpPr>
        <p:spPr/>
        <p:txBody>
          <a:bodyPr/>
          <a:lstStyle/>
          <a:p>
            <a:pPr algn="l"/>
            <a:r>
              <a:rPr lang="en-US" dirty="0"/>
              <a:t>Listen for how Abraham trusted God.</a:t>
            </a:r>
          </a:p>
        </p:txBody>
      </p:sp>
      <p:sp>
        <p:nvSpPr>
          <p:cNvPr id="3" name="Content Placeholder 2">
            <a:extLst>
              <a:ext uri="{FF2B5EF4-FFF2-40B4-BE49-F238E27FC236}">
                <a16:creationId xmlns:a16="http://schemas.microsoft.com/office/drawing/2014/main" id="{D8A08BBE-E502-4F59-B3F7-805B0E4B112C}"/>
              </a:ext>
            </a:extLst>
          </p:cNvPr>
          <p:cNvSpPr>
            <a:spLocks noGrp="1"/>
          </p:cNvSpPr>
          <p:nvPr>
            <p:ph idx="1"/>
          </p:nvPr>
        </p:nvSpPr>
        <p:spPr>
          <a:xfrm>
            <a:off x="838200" y="2285999"/>
            <a:ext cx="10515600" cy="3890963"/>
          </a:xfrm>
        </p:spPr>
        <p:txBody>
          <a:bodyPr/>
          <a:lstStyle/>
          <a:p>
            <a:pPr marL="0" indent="0" algn="ctr">
              <a:buNone/>
            </a:pPr>
            <a:r>
              <a:rPr lang="en-US" dirty="0"/>
              <a:t>Abraham replied. "The fire and wood are here," Isaac said, "but where is the lamb for the burnt offering?" 8  Abraham answered, "God himself will provide the lamb for the burnt offering, my son." And the two of them went on together. </a:t>
            </a:r>
          </a:p>
        </p:txBody>
      </p:sp>
    </p:spTree>
    <p:extLst>
      <p:ext uri="{BB962C8B-B14F-4D97-AF65-F5344CB8AC3E}">
        <p14:creationId xmlns:p14="http://schemas.microsoft.com/office/powerpoint/2010/main" val="93417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0BB5-9C9F-4751-B6F9-DDBB9F2A6A38}"/>
              </a:ext>
            </a:extLst>
          </p:cNvPr>
          <p:cNvSpPr>
            <a:spLocks noGrp="1"/>
          </p:cNvSpPr>
          <p:nvPr>
            <p:ph type="title"/>
          </p:nvPr>
        </p:nvSpPr>
        <p:spPr/>
        <p:txBody>
          <a:bodyPr/>
          <a:lstStyle/>
          <a:p>
            <a:pPr algn="l"/>
            <a:r>
              <a:rPr lang="en-US" dirty="0"/>
              <a:t>Listen for how Abraham trusted God.</a:t>
            </a:r>
          </a:p>
        </p:txBody>
      </p:sp>
      <p:sp>
        <p:nvSpPr>
          <p:cNvPr id="3" name="Content Placeholder 2">
            <a:extLst>
              <a:ext uri="{FF2B5EF4-FFF2-40B4-BE49-F238E27FC236}">
                <a16:creationId xmlns:a16="http://schemas.microsoft.com/office/drawing/2014/main" id="{D8A08BBE-E502-4F59-B3F7-805B0E4B112C}"/>
              </a:ext>
            </a:extLst>
          </p:cNvPr>
          <p:cNvSpPr>
            <a:spLocks noGrp="1"/>
          </p:cNvSpPr>
          <p:nvPr>
            <p:ph idx="1"/>
          </p:nvPr>
        </p:nvSpPr>
        <p:spPr>
          <a:xfrm>
            <a:off x="1266592" y="1973765"/>
            <a:ext cx="9658815" cy="3890963"/>
          </a:xfrm>
        </p:spPr>
        <p:txBody>
          <a:bodyPr/>
          <a:lstStyle/>
          <a:p>
            <a:pPr marL="0" indent="0" algn="ctr">
              <a:buNone/>
            </a:pPr>
            <a:r>
              <a:rPr lang="en-US" dirty="0"/>
              <a:t>When they reached the place God had told him about, Abraham built an altar there and arranged the wood on it. He bound his son Isaac and laid him on the altar, on top of the wood. 10  Then he reached out his hand and took the knife to slay his son.</a:t>
            </a:r>
          </a:p>
        </p:txBody>
      </p:sp>
      <p:pic>
        <p:nvPicPr>
          <p:cNvPr id="4" name="Picture 3">
            <a:extLst>
              <a:ext uri="{FF2B5EF4-FFF2-40B4-BE49-F238E27FC236}">
                <a16:creationId xmlns:a16="http://schemas.microsoft.com/office/drawing/2014/main" id="{58FC7218-3608-45C5-B6EC-280CAAA629B7}"/>
              </a:ext>
            </a:extLst>
          </p:cNvPr>
          <p:cNvPicPr>
            <a:picLocks noChangeAspect="1"/>
          </p:cNvPicPr>
          <p:nvPr/>
        </p:nvPicPr>
        <p:blipFill>
          <a:blip r:embed="rId2"/>
          <a:stretch>
            <a:fillRect/>
          </a:stretch>
        </p:blipFill>
        <p:spPr>
          <a:xfrm>
            <a:off x="5191599" y="5487696"/>
            <a:ext cx="2009524"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848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FD11-D2FB-4865-9918-E7C4C1CFEF89}"/>
              </a:ext>
            </a:extLst>
          </p:cNvPr>
          <p:cNvSpPr>
            <a:spLocks noGrp="1"/>
          </p:cNvSpPr>
          <p:nvPr>
            <p:ph type="title"/>
          </p:nvPr>
        </p:nvSpPr>
        <p:spPr/>
        <p:txBody>
          <a:bodyPr/>
          <a:lstStyle/>
          <a:p>
            <a:r>
              <a:rPr lang="en-US" dirty="0"/>
              <a:t>Trust God in the Test</a:t>
            </a:r>
          </a:p>
        </p:txBody>
      </p:sp>
      <p:sp>
        <p:nvSpPr>
          <p:cNvPr id="3" name="Content Placeholder 2">
            <a:extLst>
              <a:ext uri="{FF2B5EF4-FFF2-40B4-BE49-F238E27FC236}">
                <a16:creationId xmlns:a16="http://schemas.microsoft.com/office/drawing/2014/main" id="{ADF60ABD-D56C-4A59-A2DB-EF547BFF7FA4}"/>
              </a:ext>
            </a:extLst>
          </p:cNvPr>
          <p:cNvSpPr>
            <a:spLocks noGrp="1"/>
          </p:cNvSpPr>
          <p:nvPr>
            <p:ph idx="1"/>
          </p:nvPr>
        </p:nvSpPr>
        <p:spPr/>
        <p:txBody>
          <a:bodyPr/>
          <a:lstStyle/>
          <a:p>
            <a:r>
              <a:rPr lang="en-US" dirty="0"/>
              <a:t>Identify the actions in these verses that indicate Abraham intended to carry out the instructions of God. </a:t>
            </a:r>
          </a:p>
          <a:p>
            <a:r>
              <a:rPr lang="en-US" dirty="0"/>
              <a:t>What would be hard about each of these tasks?</a:t>
            </a:r>
          </a:p>
          <a:p>
            <a:r>
              <a:rPr lang="en-US" dirty="0"/>
              <a:t>We previously listed examples of tests God takes us through.  In what ways do we demonstrate faith?</a:t>
            </a:r>
          </a:p>
        </p:txBody>
      </p:sp>
    </p:spTree>
    <p:extLst>
      <p:ext uri="{BB962C8B-B14F-4D97-AF65-F5344CB8AC3E}">
        <p14:creationId xmlns:p14="http://schemas.microsoft.com/office/powerpoint/2010/main" val="2297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A20B-B101-49E6-A738-AF43FE26C446}"/>
              </a:ext>
            </a:extLst>
          </p:cNvPr>
          <p:cNvSpPr>
            <a:spLocks noGrp="1"/>
          </p:cNvSpPr>
          <p:nvPr>
            <p:ph type="title"/>
          </p:nvPr>
        </p:nvSpPr>
        <p:spPr/>
        <p:txBody>
          <a:bodyPr/>
          <a:lstStyle/>
          <a:p>
            <a:r>
              <a:rPr lang="en-US" dirty="0"/>
              <a:t>Trust God in the Test</a:t>
            </a:r>
          </a:p>
        </p:txBody>
      </p:sp>
      <p:sp>
        <p:nvSpPr>
          <p:cNvPr id="3" name="Content Placeholder 2">
            <a:extLst>
              <a:ext uri="{FF2B5EF4-FFF2-40B4-BE49-F238E27FC236}">
                <a16:creationId xmlns:a16="http://schemas.microsoft.com/office/drawing/2014/main" id="{6B512F8A-3A6E-4F53-9F0D-B4554EB5766B}"/>
              </a:ext>
            </a:extLst>
          </p:cNvPr>
          <p:cNvSpPr>
            <a:spLocks noGrp="1"/>
          </p:cNvSpPr>
          <p:nvPr>
            <p:ph idx="1"/>
          </p:nvPr>
        </p:nvSpPr>
        <p:spPr/>
        <p:txBody>
          <a:bodyPr/>
          <a:lstStyle/>
          <a:p>
            <a:r>
              <a:rPr lang="en-US" dirty="0"/>
              <a:t>Abraham told the servants, “We will worship and then </a:t>
            </a:r>
            <a:r>
              <a:rPr lang="en-US" b="1" dirty="0"/>
              <a:t>we</a:t>
            </a:r>
            <a:r>
              <a:rPr lang="en-US" dirty="0"/>
              <a:t> will come back to you."   What could he have been implying by that?</a:t>
            </a:r>
          </a:p>
          <a:p>
            <a:r>
              <a:rPr lang="en-US" dirty="0"/>
              <a:t>What tips might Abraham have about obedience for us?</a:t>
            </a:r>
          </a:p>
        </p:txBody>
      </p:sp>
    </p:spTree>
    <p:extLst>
      <p:ext uri="{BB962C8B-B14F-4D97-AF65-F5344CB8AC3E}">
        <p14:creationId xmlns:p14="http://schemas.microsoft.com/office/powerpoint/2010/main" val="37452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A650-0A97-4676-805A-C2779CE4B5E4}"/>
              </a:ext>
            </a:extLst>
          </p:cNvPr>
          <p:cNvSpPr>
            <a:spLocks noGrp="1"/>
          </p:cNvSpPr>
          <p:nvPr>
            <p:ph type="title"/>
          </p:nvPr>
        </p:nvSpPr>
        <p:spPr/>
        <p:txBody>
          <a:bodyPr/>
          <a:lstStyle/>
          <a:p>
            <a:pPr algn="l"/>
            <a:r>
              <a:rPr lang="en-US" dirty="0"/>
              <a:t>Listen for God’s timing.</a:t>
            </a:r>
          </a:p>
        </p:txBody>
      </p:sp>
      <p:sp>
        <p:nvSpPr>
          <p:cNvPr id="3" name="Content Placeholder 2">
            <a:extLst>
              <a:ext uri="{FF2B5EF4-FFF2-40B4-BE49-F238E27FC236}">
                <a16:creationId xmlns:a16="http://schemas.microsoft.com/office/drawing/2014/main" id="{58C9F2FD-98CB-439B-AA8A-B30827AA233C}"/>
              </a:ext>
            </a:extLst>
          </p:cNvPr>
          <p:cNvSpPr>
            <a:spLocks noGrp="1"/>
          </p:cNvSpPr>
          <p:nvPr>
            <p:ph idx="1"/>
          </p:nvPr>
        </p:nvSpPr>
        <p:spPr>
          <a:xfrm>
            <a:off x="1205261" y="1781020"/>
            <a:ext cx="9781478" cy="4351338"/>
          </a:xfrm>
        </p:spPr>
        <p:txBody>
          <a:bodyPr/>
          <a:lstStyle/>
          <a:p>
            <a:pPr marL="0" indent="0" algn="ctr">
              <a:buNone/>
            </a:pPr>
            <a:r>
              <a:rPr lang="en-US" dirty="0"/>
              <a:t>Genesis 22:11-14 (NIV)   But the angel of the LORD called out to him from heaven, "Abraham! Abraham!" "Here I am," he replied. 12  "Do not lay a hand on the boy," he said. "Do not do anything to him. Now I know that you fear God, because you have not withheld from me your son, your only son." </a:t>
            </a:r>
          </a:p>
        </p:txBody>
      </p:sp>
    </p:spTree>
    <p:extLst>
      <p:ext uri="{BB962C8B-B14F-4D97-AF65-F5344CB8AC3E}">
        <p14:creationId xmlns:p14="http://schemas.microsoft.com/office/powerpoint/2010/main" val="27792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A650-0A97-4676-805A-C2779CE4B5E4}"/>
              </a:ext>
            </a:extLst>
          </p:cNvPr>
          <p:cNvSpPr>
            <a:spLocks noGrp="1"/>
          </p:cNvSpPr>
          <p:nvPr>
            <p:ph type="title"/>
          </p:nvPr>
        </p:nvSpPr>
        <p:spPr/>
        <p:txBody>
          <a:bodyPr/>
          <a:lstStyle/>
          <a:p>
            <a:pPr algn="l"/>
            <a:r>
              <a:rPr lang="en-US" dirty="0"/>
              <a:t>Listen for God’s timing.</a:t>
            </a:r>
          </a:p>
        </p:txBody>
      </p:sp>
      <p:sp>
        <p:nvSpPr>
          <p:cNvPr id="3" name="Content Placeholder 2">
            <a:extLst>
              <a:ext uri="{FF2B5EF4-FFF2-40B4-BE49-F238E27FC236}">
                <a16:creationId xmlns:a16="http://schemas.microsoft.com/office/drawing/2014/main" id="{58C9F2FD-98CB-439B-AA8A-B30827AA233C}"/>
              </a:ext>
            </a:extLst>
          </p:cNvPr>
          <p:cNvSpPr>
            <a:spLocks noGrp="1"/>
          </p:cNvSpPr>
          <p:nvPr>
            <p:ph idx="1"/>
          </p:nvPr>
        </p:nvSpPr>
        <p:spPr>
          <a:xfrm>
            <a:off x="1205261" y="1781020"/>
            <a:ext cx="9781478" cy="4351338"/>
          </a:xfrm>
        </p:spPr>
        <p:txBody>
          <a:bodyPr/>
          <a:lstStyle/>
          <a:p>
            <a:pPr marL="0" indent="0" algn="ctr">
              <a:buNone/>
            </a:pPr>
            <a:r>
              <a:rPr lang="en-US" dirty="0"/>
              <a:t>Abraham looked up and there in a thicket he saw a ram caught by its horns. He went over and took the ram and sacrificed it as a burnt offering instead of his son. 14  So Abraham called that place The LORD Will Provide. And to this day it is said, "On the mountain of the LORD it will be provided."</a:t>
            </a:r>
          </a:p>
        </p:txBody>
      </p:sp>
      <p:pic>
        <p:nvPicPr>
          <p:cNvPr id="4" name="Picture 3">
            <a:extLst>
              <a:ext uri="{FF2B5EF4-FFF2-40B4-BE49-F238E27FC236}">
                <a16:creationId xmlns:a16="http://schemas.microsoft.com/office/drawing/2014/main" id="{37242EA6-7A63-490B-B11E-93500A452906}"/>
              </a:ext>
            </a:extLst>
          </p:cNvPr>
          <p:cNvPicPr>
            <a:picLocks noChangeAspect="1"/>
          </p:cNvPicPr>
          <p:nvPr/>
        </p:nvPicPr>
        <p:blipFill>
          <a:blip r:embed="rId2"/>
          <a:stretch>
            <a:fillRect/>
          </a:stretch>
        </p:blipFill>
        <p:spPr>
          <a:xfrm>
            <a:off x="5180447" y="5710720"/>
            <a:ext cx="2009524"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887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D325-A9E8-478C-9A79-9EC876F90B0D}"/>
              </a:ext>
            </a:extLst>
          </p:cNvPr>
          <p:cNvSpPr>
            <a:spLocks noGrp="1"/>
          </p:cNvSpPr>
          <p:nvPr>
            <p:ph type="title"/>
          </p:nvPr>
        </p:nvSpPr>
        <p:spPr/>
        <p:txBody>
          <a:bodyPr/>
          <a:lstStyle/>
          <a:p>
            <a:r>
              <a:rPr lang="en-US" dirty="0"/>
              <a:t>God Provides on Time </a:t>
            </a:r>
          </a:p>
        </p:txBody>
      </p:sp>
      <p:sp>
        <p:nvSpPr>
          <p:cNvPr id="3" name="Content Placeholder 2">
            <a:extLst>
              <a:ext uri="{FF2B5EF4-FFF2-40B4-BE49-F238E27FC236}">
                <a16:creationId xmlns:a16="http://schemas.microsoft.com/office/drawing/2014/main" id="{906AF199-FA31-4BD3-BE62-CDDC0BA60F9A}"/>
              </a:ext>
            </a:extLst>
          </p:cNvPr>
          <p:cNvSpPr>
            <a:spLocks noGrp="1"/>
          </p:cNvSpPr>
          <p:nvPr>
            <p:ph idx="1"/>
          </p:nvPr>
        </p:nvSpPr>
        <p:spPr/>
        <p:txBody>
          <a:bodyPr/>
          <a:lstStyle/>
          <a:p>
            <a:r>
              <a:rPr lang="en-US" dirty="0"/>
              <a:t>How did God spare Isaac’s life?</a:t>
            </a:r>
          </a:p>
          <a:p>
            <a:r>
              <a:rPr lang="en-US" dirty="0"/>
              <a:t>What reasons does God give for stopping him from killing Isaac?</a:t>
            </a:r>
          </a:p>
          <a:p>
            <a:r>
              <a:rPr lang="en-US" dirty="0"/>
              <a:t>God provided a substitute sacrifice, a ram caught in the thicket.  How does this story anticipate or parallel what God would do through His Son, Jesus ?</a:t>
            </a:r>
          </a:p>
        </p:txBody>
      </p:sp>
      <p:pic>
        <p:nvPicPr>
          <p:cNvPr id="5" name="Picture 4">
            <a:extLst>
              <a:ext uri="{FF2B5EF4-FFF2-40B4-BE49-F238E27FC236}">
                <a16:creationId xmlns:a16="http://schemas.microsoft.com/office/drawing/2014/main" id="{BA27B00B-7E5C-470B-9A4D-4670614A5772}"/>
              </a:ext>
            </a:extLst>
          </p:cNvPr>
          <p:cNvPicPr>
            <a:picLocks noChangeAspect="1"/>
          </p:cNvPicPr>
          <p:nvPr/>
        </p:nvPicPr>
        <p:blipFill>
          <a:blip r:embed="rId2"/>
          <a:stretch>
            <a:fillRect/>
          </a:stretch>
        </p:blipFill>
        <p:spPr>
          <a:xfrm>
            <a:off x="4356822" y="2920341"/>
            <a:ext cx="2876190" cy="216190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E476D11-C048-48BC-8042-F6B7E2C85C58}"/>
              </a:ext>
            </a:extLst>
          </p:cNvPr>
          <p:cNvSpPr txBox="1"/>
          <p:nvPr/>
        </p:nvSpPr>
        <p:spPr>
          <a:xfrm>
            <a:off x="4356822" y="6043961"/>
            <a:ext cx="3326368" cy="307777"/>
          </a:xfrm>
          <a:prstGeom prst="rect">
            <a:avLst/>
          </a:prstGeom>
          <a:noFill/>
        </p:spPr>
        <p:txBody>
          <a:bodyPr wrap="square" rtlCol="0">
            <a:spAutoFit/>
          </a:bodyPr>
          <a:lstStyle/>
          <a:p>
            <a:pPr algn="ctr"/>
            <a:r>
              <a:rPr lang="en-US" sz="1400" dirty="0"/>
              <a:t>Art by Richard Gunther</a:t>
            </a:r>
          </a:p>
        </p:txBody>
      </p:sp>
    </p:spTree>
    <p:extLst>
      <p:ext uri="{BB962C8B-B14F-4D97-AF65-F5344CB8AC3E}">
        <p14:creationId xmlns:p14="http://schemas.microsoft.com/office/powerpoint/2010/main" val="15289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7EAF-D249-4112-8801-CF671CA21235}"/>
              </a:ext>
            </a:extLst>
          </p:cNvPr>
          <p:cNvSpPr>
            <a:spLocks noGrp="1"/>
          </p:cNvSpPr>
          <p:nvPr>
            <p:ph type="title"/>
          </p:nvPr>
        </p:nvSpPr>
        <p:spPr/>
        <p:txBody>
          <a:bodyPr/>
          <a:lstStyle/>
          <a:p>
            <a:r>
              <a:rPr lang="en-US" dirty="0"/>
              <a:t>Listen for God’s timing.</a:t>
            </a:r>
          </a:p>
        </p:txBody>
      </p:sp>
      <p:sp>
        <p:nvSpPr>
          <p:cNvPr id="3" name="Content Placeholder 2">
            <a:extLst>
              <a:ext uri="{FF2B5EF4-FFF2-40B4-BE49-F238E27FC236}">
                <a16:creationId xmlns:a16="http://schemas.microsoft.com/office/drawing/2014/main" id="{348A30D4-1C91-4707-BD78-05AE8387BDA4}"/>
              </a:ext>
            </a:extLst>
          </p:cNvPr>
          <p:cNvSpPr>
            <a:spLocks noGrp="1"/>
          </p:cNvSpPr>
          <p:nvPr>
            <p:ph idx="1"/>
          </p:nvPr>
        </p:nvSpPr>
        <p:spPr/>
        <p:txBody>
          <a:bodyPr/>
          <a:lstStyle/>
          <a:p>
            <a:r>
              <a:rPr lang="en-US" dirty="0"/>
              <a:t>What lessons do you think Isaac learned from this experience?</a:t>
            </a:r>
          </a:p>
        </p:txBody>
      </p:sp>
      <p:pic>
        <p:nvPicPr>
          <p:cNvPr id="5" name="Picture 4">
            <a:extLst>
              <a:ext uri="{FF2B5EF4-FFF2-40B4-BE49-F238E27FC236}">
                <a16:creationId xmlns:a16="http://schemas.microsoft.com/office/drawing/2014/main" id="{89E8C07D-674A-40AD-859C-F0E10C205DA6}"/>
              </a:ext>
            </a:extLst>
          </p:cNvPr>
          <p:cNvPicPr>
            <a:picLocks noChangeAspect="1"/>
          </p:cNvPicPr>
          <p:nvPr/>
        </p:nvPicPr>
        <p:blipFill>
          <a:blip r:embed="rId2"/>
          <a:stretch>
            <a:fillRect/>
          </a:stretch>
        </p:blipFill>
        <p:spPr>
          <a:xfrm>
            <a:off x="4457182" y="2994818"/>
            <a:ext cx="3463147" cy="260309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7FC9F69-840B-427A-A83E-AC76518D095B}"/>
              </a:ext>
            </a:extLst>
          </p:cNvPr>
          <p:cNvSpPr txBox="1"/>
          <p:nvPr/>
        </p:nvSpPr>
        <p:spPr>
          <a:xfrm>
            <a:off x="4356822" y="6043961"/>
            <a:ext cx="3326368" cy="307777"/>
          </a:xfrm>
          <a:prstGeom prst="rect">
            <a:avLst/>
          </a:prstGeom>
          <a:noFill/>
        </p:spPr>
        <p:txBody>
          <a:bodyPr wrap="square" rtlCol="0">
            <a:spAutoFit/>
          </a:bodyPr>
          <a:lstStyle/>
          <a:p>
            <a:pPr algn="ctr"/>
            <a:r>
              <a:rPr lang="en-US" sz="1400" dirty="0"/>
              <a:t>Art by Richard Gunther</a:t>
            </a:r>
          </a:p>
        </p:txBody>
      </p:sp>
    </p:spTree>
    <p:extLst>
      <p:ext uri="{BB962C8B-B14F-4D97-AF65-F5344CB8AC3E}">
        <p14:creationId xmlns:p14="http://schemas.microsoft.com/office/powerpoint/2010/main" val="39609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B3FE-7393-4AF9-ADC1-5D14B063FD0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A0C1DE5-4968-4E1F-8E92-811CB12554A5}"/>
              </a:ext>
            </a:extLst>
          </p:cNvPr>
          <p:cNvSpPr>
            <a:spLocks noGrp="1"/>
          </p:cNvSpPr>
          <p:nvPr>
            <p:ph idx="1"/>
          </p:nvPr>
        </p:nvSpPr>
        <p:spPr/>
        <p:txBody>
          <a:bodyPr/>
          <a:lstStyle/>
          <a:p>
            <a:r>
              <a:rPr lang="en-US" dirty="0"/>
              <a:t>Ask. </a:t>
            </a:r>
          </a:p>
          <a:p>
            <a:pPr lvl="1"/>
            <a:r>
              <a:rPr lang="en-US" dirty="0"/>
              <a:t>Where might God be testing you with what seems like a ridiculous request? </a:t>
            </a:r>
          </a:p>
          <a:p>
            <a:pPr lvl="1"/>
            <a:r>
              <a:rPr lang="en-US" dirty="0"/>
              <a:t>Have you been delaying, or are you obeying promptly? </a:t>
            </a:r>
          </a:p>
          <a:p>
            <a:pPr lvl="1"/>
            <a:r>
              <a:rPr lang="en-US" dirty="0"/>
              <a:t>Where might the enemy be tempting you physically or mentally to get off course?</a:t>
            </a:r>
          </a:p>
          <a:p>
            <a:endParaRPr lang="en-US" dirty="0"/>
          </a:p>
        </p:txBody>
      </p:sp>
    </p:spTree>
    <p:extLst>
      <p:ext uri="{BB962C8B-B14F-4D97-AF65-F5344CB8AC3E}">
        <p14:creationId xmlns:p14="http://schemas.microsoft.com/office/powerpoint/2010/main" val="362733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B3FE-7393-4AF9-ADC1-5D14B063FD0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A0C1DE5-4968-4E1F-8E92-811CB12554A5}"/>
              </a:ext>
            </a:extLst>
          </p:cNvPr>
          <p:cNvSpPr>
            <a:spLocks noGrp="1"/>
          </p:cNvSpPr>
          <p:nvPr>
            <p:ph idx="1"/>
          </p:nvPr>
        </p:nvSpPr>
        <p:spPr/>
        <p:txBody>
          <a:bodyPr/>
          <a:lstStyle/>
          <a:p>
            <a:r>
              <a:rPr lang="en-US" dirty="0"/>
              <a:t>Remember. </a:t>
            </a:r>
          </a:p>
          <a:p>
            <a:pPr lvl="1"/>
            <a:r>
              <a:rPr lang="en-US" dirty="0"/>
              <a:t>Take a moment to look back on God’s track record in your life. </a:t>
            </a:r>
          </a:p>
          <a:p>
            <a:pPr lvl="1"/>
            <a:r>
              <a:rPr lang="en-US" dirty="0"/>
              <a:t>Write down where you have seen God show off His power. </a:t>
            </a:r>
          </a:p>
          <a:p>
            <a:pPr lvl="1"/>
            <a:r>
              <a:rPr lang="en-US" dirty="0"/>
              <a:t>Take some time now and ask God to continue to show off in your seasons of testing.</a:t>
            </a:r>
          </a:p>
          <a:p>
            <a:endParaRPr lang="en-US" dirty="0"/>
          </a:p>
        </p:txBody>
      </p:sp>
    </p:spTree>
    <p:extLst>
      <p:ext uri="{BB962C8B-B14F-4D97-AF65-F5344CB8AC3E}">
        <p14:creationId xmlns:p14="http://schemas.microsoft.com/office/powerpoint/2010/main" val="95003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B4FBE-5AE6-42CA-960D-458A0DCB2CDA}"/>
              </a:ext>
            </a:extLst>
          </p:cNvPr>
          <p:cNvSpPr>
            <a:spLocks noGrp="1"/>
          </p:cNvSpPr>
          <p:nvPr>
            <p:ph type="title"/>
          </p:nvPr>
        </p:nvSpPr>
        <p:spPr/>
        <p:txBody>
          <a:bodyPr/>
          <a:lstStyle/>
          <a:p>
            <a:r>
              <a:rPr lang="en-US" dirty="0"/>
              <a:t>Video Introduction</a:t>
            </a:r>
          </a:p>
        </p:txBody>
      </p:sp>
      <p:pic>
        <p:nvPicPr>
          <p:cNvPr id="6" name="Picture 5" descr="A picture containing text, watching, dark&#10;&#10;Description automatically generated">
            <a:hlinkClick r:id="rId2"/>
            <a:extLst>
              <a:ext uri="{FF2B5EF4-FFF2-40B4-BE49-F238E27FC236}">
                <a16:creationId xmlns:a16="http://schemas.microsoft.com/office/drawing/2014/main" id="{88699FAA-D717-458B-A8AE-37A0A8815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463" y="1508344"/>
            <a:ext cx="6495074" cy="4245074"/>
          </a:xfrm>
          <a:prstGeom prst="rect">
            <a:avLst/>
          </a:prstGeom>
        </p:spPr>
      </p:pic>
      <p:sp>
        <p:nvSpPr>
          <p:cNvPr id="7" name="TextBox 6">
            <a:extLst>
              <a:ext uri="{FF2B5EF4-FFF2-40B4-BE49-F238E27FC236}">
                <a16:creationId xmlns:a16="http://schemas.microsoft.com/office/drawing/2014/main" id="{F80B4570-4FC5-48ED-8161-610A7362583B}"/>
              </a:ext>
            </a:extLst>
          </p:cNvPr>
          <p:cNvSpPr txBox="1"/>
          <p:nvPr/>
        </p:nvSpPr>
        <p:spPr>
          <a:xfrm>
            <a:off x="4617522" y="5878285"/>
            <a:ext cx="2956956"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353016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B3FE-7393-4AF9-ADC1-5D14B063FD0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A0C1DE5-4968-4E1F-8E92-811CB12554A5}"/>
              </a:ext>
            </a:extLst>
          </p:cNvPr>
          <p:cNvSpPr>
            <a:spLocks noGrp="1"/>
          </p:cNvSpPr>
          <p:nvPr>
            <p:ph idx="1"/>
          </p:nvPr>
        </p:nvSpPr>
        <p:spPr/>
        <p:txBody>
          <a:bodyPr/>
          <a:lstStyle/>
          <a:p>
            <a:r>
              <a:rPr lang="en-US" dirty="0"/>
              <a:t>Share. </a:t>
            </a:r>
          </a:p>
          <a:p>
            <a:pPr lvl="1"/>
            <a:r>
              <a:rPr lang="en-US" dirty="0"/>
              <a:t>Where have you seen God’s prevention as protection played out in your life? </a:t>
            </a:r>
          </a:p>
          <a:p>
            <a:pPr lvl="1"/>
            <a:r>
              <a:rPr lang="en-US" dirty="0"/>
              <a:t>Take some time right now to thank Him for that prevention. </a:t>
            </a:r>
          </a:p>
          <a:p>
            <a:pPr lvl="1"/>
            <a:r>
              <a:rPr lang="en-US" dirty="0"/>
              <a:t>Then share that testimony with someone who may need to hear it in the coming days. </a:t>
            </a:r>
          </a:p>
          <a:p>
            <a:endParaRPr lang="en-US" dirty="0"/>
          </a:p>
        </p:txBody>
      </p:sp>
    </p:spTree>
    <p:extLst>
      <p:ext uri="{BB962C8B-B14F-4D97-AF65-F5344CB8AC3E}">
        <p14:creationId xmlns:p14="http://schemas.microsoft.com/office/powerpoint/2010/main" val="28270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9B7DE6B7-EB4A-4F1E-B12B-9B4CEDE32CCC}"/>
              </a:ext>
            </a:extLst>
          </p:cNvPr>
          <p:cNvSpPr/>
          <p:nvPr/>
        </p:nvSpPr>
        <p:spPr>
          <a:xfrm>
            <a:off x="4059045" y="1915934"/>
            <a:ext cx="3836018" cy="2812183"/>
          </a:xfrm>
          <a:prstGeom prst="wedgeRoundRectCallout">
            <a:avLst>
              <a:gd name="adj1" fmla="val -70546"/>
              <a:gd name="adj2" fmla="val -178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a:t>
            </a:r>
            <a:r>
              <a:rPr lang="en-US" dirty="0">
                <a:latin typeface="Comic Sans MS" panose="030F0702030302020204" pitchFamily="66" charset="0"/>
              </a:rPr>
              <a:t> Cucaracha!  Hope you people know the clues and words come from Genesis 22.  If you need help or also want to try the Cryptography puzzle, go to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2"/>
              </a:rPr>
              <a:t>https://tinyurl.com/56az7n5f</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dirty="0">
              <a:latin typeface="Comic Sans MS" panose="030F0702030302020204" pitchFamily="66" charset="0"/>
            </a:endParaRPr>
          </a:p>
        </p:txBody>
      </p:sp>
      <p:sp>
        <p:nvSpPr>
          <p:cNvPr id="4" name="Title 3">
            <a:extLst>
              <a:ext uri="{FF2B5EF4-FFF2-40B4-BE49-F238E27FC236}">
                <a16:creationId xmlns:a16="http://schemas.microsoft.com/office/drawing/2014/main" id="{902C22A9-25C5-445E-983F-0D916D5E3697}"/>
              </a:ext>
            </a:extLst>
          </p:cNvPr>
          <p:cNvSpPr>
            <a:spLocks noGrp="1"/>
          </p:cNvSpPr>
          <p:nvPr>
            <p:ph type="title"/>
          </p:nvPr>
        </p:nvSpPr>
        <p:spPr/>
        <p:txBody>
          <a:bodyPr/>
          <a:lstStyle/>
          <a:p>
            <a:r>
              <a:rPr lang="en-US" dirty="0"/>
              <a:t>Family Activities</a:t>
            </a:r>
          </a:p>
        </p:txBody>
      </p:sp>
      <p:pic>
        <p:nvPicPr>
          <p:cNvPr id="5" name="Picture 4" descr="A drawing of a house&#10;&#10;Description automatically generated with medium confidence">
            <a:extLst>
              <a:ext uri="{FF2B5EF4-FFF2-40B4-BE49-F238E27FC236}">
                <a16:creationId xmlns:a16="http://schemas.microsoft.com/office/drawing/2014/main" id="{C2CD55C4-905E-4C14-91D7-6F49C14C48B0}"/>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09211" y="1690688"/>
            <a:ext cx="3987165" cy="4248150"/>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7" name="Picture 6" descr="A picture containing text, vector graphics&#10;&#10;Description automatically generated">
            <a:extLst>
              <a:ext uri="{FF2B5EF4-FFF2-40B4-BE49-F238E27FC236}">
                <a16:creationId xmlns:a16="http://schemas.microsoft.com/office/drawing/2014/main" id="{B4F86815-C982-4FD8-A840-8D3DB5642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878" y="1882480"/>
            <a:ext cx="2697201" cy="3797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04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Confidence in </a:t>
            </a:r>
            <a:br>
              <a:rPr lang="en-US" dirty="0"/>
            </a:br>
            <a:r>
              <a:rPr lang="en-US" dirty="0"/>
              <a:t>Times of Testing</a:t>
            </a:r>
          </a:p>
        </p:txBody>
      </p:sp>
      <p:sp>
        <p:nvSpPr>
          <p:cNvPr id="3" name="Subtitle 2"/>
          <p:cNvSpPr>
            <a:spLocks noGrp="1"/>
          </p:cNvSpPr>
          <p:nvPr>
            <p:ph type="subTitle" idx="1"/>
          </p:nvPr>
        </p:nvSpPr>
        <p:spPr>
          <a:xfrm>
            <a:off x="1524000" y="3895106"/>
            <a:ext cx="9144000" cy="1362694"/>
          </a:xfrm>
        </p:spPr>
        <p:txBody>
          <a:bodyPr/>
          <a:lstStyle/>
          <a:p>
            <a:r>
              <a:rPr lang="en-US" dirty="0"/>
              <a:t>November 28</a:t>
            </a:r>
          </a:p>
        </p:txBody>
      </p:sp>
    </p:spTree>
    <p:extLst>
      <p:ext uri="{BB962C8B-B14F-4D97-AF65-F5344CB8AC3E}">
        <p14:creationId xmlns:p14="http://schemas.microsoft.com/office/powerpoint/2010/main" val="32846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E3BC-1CD1-4D19-B325-90BFA5F8C4DA}"/>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3B67AFF0-2A9B-4BC7-88E3-B6E127516C42}"/>
              </a:ext>
            </a:extLst>
          </p:cNvPr>
          <p:cNvSpPr>
            <a:spLocks noGrp="1"/>
          </p:cNvSpPr>
          <p:nvPr>
            <p:ph idx="1"/>
          </p:nvPr>
        </p:nvSpPr>
        <p:spPr/>
        <p:txBody>
          <a:bodyPr/>
          <a:lstStyle/>
          <a:p>
            <a:r>
              <a:rPr lang="en-US" dirty="0"/>
              <a:t>In school, what was the most difficult test you had to take?</a:t>
            </a:r>
          </a:p>
          <a:p>
            <a:r>
              <a:rPr lang="en-US" dirty="0">
                <a:solidFill>
                  <a:srgbClr val="C00000"/>
                </a:solidFill>
              </a:rPr>
              <a:t>Today we look at a test God gave to Abraham.</a:t>
            </a:r>
          </a:p>
          <a:p>
            <a:pPr lvl="1"/>
            <a:r>
              <a:rPr lang="en-US" dirty="0">
                <a:solidFill>
                  <a:srgbClr val="C00000"/>
                </a:solidFill>
              </a:rPr>
              <a:t>There are more difficult tests in life than in school.</a:t>
            </a:r>
          </a:p>
          <a:p>
            <a:pPr lvl="1"/>
            <a:r>
              <a:rPr lang="en-US" dirty="0">
                <a:solidFill>
                  <a:srgbClr val="C00000"/>
                </a:solidFill>
              </a:rPr>
              <a:t>When our faith is tested during those situations, trust God.</a:t>
            </a:r>
          </a:p>
          <a:p>
            <a:endParaRPr lang="en-US" dirty="0"/>
          </a:p>
          <a:p>
            <a:endParaRPr lang="en-US" dirty="0"/>
          </a:p>
        </p:txBody>
      </p:sp>
      <p:grpSp>
        <p:nvGrpSpPr>
          <p:cNvPr id="5" name="Group 4">
            <a:extLst>
              <a:ext uri="{FF2B5EF4-FFF2-40B4-BE49-F238E27FC236}">
                <a16:creationId xmlns:a16="http://schemas.microsoft.com/office/drawing/2014/main" id="{70B1A105-8DE4-4525-B911-D3BBD862024F}"/>
              </a:ext>
            </a:extLst>
          </p:cNvPr>
          <p:cNvGrpSpPr/>
          <p:nvPr/>
        </p:nvGrpSpPr>
        <p:grpSpPr>
          <a:xfrm>
            <a:off x="1475046" y="2992582"/>
            <a:ext cx="9605716" cy="2879766"/>
            <a:chOff x="1475046" y="2992582"/>
            <a:chExt cx="9605716" cy="2879766"/>
          </a:xfrm>
        </p:grpSpPr>
        <p:pic>
          <p:nvPicPr>
            <p:cNvPr id="1026" name="Picture 2" descr="Math, Blackboard, Education, Classroom, Chalkboard">
              <a:extLst>
                <a:ext uri="{FF2B5EF4-FFF2-40B4-BE49-F238E27FC236}">
                  <a16:creationId xmlns:a16="http://schemas.microsoft.com/office/drawing/2014/main" id="{49DBDC6C-8F67-4E03-8A85-4199C06B7A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467" y="3429000"/>
              <a:ext cx="2663136" cy="1495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hemicals, Chemist, Comic Characters, Experiment">
              <a:extLst>
                <a:ext uri="{FF2B5EF4-FFF2-40B4-BE49-F238E27FC236}">
                  <a16:creationId xmlns:a16="http://schemas.microsoft.com/office/drawing/2014/main" id="{78CDC464-FCD8-4B58-AF6A-D04CE6B52D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75046" y="2992582"/>
              <a:ext cx="1955841" cy="287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ession, Science, Pictogram, Fatigue, Studies, Student">
              <a:extLst>
                <a:ext uri="{FF2B5EF4-FFF2-40B4-BE49-F238E27FC236}">
                  <a16:creationId xmlns:a16="http://schemas.microsoft.com/office/drawing/2014/main" id="{0F6C38AD-7981-45E1-B2D6-24EDF95DD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41184" y="3134587"/>
              <a:ext cx="2939578" cy="2446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60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7E0D-3301-4F8C-8674-BC6095192A21}"/>
              </a:ext>
            </a:extLst>
          </p:cNvPr>
          <p:cNvSpPr>
            <a:spLocks noGrp="1"/>
          </p:cNvSpPr>
          <p:nvPr>
            <p:ph type="title"/>
          </p:nvPr>
        </p:nvSpPr>
        <p:spPr/>
        <p:txBody>
          <a:bodyPr/>
          <a:lstStyle/>
          <a:p>
            <a:pPr algn="l"/>
            <a:r>
              <a:rPr lang="en-US" dirty="0"/>
              <a:t>Listen for God’s test of Abraham.</a:t>
            </a:r>
          </a:p>
        </p:txBody>
      </p:sp>
      <p:sp>
        <p:nvSpPr>
          <p:cNvPr id="3" name="Content Placeholder 2">
            <a:extLst>
              <a:ext uri="{FF2B5EF4-FFF2-40B4-BE49-F238E27FC236}">
                <a16:creationId xmlns:a16="http://schemas.microsoft.com/office/drawing/2014/main" id="{75434F30-DD96-4E17-9FDD-819F20621CFC}"/>
              </a:ext>
            </a:extLst>
          </p:cNvPr>
          <p:cNvSpPr>
            <a:spLocks noGrp="1"/>
          </p:cNvSpPr>
          <p:nvPr>
            <p:ph idx="1"/>
          </p:nvPr>
        </p:nvSpPr>
        <p:spPr>
          <a:xfrm>
            <a:off x="1221988" y="1769869"/>
            <a:ext cx="9748024" cy="4351338"/>
          </a:xfrm>
        </p:spPr>
        <p:txBody>
          <a:bodyPr/>
          <a:lstStyle/>
          <a:p>
            <a:pPr marL="0" indent="0" algn="ctr">
              <a:buNone/>
            </a:pPr>
            <a:r>
              <a:rPr lang="en-US" dirty="0"/>
              <a:t>Genesis 22:1-2 (NIV)  Some time later God tested Abraham. He said to him, "Abraham!" "Here I am," he replied. 2  Then God said, "Take your son, your only son, Isaac, whom you love, and go to the region of Moriah. Sacrifice him there as a burnt offering on one of the mountains I will tell you about."</a:t>
            </a:r>
          </a:p>
        </p:txBody>
      </p:sp>
      <p:pic>
        <p:nvPicPr>
          <p:cNvPr id="5" name="Picture 4">
            <a:extLst>
              <a:ext uri="{FF2B5EF4-FFF2-40B4-BE49-F238E27FC236}">
                <a16:creationId xmlns:a16="http://schemas.microsoft.com/office/drawing/2014/main" id="{188C94AB-5FCE-478D-9D0E-B4BE6883F713}"/>
              </a:ext>
            </a:extLst>
          </p:cNvPr>
          <p:cNvPicPr>
            <a:picLocks noChangeAspect="1"/>
          </p:cNvPicPr>
          <p:nvPr/>
        </p:nvPicPr>
        <p:blipFill>
          <a:blip r:embed="rId2"/>
          <a:stretch>
            <a:fillRect/>
          </a:stretch>
        </p:blipFill>
        <p:spPr>
          <a:xfrm>
            <a:off x="5091238" y="5688418"/>
            <a:ext cx="2009524"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42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9DA4-C36F-4F05-BF22-393D06241BA7}"/>
              </a:ext>
            </a:extLst>
          </p:cNvPr>
          <p:cNvSpPr>
            <a:spLocks noGrp="1"/>
          </p:cNvSpPr>
          <p:nvPr>
            <p:ph type="title"/>
          </p:nvPr>
        </p:nvSpPr>
        <p:spPr/>
        <p:txBody>
          <a:bodyPr/>
          <a:lstStyle/>
          <a:p>
            <a:r>
              <a:rPr lang="en-US" dirty="0"/>
              <a:t>Faith Will Be Tested</a:t>
            </a:r>
          </a:p>
        </p:txBody>
      </p:sp>
      <p:sp>
        <p:nvSpPr>
          <p:cNvPr id="3" name="Content Placeholder 2">
            <a:extLst>
              <a:ext uri="{FF2B5EF4-FFF2-40B4-BE49-F238E27FC236}">
                <a16:creationId xmlns:a16="http://schemas.microsoft.com/office/drawing/2014/main" id="{C91480D6-E57D-429D-8788-0E1E3E966521}"/>
              </a:ext>
            </a:extLst>
          </p:cNvPr>
          <p:cNvSpPr>
            <a:spLocks noGrp="1"/>
          </p:cNvSpPr>
          <p:nvPr>
            <p:ph idx="1"/>
          </p:nvPr>
        </p:nvSpPr>
        <p:spPr>
          <a:xfrm>
            <a:off x="838200" y="1690688"/>
            <a:ext cx="10515600" cy="4802187"/>
          </a:xfrm>
        </p:spPr>
        <p:txBody>
          <a:bodyPr>
            <a:normAutofit/>
          </a:bodyPr>
          <a:lstStyle/>
          <a:p>
            <a:r>
              <a:rPr lang="en-US" dirty="0"/>
              <a:t>What three imperatives summarize the task God gave to Abraham?</a:t>
            </a:r>
          </a:p>
          <a:p>
            <a:r>
              <a:rPr lang="en-US" dirty="0"/>
              <a:t>In what ways might this task seem counterintuitive to the promises God had made to Abraham?</a:t>
            </a:r>
          </a:p>
          <a:p>
            <a:r>
              <a:rPr lang="en-US" dirty="0"/>
              <a:t>Teachers give tests to find out if students know the material.   If God is omniscient, knows all things, why do you think He decided to give Abraham this test?</a:t>
            </a:r>
          </a:p>
        </p:txBody>
      </p:sp>
      <p:sp>
        <p:nvSpPr>
          <p:cNvPr id="4" name="Scroll: Horizontal 3">
            <a:extLst>
              <a:ext uri="{FF2B5EF4-FFF2-40B4-BE49-F238E27FC236}">
                <a16:creationId xmlns:a16="http://schemas.microsoft.com/office/drawing/2014/main" id="{80ECBC40-50DE-4608-9BBC-61BB9A8460ED}"/>
              </a:ext>
            </a:extLst>
          </p:cNvPr>
          <p:cNvSpPr/>
          <p:nvPr/>
        </p:nvSpPr>
        <p:spPr>
          <a:xfrm rot="21053062">
            <a:off x="2456983" y="2264121"/>
            <a:ext cx="7002966" cy="2798956"/>
          </a:xfrm>
          <a:prstGeom prst="horizontalScroll">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algn="ctr">
              <a:spcBef>
                <a:spcPts val="0"/>
              </a:spcBef>
              <a:spcAft>
                <a:spcPts val="0"/>
              </a:spcAft>
            </a:pPr>
            <a:r>
              <a:rPr lang="en-US" sz="32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3200" dirty="0">
                <a:effectLst/>
                <a:latin typeface="Arial" panose="020B0604020202020204" pitchFamily="34" charset="0"/>
                <a:ea typeface="Times New Roman" panose="02020603050405020304" pitchFamily="18" charset="0"/>
                <a:cs typeface="Arial" panose="020B0604020202020204" pitchFamily="34" charset="0"/>
              </a:rPr>
              <a:t> We must be willing to separate ourselves from anything and give it over to God’s control</a:t>
            </a:r>
          </a:p>
        </p:txBody>
      </p:sp>
    </p:spTree>
    <p:extLst>
      <p:ext uri="{BB962C8B-B14F-4D97-AF65-F5344CB8AC3E}">
        <p14:creationId xmlns:p14="http://schemas.microsoft.com/office/powerpoint/2010/main" val="34496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1103-2455-4FF1-946A-4C21D45885D9}"/>
              </a:ext>
            </a:extLst>
          </p:cNvPr>
          <p:cNvSpPr>
            <a:spLocks noGrp="1"/>
          </p:cNvSpPr>
          <p:nvPr>
            <p:ph type="title"/>
          </p:nvPr>
        </p:nvSpPr>
        <p:spPr/>
        <p:txBody>
          <a:bodyPr/>
          <a:lstStyle/>
          <a:p>
            <a:r>
              <a:rPr lang="en-US" dirty="0"/>
              <a:t>Faith Will Be Tested</a:t>
            </a:r>
          </a:p>
        </p:txBody>
      </p:sp>
      <p:sp>
        <p:nvSpPr>
          <p:cNvPr id="3" name="Content Placeholder 2">
            <a:extLst>
              <a:ext uri="{FF2B5EF4-FFF2-40B4-BE49-F238E27FC236}">
                <a16:creationId xmlns:a16="http://schemas.microsoft.com/office/drawing/2014/main" id="{B109D0F9-60E2-4EB8-BC12-B86E15E777CD}"/>
              </a:ext>
            </a:extLst>
          </p:cNvPr>
          <p:cNvSpPr>
            <a:spLocks noGrp="1"/>
          </p:cNvSpPr>
          <p:nvPr>
            <p:ph idx="1"/>
          </p:nvPr>
        </p:nvSpPr>
        <p:spPr/>
        <p:txBody>
          <a:bodyPr>
            <a:normAutofit/>
          </a:bodyPr>
          <a:lstStyle/>
          <a:p>
            <a:r>
              <a:rPr lang="en-US" dirty="0"/>
              <a:t>How would you describe the difference between </a:t>
            </a:r>
            <a:r>
              <a:rPr lang="en-US" i="1" dirty="0"/>
              <a:t>temptation</a:t>
            </a:r>
            <a:r>
              <a:rPr lang="en-US" dirty="0"/>
              <a:t> and </a:t>
            </a:r>
            <a:r>
              <a:rPr lang="en-US" i="1" dirty="0"/>
              <a:t>testing</a:t>
            </a:r>
            <a:r>
              <a:rPr lang="en-US" dirty="0"/>
              <a:t>?</a:t>
            </a:r>
          </a:p>
          <a:p>
            <a:r>
              <a:rPr lang="en-US" dirty="0"/>
              <a:t>What kinds of feelings or thoughts do you think Abraham experienced? </a:t>
            </a:r>
          </a:p>
          <a:p>
            <a:r>
              <a:rPr lang="en-US" dirty="0">
                <a:solidFill>
                  <a:srgbClr val="C00000"/>
                </a:solidFill>
              </a:rPr>
              <a:t>Note that these initial feelings and thoughts are normal … </a:t>
            </a:r>
          </a:p>
          <a:p>
            <a:pPr marL="0" indent="0">
              <a:buNone/>
            </a:pPr>
            <a:r>
              <a:rPr lang="en-US" dirty="0">
                <a:solidFill>
                  <a:srgbClr val="C00000"/>
                </a:solidFill>
                <a:sym typeface="Wingdings" panose="05000000000000000000" pitchFamily="2" charset="2"/>
              </a:rPr>
              <a:t></a:t>
            </a:r>
            <a:r>
              <a:rPr lang="en-US" dirty="0">
                <a:solidFill>
                  <a:srgbClr val="C00000"/>
                </a:solidFill>
              </a:rPr>
              <a:t>Initial fear and struggling with obedience are OK</a:t>
            </a:r>
          </a:p>
          <a:p>
            <a:endParaRPr lang="en-US" dirty="0"/>
          </a:p>
        </p:txBody>
      </p:sp>
      <p:graphicFrame>
        <p:nvGraphicFramePr>
          <p:cNvPr id="4" name="Table 4">
            <a:extLst>
              <a:ext uri="{FF2B5EF4-FFF2-40B4-BE49-F238E27FC236}">
                <a16:creationId xmlns:a16="http://schemas.microsoft.com/office/drawing/2014/main" id="{AD80F152-6891-438B-8BD2-4274A83E1D96}"/>
              </a:ext>
            </a:extLst>
          </p:cNvPr>
          <p:cNvGraphicFramePr>
            <a:graphicFrameLocks noGrp="1"/>
          </p:cNvGraphicFramePr>
          <p:nvPr>
            <p:extLst>
              <p:ext uri="{D42A27DB-BD31-4B8C-83A1-F6EECF244321}">
                <p14:modId xmlns:p14="http://schemas.microsoft.com/office/powerpoint/2010/main" val="821409604"/>
              </p:ext>
            </p:extLst>
          </p:nvPr>
        </p:nvGraphicFramePr>
        <p:xfrm>
          <a:off x="1496741" y="3058160"/>
          <a:ext cx="9487210" cy="1645920"/>
        </p:xfrm>
        <a:graphic>
          <a:graphicData uri="http://schemas.openxmlformats.org/drawingml/2006/table">
            <a:tbl>
              <a:tblPr firstRow="1" bandRow="1">
                <a:tableStyleId>{5C22544A-7EE6-4342-B048-85BDC9FD1C3A}</a:tableStyleId>
              </a:tblPr>
              <a:tblGrid>
                <a:gridCol w="4743605">
                  <a:extLst>
                    <a:ext uri="{9D8B030D-6E8A-4147-A177-3AD203B41FA5}">
                      <a16:colId xmlns:a16="http://schemas.microsoft.com/office/drawing/2014/main" val="2008568256"/>
                    </a:ext>
                  </a:extLst>
                </a:gridCol>
                <a:gridCol w="4743605">
                  <a:extLst>
                    <a:ext uri="{9D8B030D-6E8A-4147-A177-3AD203B41FA5}">
                      <a16:colId xmlns:a16="http://schemas.microsoft.com/office/drawing/2014/main" val="3601881738"/>
                    </a:ext>
                  </a:extLst>
                </a:gridCol>
              </a:tblGrid>
              <a:tr h="370840">
                <a:tc>
                  <a:txBody>
                    <a:bodyPr/>
                    <a:lstStyle/>
                    <a:p>
                      <a:pPr algn="ctr"/>
                      <a:r>
                        <a:rPr lang="en-US" sz="3200" dirty="0"/>
                        <a:t>Temptation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525003"/>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918924"/>
                  </a:ext>
                </a:extLst>
              </a:tr>
            </a:tbl>
          </a:graphicData>
        </a:graphic>
      </p:graphicFrame>
    </p:spTree>
    <p:extLst>
      <p:ext uri="{BB962C8B-B14F-4D97-AF65-F5344CB8AC3E}">
        <p14:creationId xmlns:p14="http://schemas.microsoft.com/office/powerpoint/2010/main" val="29066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74F-7118-4B99-973F-2548C173E73E}"/>
              </a:ext>
            </a:extLst>
          </p:cNvPr>
          <p:cNvSpPr>
            <a:spLocks noGrp="1"/>
          </p:cNvSpPr>
          <p:nvPr>
            <p:ph type="title"/>
          </p:nvPr>
        </p:nvSpPr>
        <p:spPr/>
        <p:txBody>
          <a:bodyPr/>
          <a:lstStyle/>
          <a:p>
            <a:r>
              <a:rPr lang="en-US" dirty="0"/>
              <a:t>Faith Will Be Tested</a:t>
            </a:r>
          </a:p>
        </p:txBody>
      </p:sp>
      <p:sp>
        <p:nvSpPr>
          <p:cNvPr id="3" name="Content Placeholder 2">
            <a:extLst>
              <a:ext uri="{FF2B5EF4-FFF2-40B4-BE49-F238E27FC236}">
                <a16:creationId xmlns:a16="http://schemas.microsoft.com/office/drawing/2014/main" id="{334B7D85-971F-4A4B-941B-DCB99CB80082}"/>
              </a:ext>
            </a:extLst>
          </p:cNvPr>
          <p:cNvSpPr>
            <a:spLocks noGrp="1"/>
          </p:cNvSpPr>
          <p:nvPr>
            <p:ph idx="1"/>
          </p:nvPr>
        </p:nvSpPr>
        <p:spPr/>
        <p:txBody>
          <a:bodyPr/>
          <a:lstStyle/>
          <a:p>
            <a:r>
              <a:rPr lang="en-US" dirty="0"/>
              <a:t>However, how could this have been a temptation for Abraham?  How might he respond and it </a:t>
            </a:r>
            <a:r>
              <a:rPr lang="en-US" i="1" dirty="0"/>
              <a:t>not</a:t>
            </a:r>
            <a:r>
              <a:rPr lang="en-US" dirty="0"/>
              <a:t> be OK to doubt God’s goodness and wisdom</a:t>
            </a:r>
          </a:p>
          <a:p>
            <a:r>
              <a:rPr lang="en-US" dirty="0"/>
              <a:t>What kinds of obedience tests does God place before us?</a:t>
            </a:r>
          </a:p>
        </p:txBody>
      </p:sp>
    </p:spTree>
    <p:extLst>
      <p:ext uri="{BB962C8B-B14F-4D97-AF65-F5344CB8AC3E}">
        <p14:creationId xmlns:p14="http://schemas.microsoft.com/office/powerpoint/2010/main" val="3906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0BB5-9C9F-4751-B6F9-DDBB9F2A6A38}"/>
              </a:ext>
            </a:extLst>
          </p:cNvPr>
          <p:cNvSpPr>
            <a:spLocks noGrp="1"/>
          </p:cNvSpPr>
          <p:nvPr>
            <p:ph type="title"/>
          </p:nvPr>
        </p:nvSpPr>
        <p:spPr/>
        <p:txBody>
          <a:bodyPr/>
          <a:lstStyle/>
          <a:p>
            <a:pPr algn="l"/>
            <a:r>
              <a:rPr lang="en-US" dirty="0"/>
              <a:t>Listen for how Abraham trusted God.</a:t>
            </a:r>
          </a:p>
        </p:txBody>
      </p:sp>
      <p:sp>
        <p:nvSpPr>
          <p:cNvPr id="3" name="Content Placeholder 2">
            <a:extLst>
              <a:ext uri="{FF2B5EF4-FFF2-40B4-BE49-F238E27FC236}">
                <a16:creationId xmlns:a16="http://schemas.microsoft.com/office/drawing/2014/main" id="{D8A08BBE-E502-4F59-B3F7-805B0E4B112C}"/>
              </a:ext>
            </a:extLst>
          </p:cNvPr>
          <p:cNvSpPr>
            <a:spLocks noGrp="1"/>
          </p:cNvSpPr>
          <p:nvPr>
            <p:ph idx="1"/>
          </p:nvPr>
        </p:nvSpPr>
        <p:spPr/>
        <p:txBody>
          <a:bodyPr/>
          <a:lstStyle/>
          <a:p>
            <a:pPr marL="0" indent="0" algn="ctr">
              <a:buNone/>
            </a:pPr>
            <a:r>
              <a:rPr lang="en-US" dirty="0"/>
              <a:t>Genesis 22:3-10 (NIV)  Early the next morning Abraham got up and saddled his donkey. He took with him two of his servants and his son Isaac. When he had cut enough wood for the burnt offering, he set out for the place God had told him about. 4  On the third day Abraham looked up and saw the place in the distance. </a:t>
            </a:r>
          </a:p>
        </p:txBody>
      </p:sp>
    </p:spTree>
    <p:extLst>
      <p:ext uri="{BB962C8B-B14F-4D97-AF65-F5344CB8AC3E}">
        <p14:creationId xmlns:p14="http://schemas.microsoft.com/office/powerpoint/2010/main" val="27059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0BB5-9C9F-4751-B6F9-DDBB9F2A6A38}"/>
              </a:ext>
            </a:extLst>
          </p:cNvPr>
          <p:cNvSpPr>
            <a:spLocks noGrp="1"/>
          </p:cNvSpPr>
          <p:nvPr>
            <p:ph type="title"/>
          </p:nvPr>
        </p:nvSpPr>
        <p:spPr/>
        <p:txBody>
          <a:bodyPr/>
          <a:lstStyle/>
          <a:p>
            <a:pPr algn="l"/>
            <a:r>
              <a:rPr lang="en-US" dirty="0"/>
              <a:t>Listen for how Abraham trusted God.</a:t>
            </a:r>
          </a:p>
        </p:txBody>
      </p:sp>
      <p:sp>
        <p:nvSpPr>
          <p:cNvPr id="3" name="Content Placeholder 2">
            <a:extLst>
              <a:ext uri="{FF2B5EF4-FFF2-40B4-BE49-F238E27FC236}">
                <a16:creationId xmlns:a16="http://schemas.microsoft.com/office/drawing/2014/main" id="{D8A08BBE-E502-4F59-B3F7-805B0E4B112C}"/>
              </a:ext>
            </a:extLst>
          </p:cNvPr>
          <p:cNvSpPr>
            <a:spLocks noGrp="1"/>
          </p:cNvSpPr>
          <p:nvPr>
            <p:ph idx="1"/>
          </p:nvPr>
        </p:nvSpPr>
        <p:spPr/>
        <p:txBody>
          <a:bodyPr/>
          <a:lstStyle/>
          <a:p>
            <a:pPr marL="0" indent="0" algn="ctr">
              <a:buNone/>
            </a:pPr>
            <a:r>
              <a:rPr lang="en-US" dirty="0"/>
              <a:t>He said to his servants, "Stay here with the donkey while I and the boy go over there. We will worship and then we will come back to you." 6  Abraham took the wood for the burnt offering and placed it on his son Isaac, and he himself carried the fire and the knife. As the two of them went on together, Isaac spoke up and said to his father Abraham, "Father?" "Yes, my son?" </a:t>
            </a:r>
          </a:p>
        </p:txBody>
      </p:sp>
    </p:spTree>
    <p:extLst>
      <p:ext uri="{BB962C8B-B14F-4D97-AF65-F5344CB8AC3E}">
        <p14:creationId xmlns:p14="http://schemas.microsoft.com/office/powerpoint/2010/main" val="2011324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463</TotalTime>
  <Words>1120</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Confidence in  Times of Testing</vt:lpstr>
      <vt:lpstr>Video Introduction</vt:lpstr>
      <vt:lpstr>Be honest, now …</vt:lpstr>
      <vt:lpstr>Listen for God’s test of Abraham.</vt:lpstr>
      <vt:lpstr>Faith Will Be Tested</vt:lpstr>
      <vt:lpstr>Faith Will Be Tested</vt:lpstr>
      <vt:lpstr>Faith Will Be Tested</vt:lpstr>
      <vt:lpstr>Listen for how Abraham trusted God.</vt:lpstr>
      <vt:lpstr>Listen for how Abraham trusted God.</vt:lpstr>
      <vt:lpstr>Listen for how Abraham trusted God.</vt:lpstr>
      <vt:lpstr>Listen for how Abraham trusted God.</vt:lpstr>
      <vt:lpstr>Trust God in the Test</vt:lpstr>
      <vt:lpstr>Trust God in the Test</vt:lpstr>
      <vt:lpstr>Listen for God’s timing.</vt:lpstr>
      <vt:lpstr>Listen for God’s timing.</vt:lpstr>
      <vt:lpstr>God Provides on Time </vt:lpstr>
      <vt:lpstr>Listen for God’s timing.</vt:lpstr>
      <vt:lpstr>Application</vt:lpstr>
      <vt:lpstr>Application</vt:lpstr>
      <vt:lpstr>Application</vt:lpstr>
      <vt:lpstr>Family Activities</vt:lpstr>
      <vt:lpstr>Confidence in  Times of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Confidence in  Times of Testing</dc:title>
  <dc:creator>Steve Armstrong</dc:creator>
  <cp:lastModifiedBy>Steve Armstrong</cp:lastModifiedBy>
  <cp:revision>2</cp:revision>
  <dcterms:created xsi:type="dcterms:W3CDTF">2021-11-12T14:41:03Z</dcterms:created>
  <dcterms:modified xsi:type="dcterms:W3CDTF">2021-11-12T22:24:27Z</dcterms:modified>
</cp:coreProperties>
</file>