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9000"/>
                </a:schemeClr>
              </a:gs>
              <a:gs pos="64000">
                <a:schemeClr val="accent1">
                  <a:lumMod val="45000"/>
                  <a:lumOff val="55000"/>
                  <a:alpha val="92000"/>
                </a:schemeClr>
              </a:gs>
              <a:gs pos="83000">
                <a:schemeClr val="accent1">
                  <a:lumMod val="45000"/>
                  <a:lumOff val="55000"/>
                  <a:alpha val="88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fgpc25sh"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jp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Confidence After We Fail</a:t>
            </a:r>
          </a:p>
        </p:txBody>
      </p:sp>
      <p:sp>
        <p:nvSpPr>
          <p:cNvPr id="3" name="Subtitle 2"/>
          <p:cNvSpPr>
            <a:spLocks noGrp="1"/>
          </p:cNvSpPr>
          <p:nvPr>
            <p:ph type="subTitle" idx="1"/>
          </p:nvPr>
        </p:nvSpPr>
        <p:spPr>
          <a:xfrm>
            <a:off x="1524000" y="3990108"/>
            <a:ext cx="9144000" cy="1267691"/>
          </a:xfrm>
        </p:spPr>
        <p:txBody>
          <a:bodyPr/>
          <a:lstStyle/>
          <a:p>
            <a:r>
              <a:rPr lang="en-US" dirty="0"/>
              <a:t>November 14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8A13-2755-42BD-BC52-B90E0CEA331C}"/>
              </a:ext>
            </a:extLst>
          </p:cNvPr>
          <p:cNvSpPr>
            <a:spLocks noGrp="1"/>
          </p:cNvSpPr>
          <p:nvPr>
            <p:ph type="title"/>
          </p:nvPr>
        </p:nvSpPr>
        <p:spPr/>
        <p:txBody>
          <a:bodyPr/>
          <a:lstStyle/>
          <a:p>
            <a:r>
              <a:rPr lang="en-US" dirty="0"/>
              <a:t>Do What God Expects of You</a:t>
            </a:r>
          </a:p>
        </p:txBody>
      </p:sp>
      <p:sp>
        <p:nvSpPr>
          <p:cNvPr id="3" name="Content Placeholder 2">
            <a:extLst>
              <a:ext uri="{FF2B5EF4-FFF2-40B4-BE49-F238E27FC236}">
                <a16:creationId xmlns:a16="http://schemas.microsoft.com/office/drawing/2014/main" id="{4EBD7791-224B-4B01-BF4E-A79E233D5BDE}"/>
              </a:ext>
            </a:extLst>
          </p:cNvPr>
          <p:cNvSpPr>
            <a:spLocks noGrp="1"/>
          </p:cNvSpPr>
          <p:nvPr>
            <p:ph idx="1"/>
          </p:nvPr>
        </p:nvSpPr>
        <p:spPr/>
        <p:txBody>
          <a:bodyPr/>
          <a:lstStyle/>
          <a:p>
            <a:r>
              <a:rPr lang="en-US" dirty="0"/>
              <a:t> </a:t>
            </a:r>
            <a:r>
              <a:rPr lang="en-US" dirty="0">
                <a:solidFill>
                  <a:srgbClr val="C00000"/>
                </a:solidFill>
              </a:rPr>
              <a:t>Note the chronology of this event in relationship to Abram’s initial call and even the event involving Sarai and Hagar.</a:t>
            </a:r>
          </a:p>
          <a:p>
            <a:pPr lvl="1"/>
            <a:r>
              <a:rPr lang="en-US" dirty="0">
                <a:solidFill>
                  <a:srgbClr val="C00000"/>
                </a:solidFill>
              </a:rPr>
              <a:t>Abram now 99 years old</a:t>
            </a:r>
          </a:p>
          <a:p>
            <a:pPr lvl="1"/>
            <a:r>
              <a:rPr lang="en-US" dirty="0">
                <a:solidFill>
                  <a:srgbClr val="C00000"/>
                </a:solidFill>
              </a:rPr>
              <a:t>Initial call was when he was 75</a:t>
            </a:r>
          </a:p>
          <a:p>
            <a:pPr lvl="1"/>
            <a:r>
              <a:rPr lang="en-US" dirty="0">
                <a:solidFill>
                  <a:srgbClr val="C00000"/>
                </a:solidFill>
              </a:rPr>
              <a:t>86 when Ishmael was born (Gen. 16)</a:t>
            </a:r>
          </a:p>
          <a:p>
            <a:endParaRPr lang="en-US" dirty="0"/>
          </a:p>
          <a:p>
            <a:endParaRPr lang="en-US" dirty="0"/>
          </a:p>
        </p:txBody>
      </p:sp>
    </p:spTree>
    <p:extLst>
      <p:ext uri="{BB962C8B-B14F-4D97-AF65-F5344CB8AC3E}">
        <p14:creationId xmlns:p14="http://schemas.microsoft.com/office/powerpoint/2010/main" val="184819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F707-2888-40F9-B06B-88EB1AF8AD7D}"/>
              </a:ext>
            </a:extLst>
          </p:cNvPr>
          <p:cNvSpPr>
            <a:spLocks noGrp="1"/>
          </p:cNvSpPr>
          <p:nvPr>
            <p:ph type="title"/>
          </p:nvPr>
        </p:nvSpPr>
        <p:spPr/>
        <p:txBody>
          <a:bodyPr/>
          <a:lstStyle/>
          <a:p>
            <a:r>
              <a:rPr lang="en-US" dirty="0"/>
              <a:t>Do What God Expects of You</a:t>
            </a:r>
          </a:p>
        </p:txBody>
      </p:sp>
      <p:sp>
        <p:nvSpPr>
          <p:cNvPr id="3" name="Content Placeholder 2">
            <a:extLst>
              <a:ext uri="{FF2B5EF4-FFF2-40B4-BE49-F238E27FC236}">
                <a16:creationId xmlns:a16="http://schemas.microsoft.com/office/drawing/2014/main" id="{652E3531-770D-4548-A7A0-FF2541B433DC}"/>
              </a:ext>
            </a:extLst>
          </p:cNvPr>
          <p:cNvSpPr>
            <a:spLocks noGrp="1"/>
          </p:cNvSpPr>
          <p:nvPr>
            <p:ph idx="1"/>
          </p:nvPr>
        </p:nvSpPr>
        <p:spPr/>
        <p:txBody>
          <a:bodyPr/>
          <a:lstStyle/>
          <a:p>
            <a:r>
              <a:rPr lang="en-US" dirty="0"/>
              <a:t>How did the Lord identify Himself? </a:t>
            </a:r>
          </a:p>
          <a:p>
            <a:r>
              <a:rPr lang="en-US" dirty="0"/>
              <a:t>What two expectations did He have for Abram?</a:t>
            </a:r>
          </a:p>
          <a:p>
            <a:r>
              <a:rPr lang="en-US" dirty="0"/>
              <a:t>What do you think God meant by “walk before me?”</a:t>
            </a:r>
          </a:p>
          <a:p>
            <a:r>
              <a:rPr lang="en-US" dirty="0"/>
              <a:t>What about the blameless?  Is that an impossible perfection?</a:t>
            </a:r>
          </a:p>
        </p:txBody>
      </p:sp>
      <p:sp>
        <p:nvSpPr>
          <p:cNvPr id="4" name="Scroll: Horizontal 3">
            <a:extLst>
              <a:ext uri="{FF2B5EF4-FFF2-40B4-BE49-F238E27FC236}">
                <a16:creationId xmlns:a16="http://schemas.microsoft.com/office/drawing/2014/main" id="{D2CFF6DC-D1CB-42DC-AB1E-46E5F8656FB6}"/>
              </a:ext>
            </a:extLst>
          </p:cNvPr>
          <p:cNvSpPr/>
          <p:nvPr/>
        </p:nvSpPr>
        <p:spPr>
          <a:xfrm rot="21026063">
            <a:off x="2126707" y="1437773"/>
            <a:ext cx="7281747" cy="3453568"/>
          </a:xfrm>
          <a:prstGeom prst="horizontalScroll">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algn="ctr">
              <a:spcBef>
                <a:spcPts val="0"/>
              </a:spcBef>
              <a:spcAft>
                <a:spcPts val="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God expects His people to walk with Him in faith and to walk before Him in a way that is pleasing to Him</a:t>
            </a:r>
          </a:p>
        </p:txBody>
      </p:sp>
    </p:spTree>
    <p:extLst>
      <p:ext uri="{BB962C8B-B14F-4D97-AF65-F5344CB8AC3E}">
        <p14:creationId xmlns:p14="http://schemas.microsoft.com/office/powerpoint/2010/main" val="40863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2FB9-8309-4868-9C1E-3E78274A7937}"/>
              </a:ext>
            </a:extLst>
          </p:cNvPr>
          <p:cNvSpPr>
            <a:spLocks noGrp="1"/>
          </p:cNvSpPr>
          <p:nvPr>
            <p:ph type="title"/>
          </p:nvPr>
        </p:nvSpPr>
        <p:spPr/>
        <p:txBody>
          <a:bodyPr/>
          <a:lstStyle/>
          <a:p>
            <a:r>
              <a:rPr lang="en-US" dirty="0"/>
              <a:t>Do What God Expects of You</a:t>
            </a:r>
          </a:p>
        </p:txBody>
      </p:sp>
      <p:sp>
        <p:nvSpPr>
          <p:cNvPr id="3" name="Content Placeholder 2">
            <a:extLst>
              <a:ext uri="{FF2B5EF4-FFF2-40B4-BE49-F238E27FC236}">
                <a16:creationId xmlns:a16="http://schemas.microsoft.com/office/drawing/2014/main" id="{F278CF3B-EBD7-47C0-99C3-7919B9A1B82D}"/>
              </a:ext>
            </a:extLst>
          </p:cNvPr>
          <p:cNvSpPr>
            <a:spLocks noGrp="1"/>
          </p:cNvSpPr>
          <p:nvPr>
            <p:ph idx="1"/>
          </p:nvPr>
        </p:nvSpPr>
        <p:spPr/>
        <p:txBody>
          <a:bodyPr/>
          <a:lstStyle/>
          <a:p>
            <a:r>
              <a:rPr lang="en-US" dirty="0"/>
              <a:t>How might Abram be struggling with God’s plan for his life?</a:t>
            </a:r>
          </a:p>
          <a:p>
            <a:r>
              <a:rPr lang="en-US" dirty="0"/>
              <a:t>How do we struggle with accepting God's will for our lives?</a:t>
            </a:r>
          </a:p>
          <a:p>
            <a:pPr marL="0" indent="0">
              <a:buNone/>
            </a:pPr>
            <a:r>
              <a:rPr lang="en-US" dirty="0">
                <a:solidFill>
                  <a:srgbClr val="C00000"/>
                </a:solidFill>
                <a:sym typeface="Wingdings" panose="05000000000000000000" pitchFamily="2" charset="2"/>
              </a:rPr>
              <a:t> We should know that God is able to do all that is needed</a:t>
            </a:r>
            <a:endParaRPr lang="en-US" dirty="0">
              <a:solidFill>
                <a:srgbClr val="C00000"/>
              </a:solidFill>
            </a:endParaRPr>
          </a:p>
        </p:txBody>
      </p:sp>
    </p:spTree>
    <p:extLst>
      <p:ext uri="{BB962C8B-B14F-4D97-AF65-F5344CB8AC3E}">
        <p14:creationId xmlns:p14="http://schemas.microsoft.com/office/powerpoint/2010/main" val="728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BF89-EF14-4F5E-955C-E2FF9FEBB650}"/>
              </a:ext>
            </a:extLst>
          </p:cNvPr>
          <p:cNvSpPr>
            <a:spLocks noGrp="1"/>
          </p:cNvSpPr>
          <p:nvPr>
            <p:ph type="title"/>
          </p:nvPr>
        </p:nvSpPr>
        <p:spPr/>
        <p:txBody>
          <a:bodyPr/>
          <a:lstStyle/>
          <a:p>
            <a:pPr algn="l"/>
            <a:r>
              <a:rPr lang="en-US" dirty="0"/>
              <a:t>Listen for covenant details.</a:t>
            </a:r>
          </a:p>
        </p:txBody>
      </p:sp>
      <p:sp>
        <p:nvSpPr>
          <p:cNvPr id="3" name="Content Placeholder 2">
            <a:extLst>
              <a:ext uri="{FF2B5EF4-FFF2-40B4-BE49-F238E27FC236}">
                <a16:creationId xmlns:a16="http://schemas.microsoft.com/office/drawing/2014/main" id="{E38F8DA1-8C8B-4460-B965-916212E838AB}"/>
              </a:ext>
            </a:extLst>
          </p:cNvPr>
          <p:cNvSpPr>
            <a:spLocks noGrp="1"/>
          </p:cNvSpPr>
          <p:nvPr>
            <p:ph idx="1"/>
          </p:nvPr>
        </p:nvSpPr>
        <p:spPr/>
        <p:txBody>
          <a:bodyPr/>
          <a:lstStyle/>
          <a:p>
            <a:pPr marL="0" indent="0" algn="ctr">
              <a:buNone/>
            </a:pPr>
            <a:r>
              <a:rPr lang="en-US" dirty="0"/>
              <a:t>Genesis 17:4-9 (NIV)   "As for me, this is my covenant with you: You will be the father of many nations. 5  No longer will you be called Abram; your name will be Abraham, for I have made you a father of many nations. 6  I will make you very fruitful; I will make nations of you,</a:t>
            </a:r>
          </a:p>
        </p:txBody>
      </p:sp>
    </p:spTree>
    <p:extLst>
      <p:ext uri="{BB962C8B-B14F-4D97-AF65-F5344CB8AC3E}">
        <p14:creationId xmlns:p14="http://schemas.microsoft.com/office/powerpoint/2010/main" val="20309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BF89-EF14-4F5E-955C-E2FF9FEBB650}"/>
              </a:ext>
            </a:extLst>
          </p:cNvPr>
          <p:cNvSpPr>
            <a:spLocks noGrp="1"/>
          </p:cNvSpPr>
          <p:nvPr>
            <p:ph type="title"/>
          </p:nvPr>
        </p:nvSpPr>
        <p:spPr/>
        <p:txBody>
          <a:bodyPr/>
          <a:lstStyle/>
          <a:p>
            <a:pPr algn="l"/>
            <a:r>
              <a:rPr lang="en-US" dirty="0"/>
              <a:t>Listen for covenant details.</a:t>
            </a:r>
          </a:p>
        </p:txBody>
      </p:sp>
      <p:sp>
        <p:nvSpPr>
          <p:cNvPr id="3" name="Content Placeholder 2">
            <a:extLst>
              <a:ext uri="{FF2B5EF4-FFF2-40B4-BE49-F238E27FC236}">
                <a16:creationId xmlns:a16="http://schemas.microsoft.com/office/drawing/2014/main" id="{E38F8DA1-8C8B-4460-B965-916212E838AB}"/>
              </a:ext>
            </a:extLst>
          </p:cNvPr>
          <p:cNvSpPr>
            <a:spLocks noGrp="1"/>
          </p:cNvSpPr>
          <p:nvPr>
            <p:ph idx="1"/>
          </p:nvPr>
        </p:nvSpPr>
        <p:spPr>
          <a:xfrm>
            <a:off x="1115122" y="1870230"/>
            <a:ext cx="9732227" cy="4351338"/>
          </a:xfrm>
        </p:spPr>
        <p:txBody>
          <a:bodyPr/>
          <a:lstStyle/>
          <a:p>
            <a:pPr marL="0" indent="0" algn="ctr">
              <a:buNone/>
            </a:pPr>
            <a:r>
              <a:rPr lang="en-US" dirty="0"/>
              <a:t>and kings will come from you. 7  I will establish my covenant as an everlasting covenant between me and you and your descendants after you for the generations to come, to be your God and the God of your descendants after you. 8  The whole land of Canaan, </a:t>
            </a:r>
          </a:p>
        </p:txBody>
      </p:sp>
    </p:spTree>
    <p:extLst>
      <p:ext uri="{BB962C8B-B14F-4D97-AF65-F5344CB8AC3E}">
        <p14:creationId xmlns:p14="http://schemas.microsoft.com/office/powerpoint/2010/main" val="270174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BF89-EF14-4F5E-955C-E2FF9FEBB650}"/>
              </a:ext>
            </a:extLst>
          </p:cNvPr>
          <p:cNvSpPr>
            <a:spLocks noGrp="1"/>
          </p:cNvSpPr>
          <p:nvPr>
            <p:ph type="title"/>
          </p:nvPr>
        </p:nvSpPr>
        <p:spPr/>
        <p:txBody>
          <a:bodyPr/>
          <a:lstStyle/>
          <a:p>
            <a:pPr algn="l"/>
            <a:r>
              <a:rPr lang="en-US" dirty="0"/>
              <a:t>Listen for covenant details.</a:t>
            </a:r>
          </a:p>
        </p:txBody>
      </p:sp>
      <p:sp>
        <p:nvSpPr>
          <p:cNvPr id="3" name="Content Placeholder 2">
            <a:extLst>
              <a:ext uri="{FF2B5EF4-FFF2-40B4-BE49-F238E27FC236}">
                <a16:creationId xmlns:a16="http://schemas.microsoft.com/office/drawing/2014/main" id="{E38F8DA1-8C8B-4460-B965-916212E838AB}"/>
              </a:ext>
            </a:extLst>
          </p:cNvPr>
          <p:cNvSpPr>
            <a:spLocks noGrp="1"/>
          </p:cNvSpPr>
          <p:nvPr>
            <p:ph idx="1"/>
          </p:nvPr>
        </p:nvSpPr>
        <p:spPr>
          <a:xfrm>
            <a:off x="1344651" y="1870230"/>
            <a:ext cx="9502698" cy="4351338"/>
          </a:xfrm>
        </p:spPr>
        <p:txBody>
          <a:bodyPr/>
          <a:lstStyle/>
          <a:p>
            <a:pPr marL="0" indent="0" algn="ctr">
              <a:buNone/>
            </a:pPr>
            <a:r>
              <a:rPr lang="en-US" dirty="0"/>
              <a:t>where you are now an alien, I will give as an everlasting possession to you and your descendants after you; and I will be their God." 9  Then God said to Abraham, "As for you, you must keep my covenant, you and your descendants after you for the generations to come.</a:t>
            </a:r>
          </a:p>
        </p:txBody>
      </p:sp>
      <p:pic>
        <p:nvPicPr>
          <p:cNvPr id="4" name="Picture 3">
            <a:extLst>
              <a:ext uri="{FF2B5EF4-FFF2-40B4-BE49-F238E27FC236}">
                <a16:creationId xmlns:a16="http://schemas.microsoft.com/office/drawing/2014/main" id="{C917E833-4332-45BD-AC0B-2B45276A8BD2}"/>
              </a:ext>
            </a:extLst>
          </p:cNvPr>
          <p:cNvPicPr>
            <a:picLocks noChangeAspect="1"/>
          </p:cNvPicPr>
          <p:nvPr/>
        </p:nvPicPr>
        <p:blipFill>
          <a:blip r:embed="rId2"/>
          <a:stretch>
            <a:fillRect/>
          </a:stretch>
        </p:blipFill>
        <p:spPr>
          <a:xfrm>
            <a:off x="4986475" y="5750561"/>
            <a:ext cx="2219048"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165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D3AF-2E20-49DF-8EDC-3E0B34125E1D}"/>
              </a:ext>
            </a:extLst>
          </p:cNvPr>
          <p:cNvSpPr>
            <a:spLocks noGrp="1"/>
          </p:cNvSpPr>
          <p:nvPr>
            <p:ph type="title"/>
          </p:nvPr>
        </p:nvSpPr>
        <p:spPr/>
        <p:txBody>
          <a:bodyPr/>
          <a:lstStyle/>
          <a:p>
            <a:r>
              <a:rPr lang="en-US" dirty="0"/>
              <a:t>God Seeks a Covenant Relationship</a:t>
            </a:r>
          </a:p>
        </p:txBody>
      </p:sp>
      <p:sp>
        <p:nvSpPr>
          <p:cNvPr id="3" name="Content Placeholder 2">
            <a:extLst>
              <a:ext uri="{FF2B5EF4-FFF2-40B4-BE49-F238E27FC236}">
                <a16:creationId xmlns:a16="http://schemas.microsoft.com/office/drawing/2014/main" id="{B05F897A-45B2-46D7-B87B-61BE07AC140C}"/>
              </a:ext>
            </a:extLst>
          </p:cNvPr>
          <p:cNvSpPr>
            <a:spLocks noGrp="1"/>
          </p:cNvSpPr>
          <p:nvPr>
            <p:ph idx="1"/>
          </p:nvPr>
        </p:nvSpPr>
        <p:spPr>
          <a:xfrm>
            <a:off x="838200" y="1825625"/>
            <a:ext cx="10515600" cy="4667250"/>
          </a:xfrm>
        </p:spPr>
        <p:txBody>
          <a:bodyPr>
            <a:normAutofit/>
          </a:bodyPr>
          <a:lstStyle/>
          <a:p>
            <a:r>
              <a:rPr lang="en-US" dirty="0"/>
              <a:t>What promise did the Lord reaffirm? </a:t>
            </a:r>
          </a:p>
          <a:p>
            <a:r>
              <a:rPr lang="en-US" dirty="0"/>
              <a:t>Though the covenant was described as everlasting, what expectation did the Lord have for Abraham and his descendants? </a:t>
            </a:r>
          </a:p>
          <a:p>
            <a:r>
              <a:rPr lang="en-US" dirty="0"/>
              <a:t>What is the relevance of God's covenant with Abraham have for us today?</a:t>
            </a:r>
          </a:p>
          <a:p>
            <a:r>
              <a:rPr lang="en-US" dirty="0"/>
              <a:t>What kinds of things does God make new in our lives as we walk with Him?</a:t>
            </a:r>
          </a:p>
        </p:txBody>
      </p:sp>
    </p:spTree>
    <p:extLst>
      <p:ext uri="{BB962C8B-B14F-4D97-AF65-F5344CB8AC3E}">
        <p14:creationId xmlns:p14="http://schemas.microsoft.com/office/powerpoint/2010/main" val="284886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F8EC-B8F8-4854-B496-A0916ACC974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AD477FA-8B97-424D-A35B-963850B8E6CD}"/>
              </a:ext>
            </a:extLst>
          </p:cNvPr>
          <p:cNvSpPr>
            <a:spLocks noGrp="1"/>
          </p:cNvSpPr>
          <p:nvPr>
            <p:ph idx="1"/>
          </p:nvPr>
        </p:nvSpPr>
        <p:spPr/>
        <p:txBody>
          <a:bodyPr>
            <a:normAutofit/>
          </a:bodyPr>
          <a:lstStyle/>
          <a:p>
            <a:r>
              <a:rPr lang="en-US" dirty="0"/>
              <a:t>Own it. </a:t>
            </a:r>
          </a:p>
          <a:p>
            <a:pPr lvl="1"/>
            <a:r>
              <a:rPr lang="en-US" dirty="0"/>
              <a:t>Take some time and ask God to search out your heart. </a:t>
            </a:r>
          </a:p>
          <a:p>
            <a:pPr lvl="1"/>
            <a:r>
              <a:rPr lang="en-US" dirty="0"/>
              <a:t>Identify any mistakes or failures that rise to the surface. </a:t>
            </a:r>
          </a:p>
          <a:p>
            <a:pPr lvl="1"/>
            <a:r>
              <a:rPr lang="en-US" dirty="0"/>
              <a:t>Stop pretending. Stop playing the game. Stop hiding and take responsibility. </a:t>
            </a:r>
          </a:p>
          <a:p>
            <a:pPr lvl="1"/>
            <a:r>
              <a:rPr lang="en-US" dirty="0"/>
              <a:t>Now is the time to own up to it.</a:t>
            </a:r>
          </a:p>
          <a:p>
            <a:endParaRPr lang="en-US" dirty="0"/>
          </a:p>
        </p:txBody>
      </p:sp>
    </p:spTree>
    <p:extLst>
      <p:ext uri="{BB962C8B-B14F-4D97-AF65-F5344CB8AC3E}">
        <p14:creationId xmlns:p14="http://schemas.microsoft.com/office/powerpoint/2010/main" val="204423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F8EC-B8F8-4854-B496-A0916ACC974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AD477FA-8B97-424D-A35B-963850B8E6CD}"/>
              </a:ext>
            </a:extLst>
          </p:cNvPr>
          <p:cNvSpPr>
            <a:spLocks noGrp="1"/>
          </p:cNvSpPr>
          <p:nvPr>
            <p:ph idx="1"/>
          </p:nvPr>
        </p:nvSpPr>
        <p:spPr/>
        <p:txBody>
          <a:bodyPr>
            <a:normAutofit/>
          </a:bodyPr>
          <a:lstStyle/>
          <a:p>
            <a:r>
              <a:rPr lang="en-US" dirty="0"/>
              <a:t>Confess it. </a:t>
            </a:r>
          </a:p>
          <a:p>
            <a:pPr lvl="1"/>
            <a:r>
              <a:rPr lang="en-US" dirty="0"/>
              <a:t>Don’t delay; remember every moment counts. </a:t>
            </a:r>
          </a:p>
          <a:p>
            <a:pPr lvl="1"/>
            <a:r>
              <a:rPr lang="en-US" dirty="0"/>
              <a:t>Literally change your position right now if you are physically able and get on your knees. </a:t>
            </a:r>
          </a:p>
          <a:p>
            <a:pPr lvl="1"/>
            <a:r>
              <a:rPr lang="en-US" dirty="0"/>
              <a:t>Go before the holy living God and seek His forgiveness. </a:t>
            </a:r>
          </a:p>
          <a:p>
            <a:pPr lvl="1"/>
            <a:r>
              <a:rPr lang="en-US" dirty="0"/>
              <a:t>Let Him know how much you hate that specific sin in your life.</a:t>
            </a:r>
          </a:p>
          <a:p>
            <a:endParaRPr lang="en-US" dirty="0"/>
          </a:p>
        </p:txBody>
      </p:sp>
    </p:spTree>
    <p:extLst>
      <p:ext uri="{BB962C8B-B14F-4D97-AF65-F5344CB8AC3E}">
        <p14:creationId xmlns:p14="http://schemas.microsoft.com/office/powerpoint/2010/main" val="2782068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F8EC-B8F8-4854-B496-A0916ACC974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AD477FA-8B97-424D-A35B-963850B8E6CD}"/>
              </a:ext>
            </a:extLst>
          </p:cNvPr>
          <p:cNvSpPr>
            <a:spLocks noGrp="1"/>
          </p:cNvSpPr>
          <p:nvPr>
            <p:ph idx="1"/>
          </p:nvPr>
        </p:nvSpPr>
        <p:spPr/>
        <p:txBody>
          <a:bodyPr>
            <a:normAutofit/>
          </a:bodyPr>
          <a:lstStyle/>
          <a:p>
            <a:r>
              <a:rPr lang="en-US" dirty="0"/>
              <a:t>Believe it. </a:t>
            </a:r>
          </a:p>
          <a:p>
            <a:pPr lvl="1"/>
            <a:r>
              <a:rPr lang="en-US" dirty="0"/>
              <a:t>Remember His forgiveness is instant; it is not a journey. </a:t>
            </a:r>
          </a:p>
          <a:p>
            <a:pPr lvl="1"/>
            <a:r>
              <a:rPr lang="en-US" dirty="0"/>
              <a:t>Trust in the power of His forgiveness. </a:t>
            </a:r>
          </a:p>
          <a:p>
            <a:pPr lvl="1"/>
            <a:r>
              <a:rPr lang="en-US" dirty="0"/>
              <a:t>Don’t doubt it. Stand up. Suit up. The dirt is gone. You are clean. Keep playing. </a:t>
            </a:r>
          </a:p>
          <a:p>
            <a:pPr lvl="1"/>
            <a:r>
              <a:rPr lang="en-US" dirty="0"/>
              <a:t>Then tell someone else about the victory He has given you. </a:t>
            </a:r>
          </a:p>
          <a:p>
            <a:endParaRPr lang="en-US" dirty="0"/>
          </a:p>
        </p:txBody>
      </p:sp>
    </p:spTree>
    <p:extLst>
      <p:ext uri="{BB962C8B-B14F-4D97-AF65-F5344CB8AC3E}">
        <p14:creationId xmlns:p14="http://schemas.microsoft.com/office/powerpoint/2010/main" val="113387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A8E37F-CE1D-40F9-B4B7-859DBF3F1C4B}"/>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C4535461-CE1E-4988-B4AE-033A7385210C}"/>
              </a:ext>
            </a:extLst>
          </p:cNvPr>
          <p:cNvGrpSpPr/>
          <p:nvPr/>
        </p:nvGrpSpPr>
        <p:grpSpPr>
          <a:xfrm>
            <a:off x="2849598" y="1690688"/>
            <a:ext cx="6492803" cy="4161682"/>
            <a:chOff x="2849598" y="1690688"/>
            <a:chExt cx="6492803" cy="4161682"/>
          </a:xfrm>
        </p:grpSpPr>
        <p:pic>
          <p:nvPicPr>
            <p:cNvPr id="6" name="Picture 5" descr="A picture containing text, book&#10;&#10;Description automatically generated">
              <a:extLst>
                <a:ext uri="{FF2B5EF4-FFF2-40B4-BE49-F238E27FC236}">
                  <a16:creationId xmlns:a16="http://schemas.microsoft.com/office/drawing/2014/main" id="{94944F5C-A147-4D00-A348-651C9C73E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62150"/>
              <a:ext cx="5715000" cy="2933700"/>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C4392C43-69B2-4F11-8FB8-69E6B30523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10" name="TextBox 9">
            <a:extLst>
              <a:ext uri="{FF2B5EF4-FFF2-40B4-BE49-F238E27FC236}">
                <a16:creationId xmlns:a16="http://schemas.microsoft.com/office/drawing/2014/main" id="{9EB88C57-563B-4CBF-B2C2-A7AB298E1824}"/>
              </a:ext>
            </a:extLst>
          </p:cNvPr>
          <p:cNvSpPr txBox="1"/>
          <p:nvPr/>
        </p:nvSpPr>
        <p:spPr>
          <a:xfrm>
            <a:off x="4548249" y="5852370"/>
            <a:ext cx="2909455" cy="523220"/>
          </a:xfrm>
          <a:prstGeom prst="rect">
            <a:avLst/>
          </a:prstGeom>
          <a:noFill/>
        </p:spPr>
        <p:txBody>
          <a:bodyPr wrap="square" rtlCol="0">
            <a:spAutoFit/>
          </a:bodyPr>
          <a:lstStyle/>
          <a:p>
            <a:pPr algn="ctr"/>
            <a:r>
              <a:rPr lang="en-US" sz="2800" dirty="0"/>
              <a:t>View </a:t>
            </a:r>
            <a:r>
              <a:rPr lang="en-US" sz="2800" dirty="0">
                <a:hlinkClick r:id="rId3"/>
              </a:rPr>
              <a:t>Video</a:t>
            </a:r>
            <a:endParaRPr lang="en-US" sz="2800" dirty="0"/>
          </a:p>
        </p:txBody>
      </p:sp>
    </p:spTree>
    <p:extLst>
      <p:ext uri="{BB962C8B-B14F-4D97-AF65-F5344CB8AC3E}">
        <p14:creationId xmlns:p14="http://schemas.microsoft.com/office/powerpoint/2010/main" val="4213314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3C0D-752C-4593-B5BD-ABD7A94EF004}"/>
              </a:ext>
            </a:extLst>
          </p:cNvPr>
          <p:cNvSpPr>
            <a:spLocks noGrp="1"/>
          </p:cNvSpPr>
          <p:nvPr>
            <p:ph type="title"/>
          </p:nvPr>
        </p:nvSpPr>
        <p:spPr/>
        <p:txBody>
          <a:bodyPr/>
          <a:lstStyle/>
          <a:p>
            <a:r>
              <a:rPr lang="en-US" dirty="0"/>
              <a:t>Family Activities</a:t>
            </a:r>
          </a:p>
        </p:txBody>
      </p:sp>
      <p:pic>
        <p:nvPicPr>
          <p:cNvPr id="2050" name="Picture 2" descr="Invisible Man, Spy, Agent, Anonymous, Cia, Fbi, Kgb">
            <a:extLst>
              <a:ext uri="{FF2B5EF4-FFF2-40B4-BE49-F238E27FC236}">
                <a16:creationId xmlns:a16="http://schemas.microsoft.com/office/drawing/2014/main" id="{BD39AE84-80F5-4582-A1FB-DC1A9215D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368" y="2230244"/>
            <a:ext cx="1672683" cy="3345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wall, indoor, electronics, computer&#10;&#10;Description automatically generated">
            <a:extLst>
              <a:ext uri="{FF2B5EF4-FFF2-40B4-BE49-F238E27FC236}">
                <a16:creationId xmlns:a16="http://schemas.microsoft.com/office/drawing/2014/main" id="{61A3BE4F-7F94-4361-9154-3FC3657934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4689" y="2010647"/>
            <a:ext cx="2637858" cy="3962979"/>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38487641-0589-4DCE-BDB6-55304F35B1EF}"/>
              </a:ext>
            </a:extLst>
          </p:cNvPr>
          <p:cNvSpPr/>
          <p:nvPr/>
        </p:nvSpPr>
        <p:spPr>
          <a:xfrm>
            <a:off x="3802566" y="1572323"/>
            <a:ext cx="4502123" cy="1856678"/>
          </a:xfrm>
          <a:prstGeom prst="wedgeRoundRectCallout">
            <a:avLst>
              <a:gd name="adj1" fmla="val -69145"/>
              <a:gd name="adj2" fmla="val 72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You won’t need a German Enigma machine for this secret message.  Just use the secret key and note how it works.  Our in-house decoders are busy at a Lego Robotics competition.  Help them out</a:t>
            </a:r>
          </a:p>
        </p:txBody>
      </p:sp>
      <p:pic>
        <p:nvPicPr>
          <p:cNvPr id="8" name="Picture 7">
            <a:extLst>
              <a:ext uri="{FF2B5EF4-FFF2-40B4-BE49-F238E27FC236}">
                <a16:creationId xmlns:a16="http://schemas.microsoft.com/office/drawing/2014/main" id="{342029BE-5B0F-4810-AF5B-EA15D2C15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6664" y="3992136"/>
            <a:ext cx="4733925" cy="514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2916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3738-282B-4DF1-885F-A1F71475048F}"/>
              </a:ext>
            </a:extLst>
          </p:cNvPr>
          <p:cNvSpPr>
            <a:spLocks noGrp="1"/>
          </p:cNvSpPr>
          <p:nvPr>
            <p:ph type="title"/>
          </p:nvPr>
        </p:nvSpPr>
        <p:spPr/>
        <p:txBody>
          <a:bodyPr/>
          <a:lstStyle/>
          <a:p>
            <a:r>
              <a:rPr lang="en-US" dirty="0"/>
              <a:t>Family Discussion Time</a:t>
            </a:r>
          </a:p>
        </p:txBody>
      </p:sp>
      <p:pic>
        <p:nvPicPr>
          <p:cNvPr id="4" name="Picture 3" descr="Background pattern&#10;&#10;Description automatically generated with low confidence">
            <a:extLst>
              <a:ext uri="{FF2B5EF4-FFF2-40B4-BE49-F238E27FC236}">
                <a16:creationId xmlns:a16="http://schemas.microsoft.com/office/drawing/2014/main" id="{94925ECD-78E7-470D-896E-4D77E3276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8829" y="1866200"/>
            <a:ext cx="4951142" cy="273744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AA6E0F5-6F79-4F46-9E9A-F0D0439B82C1}"/>
              </a:ext>
            </a:extLst>
          </p:cNvPr>
          <p:cNvSpPr txBox="1"/>
          <p:nvPr/>
        </p:nvSpPr>
        <p:spPr>
          <a:xfrm>
            <a:off x="1159725" y="5346338"/>
            <a:ext cx="7783553" cy="523220"/>
          </a:xfrm>
          <a:prstGeom prst="rect">
            <a:avLst/>
          </a:prstGeom>
          <a:noFill/>
        </p:spPr>
        <p:txBody>
          <a:bodyPr wrap="square" rtlCol="0">
            <a:spAutoFit/>
          </a:bodyPr>
          <a:lstStyle/>
          <a:p>
            <a:pPr algn="ctr"/>
            <a:r>
              <a:rPr lang="en-US" sz="2800" dirty="0"/>
              <a:t>Use the QR code on the handout</a:t>
            </a:r>
          </a:p>
        </p:txBody>
      </p:sp>
      <p:pic>
        <p:nvPicPr>
          <p:cNvPr id="3074" name="Picture 1">
            <a:extLst>
              <a:ext uri="{FF2B5EF4-FFF2-40B4-BE49-F238E27FC236}">
                <a16:creationId xmlns:a16="http://schemas.microsoft.com/office/drawing/2014/main" id="{5A9738E9-67C9-4C5D-BFC9-4F163168F0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1502" y="2720181"/>
            <a:ext cx="125412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677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Confidence After We Fail</a:t>
            </a:r>
          </a:p>
        </p:txBody>
      </p:sp>
      <p:sp>
        <p:nvSpPr>
          <p:cNvPr id="3" name="Subtitle 2"/>
          <p:cNvSpPr>
            <a:spLocks noGrp="1"/>
          </p:cNvSpPr>
          <p:nvPr>
            <p:ph type="subTitle" idx="1"/>
          </p:nvPr>
        </p:nvSpPr>
        <p:spPr>
          <a:xfrm>
            <a:off x="1524000" y="3990108"/>
            <a:ext cx="9144000" cy="1267691"/>
          </a:xfrm>
        </p:spPr>
        <p:txBody>
          <a:bodyPr/>
          <a:lstStyle/>
          <a:p>
            <a:r>
              <a:rPr lang="en-US" dirty="0"/>
              <a:t>November 14</a:t>
            </a:r>
          </a:p>
        </p:txBody>
      </p:sp>
    </p:spTree>
    <p:extLst>
      <p:ext uri="{BB962C8B-B14F-4D97-AF65-F5344CB8AC3E}">
        <p14:creationId xmlns:p14="http://schemas.microsoft.com/office/powerpoint/2010/main" val="335157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FBFADE-F2E8-4D23-9A60-A5CD4C293917}"/>
              </a:ext>
            </a:extLst>
          </p:cNvPr>
          <p:cNvSpPr>
            <a:spLocks noGrp="1"/>
          </p:cNvSpPr>
          <p:nvPr>
            <p:ph type="title"/>
          </p:nvPr>
        </p:nvSpPr>
        <p:spPr/>
        <p:txBody>
          <a:bodyPr/>
          <a:lstStyle/>
          <a:p>
            <a:r>
              <a:rPr lang="en-US" dirty="0"/>
              <a:t>Come on, admit it …</a:t>
            </a:r>
          </a:p>
        </p:txBody>
      </p:sp>
      <p:sp>
        <p:nvSpPr>
          <p:cNvPr id="4" name="Content Placeholder 3">
            <a:extLst>
              <a:ext uri="{FF2B5EF4-FFF2-40B4-BE49-F238E27FC236}">
                <a16:creationId xmlns:a16="http://schemas.microsoft.com/office/drawing/2014/main" id="{C3AF7C5F-2013-4B5A-BB2A-3D0D1000D9BD}"/>
              </a:ext>
            </a:extLst>
          </p:cNvPr>
          <p:cNvSpPr>
            <a:spLocks noGrp="1"/>
          </p:cNvSpPr>
          <p:nvPr>
            <p:ph idx="1"/>
          </p:nvPr>
        </p:nvSpPr>
        <p:spPr/>
        <p:txBody>
          <a:bodyPr/>
          <a:lstStyle/>
          <a:p>
            <a:r>
              <a:rPr lang="en-US" dirty="0"/>
              <a:t>When have you had a scheme that you concocted backfire on you?</a:t>
            </a:r>
          </a:p>
          <a:p>
            <a:r>
              <a:rPr lang="en-US" dirty="0">
                <a:solidFill>
                  <a:srgbClr val="C00000"/>
                </a:solidFill>
              </a:rPr>
              <a:t>After we have one of those situations, we can be afraid to try anything else new.</a:t>
            </a:r>
          </a:p>
          <a:p>
            <a:pPr lvl="1"/>
            <a:r>
              <a:rPr lang="en-US" dirty="0">
                <a:solidFill>
                  <a:srgbClr val="C00000"/>
                </a:solidFill>
              </a:rPr>
              <a:t>Failures can discourage and disappoint</a:t>
            </a:r>
          </a:p>
          <a:p>
            <a:pPr lvl="1"/>
            <a:r>
              <a:rPr lang="en-US" dirty="0">
                <a:solidFill>
                  <a:srgbClr val="C00000"/>
                </a:solidFill>
              </a:rPr>
              <a:t>God wants to redeem our failures</a:t>
            </a:r>
          </a:p>
          <a:p>
            <a:pPr marL="0" indent="0">
              <a:buNone/>
            </a:pPr>
            <a:endParaRPr lang="en-US" dirty="0"/>
          </a:p>
        </p:txBody>
      </p:sp>
      <p:grpSp>
        <p:nvGrpSpPr>
          <p:cNvPr id="6" name="Group 5">
            <a:extLst>
              <a:ext uri="{FF2B5EF4-FFF2-40B4-BE49-F238E27FC236}">
                <a16:creationId xmlns:a16="http://schemas.microsoft.com/office/drawing/2014/main" id="{4A00DA2A-ABE1-4D09-B894-2F3C9FADE0DD}"/>
              </a:ext>
            </a:extLst>
          </p:cNvPr>
          <p:cNvGrpSpPr/>
          <p:nvPr/>
        </p:nvGrpSpPr>
        <p:grpSpPr>
          <a:xfrm>
            <a:off x="1373623" y="2988823"/>
            <a:ext cx="8570499" cy="3188140"/>
            <a:chOff x="1306716" y="2854363"/>
            <a:chExt cx="8570499" cy="3188140"/>
          </a:xfrm>
        </p:grpSpPr>
        <p:grpSp>
          <p:nvGrpSpPr>
            <p:cNvPr id="5" name="Group 4">
              <a:extLst>
                <a:ext uri="{FF2B5EF4-FFF2-40B4-BE49-F238E27FC236}">
                  <a16:creationId xmlns:a16="http://schemas.microsoft.com/office/drawing/2014/main" id="{2DF803AD-465E-474D-A923-FB8F3F4F0CFA}"/>
                </a:ext>
              </a:extLst>
            </p:cNvPr>
            <p:cNvGrpSpPr/>
            <p:nvPr/>
          </p:nvGrpSpPr>
          <p:grpSpPr>
            <a:xfrm>
              <a:off x="1306716" y="2854363"/>
              <a:ext cx="8570499" cy="3188140"/>
              <a:chOff x="1402773" y="2943573"/>
              <a:chExt cx="8570499" cy="3188140"/>
            </a:xfrm>
          </p:grpSpPr>
          <p:pic>
            <p:nvPicPr>
              <p:cNvPr id="1026" name="Picture 2" descr="Mechanic, Work, Figure, Fun, Repair, Automobile, Job">
                <a:extLst>
                  <a:ext uri="{FF2B5EF4-FFF2-40B4-BE49-F238E27FC236}">
                    <a16:creationId xmlns:a16="http://schemas.microsoft.com/office/drawing/2014/main" id="{4B5AF1A4-FB02-47AA-BA06-1B6E17BDB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083" y="2943573"/>
                <a:ext cx="1771189" cy="3188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arpenter, Hummer, Wood, Construction, Work, Instrument">
                <a:extLst>
                  <a:ext uri="{FF2B5EF4-FFF2-40B4-BE49-F238E27FC236}">
                    <a16:creationId xmlns:a16="http://schemas.microsoft.com/office/drawing/2014/main" id="{6DC32A9B-D73F-4A15-A57D-89A3F28B9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73" y="3089571"/>
                <a:ext cx="2422500" cy="2986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32" name="Picture 8" descr="Garage sale clipart">
              <a:extLst>
                <a:ext uri="{FF2B5EF4-FFF2-40B4-BE49-F238E27FC236}">
                  <a16:creationId xmlns:a16="http://schemas.microsoft.com/office/drawing/2014/main" id="{5F8FD760-A1F9-4C0E-92D9-BCBEB9FFBD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7732" y="3261170"/>
              <a:ext cx="3067814" cy="26421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436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DE7F-0B7F-49B3-9825-87BA66741ADD}"/>
              </a:ext>
            </a:extLst>
          </p:cNvPr>
          <p:cNvSpPr>
            <a:spLocks noGrp="1"/>
          </p:cNvSpPr>
          <p:nvPr>
            <p:ph type="title"/>
          </p:nvPr>
        </p:nvSpPr>
        <p:spPr/>
        <p:txBody>
          <a:bodyPr/>
          <a:lstStyle/>
          <a:p>
            <a:pPr algn="l"/>
            <a:r>
              <a:rPr lang="en-US" dirty="0"/>
              <a:t>Listen for Sarai’s “solution”.</a:t>
            </a:r>
          </a:p>
        </p:txBody>
      </p:sp>
      <p:sp>
        <p:nvSpPr>
          <p:cNvPr id="3" name="Content Placeholder 2">
            <a:extLst>
              <a:ext uri="{FF2B5EF4-FFF2-40B4-BE49-F238E27FC236}">
                <a16:creationId xmlns:a16="http://schemas.microsoft.com/office/drawing/2014/main" id="{E6BFE577-1E51-42DA-92AE-D231E0E3A2A3}"/>
              </a:ext>
            </a:extLst>
          </p:cNvPr>
          <p:cNvSpPr>
            <a:spLocks noGrp="1"/>
          </p:cNvSpPr>
          <p:nvPr>
            <p:ph idx="1"/>
          </p:nvPr>
        </p:nvSpPr>
        <p:spPr>
          <a:xfrm>
            <a:off x="1048214" y="1803323"/>
            <a:ext cx="9792629" cy="4351338"/>
          </a:xfrm>
        </p:spPr>
        <p:txBody>
          <a:bodyPr/>
          <a:lstStyle/>
          <a:p>
            <a:pPr marL="0" indent="0" algn="ctr">
              <a:buNone/>
            </a:pPr>
            <a:r>
              <a:rPr lang="en-US" dirty="0"/>
              <a:t>Genesis 16:1-5 (NIV)   Now Sarai, Abram's wife, had borne him no children. But she had an Egyptian maidservant named Hagar; 2  so she said to Abram, "The LORD has kept me from having children. Go, sleep with my maidservant; perhaps I can build a family through her." Abram agreed to what Sarai said. 3  So after Abram had been living in </a:t>
            </a:r>
          </a:p>
        </p:txBody>
      </p:sp>
    </p:spTree>
    <p:extLst>
      <p:ext uri="{BB962C8B-B14F-4D97-AF65-F5344CB8AC3E}">
        <p14:creationId xmlns:p14="http://schemas.microsoft.com/office/powerpoint/2010/main" val="241553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DE7F-0B7F-49B3-9825-87BA66741ADD}"/>
              </a:ext>
            </a:extLst>
          </p:cNvPr>
          <p:cNvSpPr>
            <a:spLocks noGrp="1"/>
          </p:cNvSpPr>
          <p:nvPr>
            <p:ph type="title"/>
          </p:nvPr>
        </p:nvSpPr>
        <p:spPr/>
        <p:txBody>
          <a:bodyPr/>
          <a:lstStyle/>
          <a:p>
            <a:pPr algn="l"/>
            <a:r>
              <a:rPr lang="en-US" dirty="0"/>
              <a:t>Listen for Sarai’s “solution”.</a:t>
            </a:r>
          </a:p>
        </p:txBody>
      </p:sp>
      <p:sp>
        <p:nvSpPr>
          <p:cNvPr id="3" name="Content Placeholder 2">
            <a:extLst>
              <a:ext uri="{FF2B5EF4-FFF2-40B4-BE49-F238E27FC236}">
                <a16:creationId xmlns:a16="http://schemas.microsoft.com/office/drawing/2014/main" id="{E6BFE577-1E51-42DA-92AE-D231E0E3A2A3}"/>
              </a:ext>
            </a:extLst>
          </p:cNvPr>
          <p:cNvSpPr>
            <a:spLocks noGrp="1"/>
          </p:cNvSpPr>
          <p:nvPr>
            <p:ph idx="1"/>
          </p:nvPr>
        </p:nvSpPr>
        <p:spPr>
          <a:xfrm>
            <a:off x="1371600" y="1814474"/>
            <a:ext cx="9134706" cy="4351338"/>
          </a:xfrm>
        </p:spPr>
        <p:txBody>
          <a:bodyPr/>
          <a:lstStyle/>
          <a:p>
            <a:pPr marL="0" indent="0" algn="ctr">
              <a:buNone/>
            </a:pPr>
            <a:r>
              <a:rPr lang="en-US" dirty="0"/>
              <a:t>Canaan ten years, Sarai his wife took her Egyptian maidservant Hagar and gave her to her husband to be his wife. 4  He slept with Hagar, and she conceived. When she knew she was pregnant, she began to despise her mistress. 5  Then </a:t>
            </a:r>
          </a:p>
        </p:txBody>
      </p:sp>
    </p:spTree>
    <p:extLst>
      <p:ext uri="{BB962C8B-B14F-4D97-AF65-F5344CB8AC3E}">
        <p14:creationId xmlns:p14="http://schemas.microsoft.com/office/powerpoint/2010/main" val="231108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DE7F-0B7F-49B3-9825-87BA66741ADD}"/>
              </a:ext>
            </a:extLst>
          </p:cNvPr>
          <p:cNvSpPr>
            <a:spLocks noGrp="1"/>
          </p:cNvSpPr>
          <p:nvPr>
            <p:ph type="title"/>
          </p:nvPr>
        </p:nvSpPr>
        <p:spPr/>
        <p:txBody>
          <a:bodyPr/>
          <a:lstStyle/>
          <a:p>
            <a:pPr algn="l"/>
            <a:r>
              <a:rPr lang="en-US" dirty="0"/>
              <a:t>Listen for Sarai’s “solution”.</a:t>
            </a:r>
          </a:p>
        </p:txBody>
      </p:sp>
      <p:sp>
        <p:nvSpPr>
          <p:cNvPr id="3" name="Content Placeholder 2">
            <a:extLst>
              <a:ext uri="{FF2B5EF4-FFF2-40B4-BE49-F238E27FC236}">
                <a16:creationId xmlns:a16="http://schemas.microsoft.com/office/drawing/2014/main" id="{E6BFE577-1E51-42DA-92AE-D231E0E3A2A3}"/>
              </a:ext>
            </a:extLst>
          </p:cNvPr>
          <p:cNvSpPr>
            <a:spLocks noGrp="1"/>
          </p:cNvSpPr>
          <p:nvPr>
            <p:ph idx="1"/>
          </p:nvPr>
        </p:nvSpPr>
        <p:spPr>
          <a:xfrm>
            <a:off x="1371600" y="1814474"/>
            <a:ext cx="9134706" cy="4351338"/>
          </a:xfrm>
        </p:spPr>
        <p:txBody>
          <a:bodyPr/>
          <a:lstStyle/>
          <a:p>
            <a:pPr marL="0" indent="0" algn="ctr">
              <a:buNone/>
            </a:pPr>
            <a:r>
              <a:rPr lang="en-US" dirty="0"/>
              <a:t>Sarai said to Abram, "You are responsible for the wrong I am suffering. I put my servant in your arms, and now that she knows she is pregnant, she despises me. May the LORD judge between you and me."</a:t>
            </a:r>
          </a:p>
        </p:txBody>
      </p:sp>
      <p:pic>
        <p:nvPicPr>
          <p:cNvPr id="5" name="Picture 4">
            <a:extLst>
              <a:ext uri="{FF2B5EF4-FFF2-40B4-BE49-F238E27FC236}">
                <a16:creationId xmlns:a16="http://schemas.microsoft.com/office/drawing/2014/main" id="{7BBB84CF-EF15-478A-98AF-834A896544F3}"/>
              </a:ext>
            </a:extLst>
          </p:cNvPr>
          <p:cNvPicPr>
            <a:picLocks noChangeAspect="1"/>
          </p:cNvPicPr>
          <p:nvPr/>
        </p:nvPicPr>
        <p:blipFill>
          <a:blip r:embed="rId2"/>
          <a:stretch>
            <a:fillRect/>
          </a:stretch>
        </p:blipFill>
        <p:spPr>
          <a:xfrm>
            <a:off x="4986476" y="5159547"/>
            <a:ext cx="2219048"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7801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D428F-9546-4B9D-B904-92990099A80E}"/>
              </a:ext>
            </a:extLst>
          </p:cNvPr>
          <p:cNvSpPr>
            <a:spLocks noGrp="1"/>
          </p:cNvSpPr>
          <p:nvPr>
            <p:ph type="title"/>
          </p:nvPr>
        </p:nvSpPr>
        <p:spPr/>
        <p:txBody>
          <a:bodyPr/>
          <a:lstStyle/>
          <a:p>
            <a:r>
              <a:rPr lang="en-US" dirty="0"/>
              <a:t>Don’t Take Matters into Your Own Hands</a:t>
            </a:r>
          </a:p>
        </p:txBody>
      </p:sp>
      <p:sp>
        <p:nvSpPr>
          <p:cNvPr id="3" name="Content Placeholder 2">
            <a:extLst>
              <a:ext uri="{FF2B5EF4-FFF2-40B4-BE49-F238E27FC236}">
                <a16:creationId xmlns:a16="http://schemas.microsoft.com/office/drawing/2014/main" id="{BD3ECC69-365E-4F81-8A49-0A9B6EC43642}"/>
              </a:ext>
            </a:extLst>
          </p:cNvPr>
          <p:cNvSpPr>
            <a:spLocks noGrp="1"/>
          </p:cNvSpPr>
          <p:nvPr>
            <p:ph idx="1"/>
          </p:nvPr>
        </p:nvSpPr>
        <p:spPr/>
        <p:txBody>
          <a:bodyPr/>
          <a:lstStyle/>
          <a:p>
            <a:r>
              <a:rPr lang="en-US" dirty="0"/>
              <a:t>What was Sarai’s plan to deal with her barrenness?</a:t>
            </a:r>
          </a:p>
          <a:p>
            <a:r>
              <a:rPr lang="en-US" dirty="0"/>
              <a:t>What about the plan proved it to be ill-conceived? </a:t>
            </a:r>
          </a:p>
          <a:p>
            <a:r>
              <a:rPr lang="en-US" dirty="0"/>
              <a:t>How did Sarai respond after Hagar became pregnant?</a:t>
            </a:r>
          </a:p>
          <a:p>
            <a:r>
              <a:rPr lang="en-US" dirty="0"/>
              <a:t>When are we tempted to take shortcuts? </a:t>
            </a:r>
          </a:p>
        </p:txBody>
      </p:sp>
    </p:spTree>
    <p:extLst>
      <p:ext uri="{BB962C8B-B14F-4D97-AF65-F5344CB8AC3E}">
        <p14:creationId xmlns:p14="http://schemas.microsoft.com/office/powerpoint/2010/main" val="125489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EE82-6705-44E6-885A-A27969877C99}"/>
              </a:ext>
            </a:extLst>
          </p:cNvPr>
          <p:cNvSpPr>
            <a:spLocks noGrp="1"/>
          </p:cNvSpPr>
          <p:nvPr>
            <p:ph type="title"/>
          </p:nvPr>
        </p:nvSpPr>
        <p:spPr/>
        <p:txBody>
          <a:bodyPr/>
          <a:lstStyle/>
          <a:p>
            <a:r>
              <a:rPr lang="en-US" dirty="0"/>
              <a:t>Don’t Take Matters into Your Own Hands</a:t>
            </a:r>
          </a:p>
        </p:txBody>
      </p:sp>
      <p:sp>
        <p:nvSpPr>
          <p:cNvPr id="3" name="Content Placeholder 2">
            <a:extLst>
              <a:ext uri="{FF2B5EF4-FFF2-40B4-BE49-F238E27FC236}">
                <a16:creationId xmlns:a16="http://schemas.microsoft.com/office/drawing/2014/main" id="{13A03CCB-F9B0-4460-8C5B-C102497E75D8}"/>
              </a:ext>
            </a:extLst>
          </p:cNvPr>
          <p:cNvSpPr>
            <a:spLocks noGrp="1"/>
          </p:cNvSpPr>
          <p:nvPr>
            <p:ph idx="1"/>
          </p:nvPr>
        </p:nvSpPr>
        <p:spPr/>
        <p:txBody>
          <a:bodyPr/>
          <a:lstStyle/>
          <a:p>
            <a:r>
              <a:rPr lang="en-US" dirty="0"/>
              <a:t>Why  are we tempted to take ungodly steps to achieve a godly goal?</a:t>
            </a:r>
          </a:p>
          <a:p>
            <a:r>
              <a:rPr lang="en-US" dirty="0"/>
              <a:t>So, what was wrong with Abram sleeping with Hagar to gain an heir?</a:t>
            </a:r>
          </a:p>
          <a:p>
            <a:r>
              <a:rPr lang="en-US" dirty="0"/>
              <a:t>God has given us a mind, so how can we know when to rely on logic as we are trying to serve God faithfully?</a:t>
            </a:r>
          </a:p>
        </p:txBody>
      </p:sp>
    </p:spTree>
    <p:extLst>
      <p:ext uri="{BB962C8B-B14F-4D97-AF65-F5344CB8AC3E}">
        <p14:creationId xmlns:p14="http://schemas.microsoft.com/office/powerpoint/2010/main" val="33970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11FA-D546-417F-AFA5-A7C9F23B6748}"/>
              </a:ext>
            </a:extLst>
          </p:cNvPr>
          <p:cNvSpPr>
            <a:spLocks noGrp="1"/>
          </p:cNvSpPr>
          <p:nvPr>
            <p:ph type="title"/>
          </p:nvPr>
        </p:nvSpPr>
        <p:spPr/>
        <p:txBody>
          <a:bodyPr/>
          <a:lstStyle/>
          <a:p>
            <a:pPr algn="l"/>
            <a:r>
              <a:rPr lang="en-US" dirty="0"/>
              <a:t>Listen for what God expects of Abram.</a:t>
            </a:r>
          </a:p>
        </p:txBody>
      </p:sp>
      <p:sp>
        <p:nvSpPr>
          <p:cNvPr id="3" name="Content Placeholder 2">
            <a:extLst>
              <a:ext uri="{FF2B5EF4-FFF2-40B4-BE49-F238E27FC236}">
                <a16:creationId xmlns:a16="http://schemas.microsoft.com/office/drawing/2014/main" id="{DBB7CA2D-1E69-40D3-8F48-9C5B7573AB11}"/>
              </a:ext>
            </a:extLst>
          </p:cNvPr>
          <p:cNvSpPr>
            <a:spLocks noGrp="1"/>
          </p:cNvSpPr>
          <p:nvPr>
            <p:ph idx="1"/>
          </p:nvPr>
        </p:nvSpPr>
        <p:spPr>
          <a:xfrm>
            <a:off x="1383680" y="1814474"/>
            <a:ext cx="9424639" cy="4351338"/>
          </a:xfrm>
        </p:spPr>
        <p:txBody>
          <a:bodyPr/>
          <a:lstStyle/>
          <a:p>
            <a:pPr marL="0" indent="0" algn="ctr">
              <a:buNone/>
            </a:pPr>
            <a:r>
              <a:rPr lang="en-US" dirty="0"/>
              <a:t>Genesis 17:1-3 (NIV)  When Abram was ninety-nine years old, the LORD appeared to him and said, "I am God Almighty; walk before me and be blameless. 2  I will confirm my covenant between me and you and will greatly increase your numbers." 3  Abram fell facedown, and God said to him,</a:t>
            </a:r>
          </a:p>
        </p:txBody>
      </p:sp>
      <p:pic>
        <p:nvPicPr>
          <p:cNvPr id="4" name="Picture 3">
            <a:extLst>
              <a:ext uri="{FF2B5EF4-FFF2-40B4-BE49-F238E27FC236}">
                <a16:creationId xmlns:a16="http://schemas.microsoft.com/office/drawing/2014/main" id="{B978F284-3862-4356-B7BA-24DE58098413}"/>
              </a:ext>
            </a:extLst>
          </p:cNvPr>
          <p:cNvPicPr>
            <a:picLocks noChangeAspect="1"/>
          </p:cNvPicPr>
          <p:nvPr/>
        </p:nvPicPr>
        <p:blipFill>
          <a:blip r:embed="rId2"/>
          <a:stretch>
            <a:fillRect/>
          </a:stretch>
        </p:blipFill>
        <p:spPr>
          <a:xfrm>
            <a:off x="4986475" y="5750561"/>
            <a:ext cx="2219048"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8729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61</TotalTime>
  <Words>1056</Words>
  <Application>Microsoft Office PowerPoint</Application>
  <PresentationFormat>Widescreen</PresentationFormat>
  <Paragraphs>76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Confidence After We Fail</vt:lpstr>
      <vt:lpstr>Video Introduction</vt:lpstr>
      <vt:lpstr>Come on, admit it …</vt:lpstr>
      <vt:lpstr>Listen for Sarai’s “solution”.</vt:lpstr>
      <vt:lpstr>Listen for Sarai’s “solution”.</vt:lpstr>
      <vt:lpstr>Listen for Sarai’s “solution”.</vt:lpstr>
      <vt:lpstr>Don’t Take Matters into Your Own Hands</vt:lpstr>
      <vt:lpstr>Don’t Take Matters into Your Own Hands</vt:lpstr>
      <vt:lpstr>Listen for what God expects of Abram.</vt:lpstr>
      <vt:lpstr>Do What God Expects of You</vt:lpstr>
      <vt:lpstr>Do What God Expects of You</vt:lpstr>
      <vt:lpstr>Do What God Expects of You</vt:lpstr>
      <vt:lpstr>Listen for covenant details.</vt:lpstr>
      <vt:lpstr>Listen for covenant details.</vt:lpstr>
      <vt:lpstr>Listen for covenant details.</vt:lpstr>
      <vt:lpstr>God Seeks a Covenant Relationship</vt:lpstr>
      <vt:lpstr>Application</vt:lpstr>
      <vt:lpstr>Application</vt:lpstr>
      <vt:lpstr>Application</vt:lpstr>
      <vt:lpstr>Family Activities</vt:lpstr>
      <vt:lpstr>Family Discussion Time</vt:lpstr>
      <vt:lpstr>Confidence After We Fail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Stephen (General Math and Science)</dc:creator>
  <cp:lastModifiedBy>Armstrong, Stephen (General Math and Science)</cp:lastModifiedBy>
  <cp:revision>3</cp:revision>
  <dcterms:created xsi:type="dcterms:W3CDTF">2021-10-29T18:48:56Z</dcterms:created>
  <dcterms:modified xsi:type="dcterms:W3CDTF">2021-10-29T19:50:12Z</dcterms:modified>
</cp:coreProperties>
</file>