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9000">
                <a:schemeClr val="accent1">
                  <a:lumMod val="45000"/>
                  <a:lumOff val="55000"/>
                  <a:alpha val="81000"/>
                </a:schemeClr>
              </a:gs>
              <a:gs pos="80000">
                <a:schemeClr val="accent1">
                  <a:lumMod val="45000"/>
                  <a:lumOff val="55000"/>
                  <a:alpha val="78000"/>
                </a:schemeClr>
              </a:gs>
              <a:gs pos="100000">
                <a:schemeClr val="accent1">
                  <a:lumMod val="30000"/>
                  <a:lumOff val="70000"/>
                  <a:alpha val="78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3x6km86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5e4e3vc9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Wholehearted Confession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EA2-916D-4779-945B-D5795BF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365125"/>
            <a:ext cx="10660283" cy="1325563"/>
          </a:xfrm>
        </p:spPr>
        <p:txBody>
          <a:bodyPr/>
          <a:lstStyle/>
          <a:p>
            <a:pPr algn="l"/>
            <a:r>
              <a:rPr lang="en-US" dirty="0"/>
              <a:t>Listen for a contrast between good and bad.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8C78-A9DF-80BE-8634-AA04F3A55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914" y="1814051"/>
            <a:ext cx="92481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princes and our fathers are covered with shame because we have sinned against you. 9  The Lord our God is merciful and forgiving, even though we have rebelled against him; 10  we have not obeyed the LORD our God or kept the laws he gave us through his servants the prophets.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FEBDB-D79B-C99C-1498-96C745FD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19" y="5645326"/>
            <a:ext cx="1704762" cy="26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63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C8D7-83E1-DCBD-11F4-40F71BB4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 Draws Focus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DABED-3B68-6DD4-40F4-9EC917A9C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characteristics of the people do you see in contrast to God's character?   You may also see some additional characteristics of God.</a:t>
            </a:r>
          </a:p>
          <a:p>
            <a:r>
              <a:rPr lang="en-US" dirty="0"/>
              <a:t>Why is it hard to say, “I have sinned”?</a:t>
            </a:r>
          </a:p>
          <a:p>
            <a:r>
              <a:rPr lang="en-US" dirty="0"/>
              <a:t>We see no blaming, no making excuses – why is it important to take responsibility for our lives and admit we are wrong?</a:t>
            </a:r>
          </a:p>
        </p:txBody>
      </p:sp>
    </p:spTree>
    <p:extLst>
      <p:ext uri="{BB962C8B-B14F-4D97-AF65-F5344CB8AC3E}">
        <p14:creationId xmlns:p14="http://schemas.microsoft.com/office/powerpoint/2010/main" val="35957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23C69-5EDC-C44E-DF80-BAA85D12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 Draws Focus to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A65DC-5F4F-22E0-F8DC-599FC2EF9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kinds of sins do we struggle with that we need to confess to God?</a:t>
            </a:r>
          </a:p>
          <a:p>
            <a:r>
              <a:rPr lang="en-US" dirty="0">
                <a:solidFill>
                  <a:srgbClr val="C00000"/>
                </a:solidFill>
              </a:rPr>
              <a:t>When we approach God in prayer we would do well to begin as Daniel did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Adoration of god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Confession of our own faults</a:t>
            </a:r>
          </a:p>
          <a:p>
            <a:r>
              <a:rPr lang="en-US" dirty="0">
                <a:solidFill>
                  <a:srgbClr val="C00000"/>
                </a:solidFill>
              </a:rPr>
              <a:t>We need to focus on who God is … not launch right into our list of “gimme’s”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78BA-7633-B1CC-BBC5-0590BE94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Daniel’s prayer requests.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4B07-E63F-3746-28E0-A9CB03D4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38" y="1814051"/>
            <a:ext cx="955972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Daniel 9:17-19 (NIV)  "Now, our God, hear the prayers and petitions of your servant. For your sake, O Lord, look with favor on your desolate sanctuary. 18  Give ear, O God, and hear; open your eyes and see the desolation of the city that bears your Name</a:t>
            </a:r>
          </a:p>
        </p:txBody>
      </p:sp>
    </p:spTree>
    <p:extLst>
      <p:ext uri="{BB962C8B-B14F-4D97-AF65-F5344CB8AC3E}">
        <p14:creationId xmlns:p14="http://schemas.microsoft.com/office/powerpoint/2010/main" val="22718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78BA-7633-B1CC-BBC5-0590BE94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Daniel’s prayer requests.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4B07-E63F-3746-28E0-A9CB03D4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138" y="1814051"/>
            <a:ext cx="955972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do not make requests of you because we are righteous, but because of your great mercy. 19  O Lord, listen! O Lord, forgive! O Lord, hear and act! For your sake, O my God, do not delay, because your city and your people bear your Name."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18D9D-4030-A30C-C660-2FDCF2092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022" y="5332809"/>
            <a:ext cx="1704762" cy="26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225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D53D-821D-DD54-D5BB-EFB20276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God’s Mercy and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A2F8-919A-E6D2-AD68-BA015C0E7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Daniel closed his prayer, what are various appeals he made to the Lord? </a:t>
            </a:r>
          </a:p>
          <a:p>
            <a:r>
              <a:rPr lang="en-US" dirty="0"/>
              <a:t>According to Daniel, for whose sake was he raising this prayer? </a:t>
            </a:r>
          </a:p>
          <a:p>
            <a:r>
              <a:rPr lang="en-US" dirty="0"/>
              <a:t>What is the relationship between trust, confession, and forgiveness?</a:t>
            </a:r>
          </a:p>
        </p:txBody>
      </p:sp>
    </p:spTree>
    <p:extLst>
      <p:ext uri="{BB962C8B-B14F-4D97-AF65-F5344CB8AC3E}">
        <p14:creationId xmlns:p14="http://schemas.microsoft.com/office/powerpoint/2010/main" val="19115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0A5D-396B-C4D8-69FE-8F77F23A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in God’s Mercy and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890C-C626-DEA4-15ED-51840A2DD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the truths of Gods mercy and grace help us to pray for ourselves, our families, our nation?</a:t>
            </a:r>
          </a:p>
          <a:p>
            <a:r>
              <a:rPr lang="en-US" dirty="0">
                <a:solidFill>
                  <a:srgbClr val="C00000"/>
                </a:solidFill>
              </a:rPr>
              <a:t>Thus, we have every reason to believe that God wants to hear and answer our prayers.</a:t>
            </a:r>
          </a:p>
          <a:p>
            <a:r>
              <a:rPr lang="en-US" dirty="0">
                <a:solidFill>
                  <a:srgbClr val="C00000"/>
                </a:solidFill>
              </a:rPr>
              <a:t>Consider the sequence we see in Daniel’s prayer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Adoration, confession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And only then do we see requests, petitions</a:t>
            </a:r>
          </a:p>
          <a:p>
            <a:endParaRPr lang="en-US" dirty="0"/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6BB8366-BF6D-63EB-E33D-8907B4C2264E}"/>
              </a:ext>
            </a:extLst>
          </p:cNvPr>
          <p:cNvSpPr/>
          <p:nvPr/>
        </p:nvSpPr>
        <p:spPr>
          <a:xfrm rot="21330097">
            <a:off x="3046069" y="1717808"/>
            <a:ext cx="5868365" cy="4235549"/>
          </a:xfrm>
          <a:prstGeom prst="horizontalScroll">
            <a:avLst/>
          </a:prstGeom>
          <a:effectLst>
            <a:outerShdw blurRad="139700" dist="241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We must come before God in prayer focusing on </a:t>
            </a:r>
            <a:r>
              <a:rPr lang="en-US" sz="4000" i="1" dirty="0"/>
              <a:t>who He is </a:t>
            </a:r>
            <a:r>
              <a:rPr lang="en-US" sz="4000" dirty="0"/>
              <a:t>… not on what we want!</a:t>
            </a:r>
          </a:p>
        </p:txBody>
      </p:sp>
    </p:spTree>
    <p:extLst>
      <p:ext uri="{BB962C8B-B14F-4D97-AF65-F5344CB8AC3E}">
        <p14:creationId xmlns:p14="http://schemas.microsoft.com/office/powerpoint/2010/main" val="15948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2E34-A4EB-C8C1-49CD-43DDCBA9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049E-D661-9B4F-826F-94E035BDC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Rejoice. </a:t>
            </a:r>
          </a:p>
          <a:p>
            <a:pPr lvl="1"/>
            <a:r>
              <a:rPr lang="en-US" dirty="0"/>
              <a:t>As you spend time with God this week, compile a written list of attributes that show Him to be great and awe inspiring. </a:t>
            </a:r>
          </a:p>
          <a:p>
            <a:pPr lvl="1"/>
            <a:r>
              <a:rPr lang="en-US" dirty="0"/>
              <a:t>Add to your list daily. </a:t>
            </a:r>
          </a:p>
          <a:p>
            <a:pPr lvl="1"/>
            <a:r>
              <a:rPr lang="en-US" dirty="0"/>
              <a:t>Then affirm these attributes to Him in prayer. </a:t>
            </a:r>
          </a:p>
          <a:p>
            <a:pPr lvl="1"/>
            <a:r>
              <a:rPr lang="en-US" dirty="0"/>
              <a:t>Let this be your offering of praise.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1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2E34-A4EB-C8C1-49CD-43DDCBA9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049E-D661-9B4F-826F-94E035BD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339"/>
            <a:ext cx="10515600" cy="3954624"/>
          </a:xfrm>
        </p:spPr>
        <p:txBody>
          <a:bodyPr/>
          <a:lstStyle/>
          <a:p>
            <a:r>
              <a:rPr lang="en-US" dirty="0"/>
              <a:t>Repent. </a:t>
            </a:r>
          </a:p>
          <a:p>
            <a:pPr lvl="1"/>
            <a:r>
              <a:rPr lang="en-US" dirty="0"/>
              <a:t>Ask God to show you where sin has crept into your life, where you have “fallen short” of what you ought to be or do. </a:t>
            </a:r>
          </a:p>
          <a:p>
            <a:pPr lvl="1"/>
            <a:r>
              <a:rPr lang="en-US" dirty="0"/>
              <a:t>Confess those to Him and ask for His forgiveness.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8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D2E34-A4EB-C8C1-49CD-43DDCBA9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8049E-D661-9B4F-826F-94E035BDC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569"/>
            <a:ext cx="10515600" cy="4151393"/>
          </a:xfrm>
        </p:spPr>
        <p:txBody>
          <a:bodyPr/>
          <a:lstStyle/>
          <a:p>
            <a:r>
              <a:rPr lang="en-US" dirty="0"/>
              <a:t>Restore. </a:t>
            </a:r>
          </a:p>
          <a:p>
            <a:pPr lvl="1"/>
            <a:r>
              <a:rPr lang="en-US" dirty="0"/>
              <a:t>If there are areas in which your sin has negatively affected your relationship with others, confess those sins to them and ask for their forgiveness. </a:t>
            </a:r>
          </a:p>
          <a:p>
            <a:pPr lvl="1"/>
            <a:r>
              <a:rPr lang="en-US" dirty="0"/>
              <a:t>Explain that God is at work in you, and as a result, you want to make things right between you.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6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D32CAF-D9E1-DF1A-210A-5E92A0D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52A647-D9FA-EA00-A30F-8736F0B1560A}"/>
              </a:ext>
            </a:extLst>
          </p:cNvPr>
          <p:cNvGrpSpPr/>
          <p:nvPr/>
        </p:nvGrpSpPr>
        <p:grpSpPr>
          <a:xfrm>
            <a:off x="2891402" y="1520042"/>
            <a:ext cx="6409196" cy="4275116"/>
            <a:chOff x="2849598" y="1591294"/>
            <a:chExt cx="6492803" cy="4346368"/>
          </a:xfrm>
        </p:grpSpPr>
        <p:pic>
          <p:nvPicPr>
            <p:cNvPr id="6" name="Picture 5" descr="A person drawing a fish on a blackboard&#10;&#10;Description automatically generated">
              <a:extLst>
                <a:ext uri="{FF2B5EF4-FFF2-40B4-BE49-F238E27FC236}">
                  <a16:creationId xmlns:a16="http://schemas.microsoft.com/office/drawing/2014/main" id="{5B865656-709F-0186-BC51-A02C9702F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905000"/>
              <a:ext cx="5715000" cy="30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 black background with a black square&#10;&#10;Description automatically generated with medium confidence">
              <a:hlinkClick r:id="rId3"/>
              <a:extLst>
                <a:ext uri="{FF2B5EF4-FFF2-40B4-BE49-F238E27FC236}">
                  <a16:creationId xmlns:a16="http://schemas.microsoft.com/office/drawing/2014/main" id="{304988D0-A13C-D655-80D7-257D25B61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91294"/>
              <a:ext cx="6492803" cy="4346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F76136-47CD-36A0-F040-725F6D127A66}"/>
              </a:ext>
            </a:extLst>
          </p:cNvPr>
          <p:cNvSpPr txBox="1"/>
          <p:nvPr/>
        </p:nvSpPr>
        <p:spPr>
          <a:xfrm>
            <a:off x="4453247" y="5878286"/>
            <a:ext cx="317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14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98889D-7550-04F0-F24A-23FE5CDB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6" name="Picture 5" descr="A screenshot of a crossword&#10;&#10;Description automatically generated">
            <a:extLst>
              <a:ext uri="{FF2B5EF4-FFF2-40B4-BE49-F238E27FC236}">
                <a16:creationId xmlns:a16="http://schemas.microsoft.com/office/drawing/2014/main" id="{71378B10-14F4-56BD-86B3-9BCA2745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r="14657" b="2860"/>
          <a:stretch/>
        </p:blipFill>
        <p:spPr>
          <a:xfrm>
            <a:off x="6771189" y="1482343"/>
            <a:ext cx="4882628" cy="480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8" name="Picture 7" descr="A cartoon of a person in a red dress&#10;&#10;Description automatically generated">
            <a:extLst>
              <a:ext uri="{FF2B5EF4-FFF2-40B4-BE49-F238E27FC236}">
                <a16:creationId xmlns:a16="http://schemas.microsoft.com/office/drawing/2014/main" id="{7CE2C7CC-31BC-3DB3-07B1-96A81108B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6313" y="1915087"/>
            <a:ext cx="2359374" cy="4369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A4E909B-5DC6-18C0-B71D-D754CE0CB692}"/>
              </a:ext>
            </a:extLst>
          </p:cNvPr>
          <p:cNvSpPr/>
          <p:nvPr/>
        </p:nvSpPr>
        <p:spPr>
          <a:xfrm>
            <a:off x="243068" y="1632420"/>
            <a:ext cx="3970117" cy="2592339"/>
          </a:xfrm>
          <a:prstGeom prst="wedgeRoundRectCallout">
            <a:avLst>
              <a:gd name="adj1" fmla="val 67956"/>
              <a:gd name="adj2" fmla="val -189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Hooray!  The Crossword is back!  If some of you folks would rather do the Word Search, go to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https://tinyurl.com/5e4e3vc9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 where there’s see a new twist on that puzzle.  That web page also has help for the Crossword</a:t>
            </a:r>
          </a:p>
        </p:txBody>
      </p:sp>
    </p:spTree>
    <p:extLst>
      <p:ext uri="{BB962C8B-B14F-4D97-AF65-F5344CB8AC3E}">
        <p14:creationId xmlns:p14="http://schemas.microsoft.com/office/powerpoint/2010/main" val="3044708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dirty="0"/>
              <a:t>Wholehearted Confession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</a:t>
            </a:r>
          </a:p>
        </p:txBody>
      </p:sp>
    </p:spTree>
    <p:extLst>
      <p:ext uri="{BB962C8B-B14F-4D97-AF65-F5344CB8AC3E}">
        <p14:creationId xmlns:p14="http://schemas.microsoft.com/office/powerpoint/2010/main" val="1380407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490DC-B612-AC3C-EBCE-97347BFB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8D7C9-B3AA-30F9-8553-50BA15D89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favorite place to hide or go to when you want to be left alone?</a:t>
            </a:r>
          </a:p>
          <a:p>
            <a:r>
              <a:rPr lang="en-US" dirty="0">
                <a:solidFill>
                  <a:srgbClr val="C00000"/>
                </a:solidFill>
              </a:rPr>
              <a:t>We might want to get away from people, but we want to stay close to God.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Daniel’s prayer of confession.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Confession and repentance keep us close to God.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27F55-9BCA-1658-3551-B595F33E41DA}"/>
              </a:ext>
            </a:extLst>
          </p:cNvPr>
          <p:cNvGrpSpPr/>
          <p:nvPr/>
        </p:nvGrpSpPr>
        <p:grpSpPr>
          <a:xfrm>
            <a:off x="2004948" y="3149928"/>
            <a:ext cx="8158347" cy="2924298"/>
            <a:chOff x="1874323" y="3066803"/>
            <a:chExt cx="8158347" cy="29242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5B16DC-F4A3-84E4-5AB6-D914FDA1C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8730" y="3066803"/>
              <a:ext cx="1949532" cy="29242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F9094EE-1D2B-CA22-9E0E-001221CB4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3351" y="3182587"/>
              <a:ext cx="1779319" cy="2668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7176BF4-82B7-5EF1-A485-4E5AE483B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4323" y="3182589"/>
              <a:ext cx="1779318" cy="2668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096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537D-E995-C589-D630-60A9E52C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Daniel’s attitude.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1021-F90B-0E2D-A07F-3FC32EDB2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Daniel 9:3-6 (NIV)  So I turned to the Lord God and pleaded with him in prayer and petition, in fasting, and in sackcloth and ashes. 4  I prayed to the LORD my God and confessed: "O Lord, the great and awesome God, who keeps his covenant of love with all who love him and obey</a:t>
            </a:r>
          </a:p>
        </p:txBody>
      </p:sp>
    </p:spTree>
    <p:extLst>
      <p:ext uri="{BB962C8B-B14F-4D97-AF65-F5344CB8AC3E}">
        <p14:creationId xmlns:p14="http://schemas.microsoft.com/office/powerpoint/2010/main" val="25468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537D-E995-C589-D630-60A9E52C7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Daniel’s attitude.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1021-F90B-0E2D-A07F-3FC32EDB2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617" y="1790901"/>
            <a:ext cx="1002271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his commands, 5  we have sinned and done wrong. We have been wicked and have rebelled; we have turned away from your commands and laws. 6  We have not listened to your servants the prophets, who spoke in your name to our kings, our princes and our fathers, and to all the people of the land.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5B715-8563-0F88-1BFC-9C791DA5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619" y="5645326"/>
            <a:ext cx="1704762" cy="26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0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23AC-8031-FC10-C581-09F567F7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E0E3-0BD7-5B65-0A26-CEEAE666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words describe Daniel’s attitude in prayer?</a:t>
            </a:r>
          </a:p>
          <a:p>
            <a:r>
              <a:rPr lang="en-US" dirty="0"/>
              <a:t>What do those words say about what the attitude should be of any petitioner who comes before the Lord? </a:t>
            </a:r>
          </a:p>
          <a:p>
            <a:r>
              <a:rPr lang="en-US" dirty="0"/>
              <a:t>What is the significance of fasting, sackcloth, and ashes? </a:t>
            </a:r>
          </a:p>
        </p:txBody>
      </p:sp>
    </p:spTree>
    <p:extLst>
      <p:ext uri="{BB962C8B-B14F-4D97-AF65-F5344CB8AC3E}">
        <p14:creationId xmlns:p14="http://schemas.microsoft.com/office/powerpoint/2010/main" val="898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EE25-1666-C2F4-D6AE-5634914D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CDE9-918F-3CB9-2074-813266A75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did Daniel get his understanding and motivation for his prayer?</a:t>
            </a:r>
          </a:p>
          <a:p>
            <a:r>
              <a:rPr lang="en-US" dirty="0"/>
              <a:t>What words and phrases did Daniel use to describe the characteristics of God?</a:t>
            </a:r>
          </a:p>
        </p:txBody>
      </p:sp>
    </p:spTree>
    <p:extLst>
      <p:ext uri="{BB962C8B-B14F-4D97-AF65-F5344CB8AC3E}">
        <p14:creationId xmlns:p14="http://schemas.microsoft.com/office/powerpoint/2010/main" val="362757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0E4A-2B4D-21B8-70B1-90621790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Confession Is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63E2-16C6-2999-0D7F-DDAC988E2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Daniel would begin his prayer with these words? </a:t>
            </a:r>
          </a:p>
          <a:p>
            <a:r>
              <a:rPr lang="en-US" dirty="0"/>
              <a:t>How does our attitude toward God affect our belief that He will answer prayer?</a:t>
            </a:r>
          </a:p>
        </p:txBody>
      </p:sp>
    </p:spTree>
    <p:extLst>
      <p:ext uri="{BB962C8B-B14F-4D97-AF65-F5344CB8AC3E}">
        <p14:creationId xmlns:p14="http://schemas.microsoft.com/office/powerpoint/2010/main" val="10084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0EA2-916D-4779-945B-D5795BFBB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49" y="365125"/>
            <a:ext cx="10660283" cy="1325563"/>
          </a:xfrm>
        </p:spPr>
        <p:txBody>
          <a:bodyPr/>
          <a:lstStyle/>
          <a:p>
            <a:pPr algn="l"/>
            <a:r>
              <a:rPr lang="en-US" dirty="0"/>
              <a:t>Listen for a contrast between good and bad.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28C78-A9DF-80BE-8634-AA04F3A55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604" y="1825625"/>
            <a:ext cx="924817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Daniel 9:7-10 (NIV)  "Lord, you are righteous, but this day we are covered with shame--the men of Judah and people of Jerusalem and all Israel, both near and far, in all the countries where you have scattered us because of our unfaithfulness to you. 8  O LORD, we and our kings, our </a:t>
            </a:r>
          </a:p>
        </p:txBody>
      </p:sp>
    </p:spTree>
    <p:extLst>
      <p:ext uri="{BB962C8B-B14F-4D97-AF65-F5344CB8AC3E}">
        <p14:creationId xmlns:p14="http://schemas.microsoft.com/office/powerpoint/2010/main" val="30996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58</TotalTime>
  <Words>1035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Wholehearted Confession</vt:lpstr>
      <vt:lpstr>Video Introduction</vt:lpstr>
      <vt:lpstr>Admit it, now …</vt:lpstr>
      <vt:lpstr>Listen for Daniel’s attitude.</vt:lpstr>
      <vt:lpstr>Listen for Daniel’s attitude.</vt:lpstr>
      <vt:lpstr>Confession Is Necessary</vt:lpstr>
      <vt:lpstr>Confession Is Necessary</vt:lpstr>
      <vt:lpstr>Confession Is Necessary</vt:lpstr>
      <vt:lpstr>Listen for a contrast between good and bad.</vt:lpstr>
      <vt:lpstr>Listen for a contrast between good and bad.</vt:lpstr>
      <vt:lpstr>Confession Draws Focus to God</vt:lpstr>
      <vt:lpstr>Confession Draws Focus to God</vt:lpstr>
      <vt:lpstr>Listen for Daniel’s prayer requests.</vt:lpstr>
      <vt:lpstr>Listen for Daniel’s prayer requests.</vt:lpstr>
      <vt:lpstr>Trust in God’s Mercy and Grace</vt:lpstr>
      <vt:lpstr>Trust in God’s Mercy and Grace</vt:lpstr>
      <vt:lpstr>Application</vt:lpstr>
      <vt:lpstr>Application</vt:lpstr>
      <vt:lpstr>Application</vt:lpstr>
      <vt:lpstr>Family Activities</vt:lpstr>
      <vt:lpstr>Wholehearted Confession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Wholehearted Confession</dc:title>
  <dc:creator>Armstrong, Stephen (General Math and Science)</dc:creator>
  <cp:lastModifiedBy>Armstrong, Stephen (General Math and Science)</cp:lastModifiedBy>
  <cp:revision>2</cp:revision>
  <dcterms:created xsi:type="dcterms:W3CDTF">2023-09-14T20:47:53Z</dcterms:created>
  <dcterms:modified xsi:type="dcterms:W3CDTF">2023-09-14T21:46:23Z</dcterms:modified>
</cp:coreProperties>
</file>