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74000"/>
                </a:schemeClr>
              </a:gs>
              <a:gs pos="85000">
                <a:schemeClr val="accent1">
                  <a:lumMod val="45000"/>
                  <a:lumOff val="55000"/>
                  <a:alpha val="79000"/>
                </a:schemeClr>
              </a:gs>
              <a:gs pos="100000">
                <a:schemeClr val="accent1">
                  <a:lumMod val="30000"/>
                  <a:lumOff val="70000"/>
                  <a:alpha val="82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uz26d2c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8972"/>
          </a:xfrm>
        </p:spPr>
        <p:txBody>
          <a:bodyPr/>
          <a:lstStyle/>
          <a:p>
            <a:r>
              <a:rPr lang="en-US" dirty="0"/>
              <a:t>Compelled to 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January 18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41CA6-9604-A6CE-5A3B-1C8B7677E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11594-F2CD-C856-1459-E1231043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specific people in need.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6FA42-0471-B5D4-2014-086EAEDF8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429" y="2141537"/>
            <a:ext cx="79971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father, and from my birth I guided the widow-- 19  if I have seen anyone perishing for lack of clothing, or a needy man without a garment, 20  and his heart did not bless me for warming him with the fleece from my sheep,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A88CF-39E8-30FB-E4D9-46F291749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224571" y="5570457"/>
            <a:ext cx="1742857" cy="323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24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44BD7-1988-0966-65D1-07D4F2FA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Accountable to Help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867D-2250-9DEF-52B9-D99340B7A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are those Job specifically identified he had been diligent to help in time of need? 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6FD36-1989-A23B-1B1E-1F2ACD270C8A}"/>
              </a:ext>
            </a:extLst>
          </p:cNvPr>
          <p:cNvSpPr txBox="1"/>
          <p:nvPr/>
        </p:nvSpPr>
        <p:spPr>
          <a:xfrm>
            <a:off x="1309868" y="3252486"/>
            <a:ext cx="9572263" cy="206210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"If I have denied the desires of the poor or let the eyes of the widow grow weary,   if I have kept my bread to myself, not sharing it with the fatherless- … if I have seen anyone perishing for lack of clothing, or a needy man </a:t>
            </a:r>
          </a:p>
        </p:txBody>
      </p:sp>
    </p:spTree>
    <p:extLst>
      <p:ext uri="{BB962C8B-B14F-4D97-AF65-F5344CB8AC3E}">
        <p14:creationId xmlns:p14="http://schemas.microsoft.com/office/powerpoint/2010/main" val="101832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4679-6DEA-AE70-9046-6CA6E681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Accountable to Help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D4EEC-E1CF-DB38-657C-4BABDAA82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he imply he had done for each group?</a:t>
            </a:r>
          </a:p>
          <a:p>
            <a:r>
              <a:rPr lang="en-US" dirty="0"/>
              <a:t>How does our abundance create a responsibility to help those who are in need?</a:t>
            </a:r>
          </a:p>
          <a:p>
            <a:r>
              <a:rPr lang="en-US" dirty="0"/>
              <a:t>What does this passage suggest about God’s concern for people affected by tragedy (loss, disaster, disability, or injustice)?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2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6A384-3518-5D70-D2C5-59038B7C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Accountable to Help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870AF-FBB8-83B6-E328-7B3C95D5A7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excuses do people make for not helping people in need?</a:t>
            </a:r>
          </a:p>
          <a:p>
            <a:r>
              <a:rPr lang="en-US" dirty="0"/>
              <a:t>How can we train our eyes to see the needs of those who are vulnerable?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89B8C-84AF-820A-2625-F76F3E02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/>
              <a:t>Listen for hyperbole, exaggeration for effect.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6AC9A-C9F5-D8BB-1321-78D088301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926" y="1941372"/>
            <a:ext cx="89115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Job 31:21-23 (NIV)  if I have raised my hand against the fatherless, knowing that I had influence in court, 22  then let my arm fall from the shoulder, let it be broken off at the joint. 23  For I dreaded destruction from God, and for fear of his splendor I could not do such things.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0E61E-B60C-DBEE-C2D5-A638F761B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224571" y="5709354"/>
            <a:ext cx="1742857" cy="323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90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66AE5-45F4-F814-D6C7-CAEA223EB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Justice for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2A8BE-8106-8BD0-48C5-AB30139C4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situation is described in verse 21? </a:t>
            </a:r>
          </a:p>
          <a:p>
            <a:r>
              <a:rPr lang="en-US" dirty="0"/>
              <a:t>What cultural issues today may require you to stand alone in doing right?</a:t>
            </a:r>
          </a:p>
          <a:p>
            <a:r>
              <a:rPr lang="en-US" dirty="0"/>
              <a:t>Job treats neglect of the needy as a serious moral failure.  What forms of “looking away” or “ignoring” might be common for believers today?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50769-916F-A36E-3E06-71A01B83C263}"/>
              </a:ext>
            </a:extLst>
          </p:cNvPr>
          <p:cNvSpPr txBox="1"/>
          <p:nvPr/>
        </p:nvSpPr>
        <p:spPr>
          <a:xfrm>
            <a:off x="2166394" y="2731625"/>
            <a:ext cx="7859211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if I have raised my hand against the fatherless, knowing that I had influence in court …</a:t>
            </a:r>
          </a:p>
        </p:txBody>
      </p:sp>
    </p:spTree>
    <p:extLst>
      <p:ext uri="{BB962C8B-B14F-4D97-AF65-F5344CB8AC3E}">
        <p14:creationId xmlns:p14="http://schemas.microsoft.com/office/powerpoint/2010/main" val="422285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CFD9-4840-81AE-BB86-8BEB97992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Seek Justice for 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47317-B909-2183-F058-BED6AB63B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light of these kinds of excuses we might use, how does Job 31 challenge that mindset?</a:t>
            </a:r>
          </a:p>
          <a:p>
            <a:r>
              <a:rPr lang="en-US" dirty="0"/>
              <a:t>What are some ways our church can work against injustice toward the vulnerable in our community?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8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CC0A-321D-33D7-E30D-6EA096F0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43921-EF7A-906F-90F3-6A479AA7C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271"/>
            <a:ext cx="10515600" cy="4197692"/>
          </a:xfrm>
        </p:spPr>
        <p:txBody>
          <a:bodyPr/>
          <a:lstStyle/>
          <a:p>
            <a:r>
              <a:rPr lang="en-US" dirty="0"/>
              <a:t>Pray for help.</a:t>
            </a:r>
          </a:p>
          <a:p>
            <a:pPr lvl="1"/>
            <a:r>
              <a:rPr lang="en-US" sz="3600" dirty="0"/>
              <a:t>Every day this week, ask God to reshape your perspective. </a:t>
            </a:r>
          </a:p>
          <a:p>
            <a:pPr lvl="1"/>
            <a:r>
              <a:rPr lang="en-US" sz="3600" dirty="0"/>
              <a:t>Specifically regarding powerless people who need you to help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666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2831F1-46B2-E1FB-A322-5BF511985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4AB20-FC8F-05B5-AEDD-507769C7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872A4-348B-68A9-3256-05F226960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041"/>
            <a:ext cx="10515600" cy="4000922"/>
          </a:xfrm>
        </p:spPr>
        <p:txBody>
          <a:bodyPr/>
          <a:lstStyle/>
          <a:p>
            <a:r>
              <a:rPr lang="en-US" dirty="0"/>
              <a:t>Share your concern. </a:t>
            </a:r>
          </a:p>
          <a:p>
            <a:pPr lvl="1"/>
            <a:r>
              <a:rPr lang="en-US" sz="3600" dirty="0"/>
              <a:t>Talk with others in your Bible study group. </a:t>
            </a:r>
          </a:p>
          <a:p>
            <a:pPr lvl="1"/>
            <a:r>
              <a:rPr lang="en-US" sz="3600" dirty="0"/>
              <a:t>Consider specific ways God intends for growing believers to look out for people in need.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95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A29BF5-D1F6-6C19-68C2-68855BC1C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D4EBB-D783-ABA5-7834-8E5FB57C7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FE7DE-20E3-27B9-51D5-6ACEC86FD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443"/>
            <a:ext cx="10515600" cy="4093520"/>
          </a:xfrm>
        </p:spPr>
        <p:txBody>
          <a:bodyPr/>
          <a:lstStyle/>
          <a:p>
            <a:r>
              <a:rPr lang="en-US" dirty="0"/>
              <a:t>Meet a need. </a:t>
            </a:r>
          </a:p>
          <a:p>
            <a:pPr lvl="1"/>
            <a:r>
              <a:rPr lang="en-US" sz="3600" dirty="0"/>
              <a:t>Take the initiative to serve God.</a:t>
            </a:r>
          </a:p>
          <a:p>
            <a:pPr lvl="1"/>
            <a:r>
              <a:rPr lang="en-US" sz="3600" dirty="0"/>
              <a:t>Locate and volunteer at a Christ-centered pregnancy clinic or a shelter for individuals or families in crisis.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036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27AD7-D47C-E8F1-A64C-314536ED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EA47C1-2D3D-F1D7-AEA3-BBFCF0243001}"/>
              </a:ext>
            </a:extLst>
          </p:cNvPr>
          <p:cNvGrpSpPr/>
          <p:nvPr/>
        </p:nvGrpSpPr>
        <p:grpSpPr>
          <a:xfrm>
            <a:off x="2849598" y="1579418"/>
            <a:ext cx="6492803" cy="4272952"/>
            <a:chOff x="2849598" y="1579418"/>
            <a:chExt cx="6492803" cy="42729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6626290-A019-76C0-5F10-A013DDD2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0" y="1843087"/>
              <a:ext cx="5715000" cy="3171825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6F289A2F-5A3E-1190-0FA7-97AA94A23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598" y="1579418"/>
              <a:ext cx="6492803" cy="4272952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29611F-06C8-8ADA-92C7-FEFBD5D32A00}"/>
              </a:ext>
            </a:extLst>
          </p:cNvPr>
          <p:cNvSpPr txBox="1"/>
          <p:nvPr/>
        </p:nvSpPr>
        <p:spPr>
          <a:xfrm>
            <a:off x="4381995" y="5781120"/>
            <a:ext cx="3313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View Video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151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F51CD-5C10-7F02-F2DA-BD70B729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77225-776A-3770-E74E-3456D71B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9489"/>
          <a:stretch>
            <a:fillRect/>
          </a:stretch>
        </p:blipFill>
        <p:spPr>
          <a:xfrm>
            <a:off x="-580996" y="2095017"/>
            <a:ext cx="9377756" cy="2118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RightFacing"/>
            <a:lightRig rig="threePt" dir="t"/>
          </a:scene3d>
        </p:spPr>
      </p:pic>
      <p:pic>
        <p:nvPicPr>
          <p:cNvPr id="4" name="Picture 3" descr="Burglar">
            <a:extLst>
              <a:ext uri="{FF2B5EF4-FFF2-40B4-BE49-F238E27FC236}">
                <a16:creationId xmlns:a16="http://schemas.microsoft.com/office/drawing/2014/main" id="{6D6A2284-2D45-0C59-FC2D-2479A40EE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0067" y="3688063"/>
            <a:ext cx="2233712" cy="334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7B24075-58A3-07CE-DBF0-D357CAD7D8CD}"/>
              </a:ext>
            </a:extLst>
          </p:cNvPr>
          <p:cNvSpPr/>
          <p:nvPr/>
        </p:nvSpPr>
        <p:spPr>
          <a:xfrm>
            <a:off x="7387389" y="2677684"/>
            <a:ext cx="3633537" cy="2947737"/>
          </a:xfrm>
          <a:prstGeom prst="wedgeRoundRectCallout">
            <a:avLst>
              <a:gd name="adj1" fmla="val -89045"/>
              <a:gd name="adj2" fmla="val -58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Whoo-eee</a:t>
            </a:r>
            <a:r>
              <a:rPr lang="en-US" dirty="0">
                <a:latin typeface="Comic Sans MS" panose="030F0702030302020204" pitchFamily="66" charset="0"/>
              </a:rPr>
              <a:t> … what FUN!  You’ll never get that message back in time for this week.  You’d have to work on columns with single letters missing and short words first.  And I won’t tell you that Jack Webb</a:t>
            </a:r>
            <a:r>
              <a:rPr lang="en-US">
                <a:latin typeface="Comic Sans MS" panose="030F0702030302020204" pitchFamily="66" charset="0"/>
              </a:rPr>
              <a:t>, himself, </a:t>
            </a:r>
            <a:r>
              <a:rPr lang="en-US" dirty="0">
                <a:latin typeface="Comic Sans MS" panose="030F0702030302020204" pitchFamily="66" charset="0"/>
              </a:rPr>
              <a:t>is looking into this.</a:t>
            </a:r>
          </a:p>
        </p:txBody>
      </p:sp>
    </p:spTree>
    <p:extLst>
      <p:ext uri="{BB962C8B-B14F-4D97-AF65-F5344CB8AC3E}">
        <p14:creationId xmlns:p14="http://schemas.microsoft.com/office/powerpoint/2010/main" val="543828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620ED-40CD-9CE4-F315-5A85D73A9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45934-3C82-BB96-065D-EDD23BB71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8972"/>
          </a:xfrm>
        </p:spPr>
        <p:txBody>
          <a:bodyPr/>
          <a:lstStyle/>
          <a:p>
            <a:r>
              <a:rPr lang="en-US" dirty="0"/>
              <a:t>Compelled to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4654AB-EA64-CD42-EDE7-17247F0356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18</a:t>
            </a:r>
          </a:p>
        </p:txBody>
      </p:sp>
    </p:spTree>
    <p:extLst>
      <p:ext uri="{BB962C8B-B14F-4D97-AF65-F5344CB8AC3E}">
        <p14:creationId xmlns:p14="http://schemas.microsoft.com/office/powerpoint/2010/main" val="56290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0711C-B0E9-4D95-9F9F-17B6E5B3E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Yes, I remember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48EA7-63A4-4AE8-A3CF-80E1BFA99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have you thought, “uh oh, brace yourself”?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Sometimes those moments affect you personally, other times it is friends or family.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It’s normal to look out for yourself.</a:t>
            </a:r>
          </a:p>
          <a:p>
            <a:pPr lvl="1"/>
            <a:r>
              <a:rPr lang="en-US" sz="3600" dirty="0">
                <a:solidFill>
                  <a:srgbClr val="C00000"/>
                </a:solidFill>
              </a:rPr>
              <a:t>But, let the fear and majesty of God compel you to look out for others.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5A0FEC1-6109-A0DC-D985-30E451636237}"/>
              </a:ext>
            </a:extLst>
          </p:cNvPr>
          <p:cNvGrpSpPr/>
          <p:nvPr/>
        </p:nvGrpSpPr>
        <p:grpSpPr>
          <a:xfrm>
            <a:off x="1472116" y="3070574"/>
            <a:ext cx="9505883" cy="2535382"/>
            <a:chOff x="1254151" y="3099459"/>
            <a:chExt cx="9505883" cy="2535382"/>
          </a:xfrm>
        </p:grpSpPr>
        <p:pic>
          <p:nvPicPr>
            <p:cNvPr id="1026" name="Picture 2" descr="Roller coaster">
              <a:extLst>
                <a:ext uri="{FF2B5EF4-FFF2-40B4-BE49-F238E27FC236}">
                  <a16:creationId xmlns:a16="http://schemas.microsoft.com/office/drawing/2014/main" id="{04DAC535-9D6E-F5B8-E184-80CAB9BD53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652" y="3099459"/>
              <a:ext cx="2535382" cy="25353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arathon competitors">
              <a:extLst>
                <a:ext uri="{FF2B5EF4-FFF2-40B4-BE49-F238E27FC236}">
                  <a16:creationId xmlns:a16="http://schemas.microsoft.com/office/drawing/2014/main" id="{44522DB3-6BB5-0ED3-316A-A8D486842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4151" y="3099459"/>
              <a:ext cx="2386311" cy="25353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35CE0990-4C85-018F-3179-B2CBC8284F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4623" y="3105396"/>
              <a:ext cx="3206263" cy="208411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4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76A81-FDCD-5AE5-04EE-1AB4979AC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Job’s motivation.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5907C-E1C0-3985-F9BC-59F455C04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133" y="1790901"/>
            <a:ext cx="1010373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Job 31:13-15 (NIV)  "If I have denied justice to my menservants and maidservants when they had a grievance against me, 14  what will I do when God confronts me? What will I answer when called to account? 15  Did not he who made me in the womb make them? Did not the same one form us both within our mothers?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3E714D-356B-34D9-3AC6-8BB28DA37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224571" y="5686204"/>
            <a:ext cx="1742857" cy="3238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52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AEEA4-8C20-474E-573F-CAFE83C6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All God’s Handiwork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53F59-88CE-3262-3F30-016100081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example did Job use in these verses to show he treated others as equals, worthy of his just attention, and with respect for common rights?</a:t>
            </a:r>
          </a:p>
          <a:p>
            <a:r>
              <a:rPr lang="en-US" dirty="0"/>
              <a:t>What two reasons, expressed through rhetorical questions, did Job give for his attitude toward others?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1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E086-3A4E-4475-4192-CA18F6E6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All God’s Handiwork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182EE-9F2C-75C9-E75E-7A6ECA726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verses 13–15, what reason does Job give for treating his servants justly?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A19BF-B70D-15FC-B77D-52063CFA58AC}"/>
              </a:ext>
            </a:extLst>
          </p:cNvPr>
          <p:cNvSpPr txBox="1"/>
          <p:nvPr/>
        </p:nvSpPr>
        <p:spPr>
          <a:xfrm>
            <a:off x="2219928" y="3521597"/>
            <a:ext cx="7479657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/>
              <a:t>If I have denied justice … what will I do when God confronts me? What will I answer when called to account? </a:t>
            </a:r>
          </a:p>
        </p:txBody>
      </p:sp>
    </p:spTree>
    <p:extLst>
      <p:ext uri="{BB962C8B-B14F-4D97-AF65-F5344CB8AC3E}">
        <p14:creationId xmlns:p14="http://schemas.microsoft.com/office/powerpoint/2010/main" val="40431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ED24B-CA07-519B-C20C-D2020CA47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All God’s Handiwork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9048E-4A7E-E2D8-8847-BC4838F6F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his view of God as Creator shape how he views other people?</a:t>
            </a:r>
          </a:p>
          <a:p>
            <a:r>
              <a:rPr lang="en-US" dirty="0"/>
              <a:t>How does Job’s logic in verse 15 apply to the unborn—those who cannot speak or advocate for themselves?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5798E-BD46-AA0E-15BD-F8AE15CC4412}"/>
              </a:ext>
            </a:extLst>
          </p:cNvPr>
          <p:cNvSpPr txBox="1"/>
          <p:nvPr/>
        </p:nvSpPr>
        <p:spPr>
          <a:xfrm>
            <a:off x="2711370" y="4607303"/>
            <a:ext cx="7219708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Did not he who made me in the womb make them? Did not the same one form us both within our mothers?</a:t>
            </a:r>
          </a:p>
        </p:txBody>
      </p:sp>
    </p:spTree>
    <p:extLst>
      <p:ext uri="{BB962C8B-B14F-4D97-AF65-F5344CB8AC3E}">
        <p14:creationId xmlns:p14="http://schemas.microsoft.com/office/powerpoint/2010/main" val="309173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EAA7F-239A-D6B8-E1D6-238E30C6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All God’s Handiwork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C8010-57BE-AD3D-2F50-08F91DCBB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Job frames compassion for others as a matter of reverence toward God rather than kindness alone?</a:t>
            </a:r>
          </a:p>
          <a:p>
            <a:r>
              <a:rPr lang="en-US" dirty="0"/>
              <a:t>How can a humble view of ourselves lead to fair treatment of others?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4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DA23-373D-ECB6-7365-D6CF170F8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specific people in need.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21B0-A768-E7F5-0D81-23B8B7E39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429" y="2141537"/>
            <a:ext cx="799714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Job 31:16-20 (NIV)   "If I have denied the desires of the poor or let the eyes of the widow grow weary, 17  if I have kept my bread to myself, not sharing it with the fatherless-- 18  but from my youth I reared him as would </a:t>
            </a:r>
          </a:p>
        </p:txBody>
      </p:sp>
    </p:spTree>
    <p:extLst>
      <p:ext uri="{BB962C8B-B14F-4D97-AF65-F5344CB8AC3E}">
        <p14:creationId xmlns:p14="http://schemas.microsoft.com/office/powerpoint/2010/main" val="283210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101</TotalTime>
  <Words>941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Comic Sans MS</vt:lpstr>
      <vt:lpstr>Office Theme</vt:lpstr>
      <vt:lpstr>Compelled to Act</vt:lpstr>
      <vt:lpstr>Video Introduction</vt:lpstr>
      <vt:lpstr>Yes, I remember …</vt:lpstr>
      <vt:lpstr>Listen for Job’s motivation.</vt:lpstr>
      <vt:lpstr>We Are All God’s Handiwork</vt:lpstr>
      <vt:lpstr>We Are All God’s Handiwork</vt:lpstr>
      <vt:lpstr>We Are All God’s Handiwork</vt:lpstr>
      <vt:lpstr>We Are All God’s Handiwork</vt:lpstr>
      <vt:lpstr>Listen for specific people in need.</vt:lpstr>
      <vt:lpstr>Listen for specific people in need.</vt:lpstr>
      <vt:lpstr>Accountable to Help Others</vt:lpstr>
      <vt:lpstr>Accountable to Help Others</vt:lpstr>
      <vt:lpstr>Accountable to Help Others</vt:lpstr>
      <vt:lpstr>Listen for hyperbole, exaggeration for effect.</vt:lpstr>
      <vt:lpstr>Seek Justice for Others</vt:lpstr>
      <vt:lpstr>Seek Justice for Others</vt:lpstr>
      <vt:lpstr>Application</vt:lpstr>
      <vt:lpstr>Application</vt:lpstr>
      <vt:lpstr>Application</vt:lpstr>
      <vt:lpstr>Family Activities</vt:lpstr>
      <vt:lpstr>Compelled to 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Armstrong</dc:creator>
  <cp:lastModifiedBy>Steve Armstrong</cp:lastModifiedBy>
  <cp:revision>4</cp:revision>
  <dcterms:created xsi:type="dcterms:W3CDTF">2025-12-29T13:47:34Z</dcterms:created>
  <dcterms:modified xsi:type="dcterms:W3CDTF">2025-12-29T15:29:01Z</dcterms:modified>
</cp:coreProperties>
</file>