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1_0n0m0r5c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s://tinyurl.com/yxakns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Committed to His Worship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9050"/>
            <a:ext cx="9144000" cy="1428750"/>
          </a:xfrm>
        </p:spPr>
        <p:txBody>
          <a:bodyPr/>
          <a:lstStyle/>
          <a:p>
            <a:r>
              <a:rPr lang="en-US" dirty="0"/>
              <a:t>November 22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F0E2-B736-4495-986F-3284A803D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Righteousness and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45E2-CA85-472F-9E06-266C662DA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Although the Lord is mighty in strength and in His sovereignty can do what He chooses, what characterizes His approach to judgment?</a:t>
            </a:r>
          </a:p>
          <a:p>
            <a:r>
              <a:rPr lang="en-US" dirty="0"/>
              <a:t>What should be the response of His people? </a:t>
            </a:r>
          </a:p>
          <a:p>
            <a:r>
              <a:rPr lang="en-US" dirty="0"/>
              <a:t>How does this psalm describe the quality of God’s reign? </a:t>
            </a:r>
          </a:p>
          <a:p>
            <a:r>
              <a:rPr lang="en-US" dirty="0"/>
              <a:t>How does God’s justice, fairness, or righteousness impact your daily routine?</a:t>
            </a:r>
          </a:p>
        </p:txBody>
      </p:sp>
    </p:spTree>
    <p:extLst>
      <p:ext uri="{BB962C8B-B14F-4D97-AF65-F5344CB8AC3E}">
        <p14:creationId xmlns:p14="http://schemas.microsoft.com/office/powerpoint/2010/main" val="7708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6F5B-312A-41BB-854C-1D813160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Righteousness and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1BC8-F0A1-4677-BEB4-875367A29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knowing God is always fair and just help you face injustice and unfair situations? </a:t>
            </a:r>
          </a:p>
          <a:p>
            <a:r>
              <a:rPr lang="en-US" dirty="0"/>
              <a:t>These verses again end with “He is holy.”  How do we become convinced that God is distinct, separate, in a class by Himself ? </a:t>
            </a:r>
          </a:p>
        </p:txBody>
      </p:sp>
    </p:spTree>
    <p:extLst>
      <p:ext uri="{BB962C8B-B14F-4D97-AF65-F5344CB8AC3E}">
        <p14:creationId xmlns:p14="http://schemas.microsoft.com/office/powerpoint/2010/main" val="42644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C322-6410-43E3-82DD-2ABF3D45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Righteousness and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1F13-29B7-4BE7-BA3E-B034C05C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this website, 101 Reasons to Praise God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Spend time daily reading, meditating on these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E4D87-3EFE-4BC5-9B8B-1CD81E9E3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786" y="2639468"/>
            <a:ext cx="4915483" cy="250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81E6FBB-77B3-4092-ABE3-0C2AA9A95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91" y="2639468"/>
            <a:ext cx="2506896" cy="250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94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C312-DB95-4943-AAA8-8EEB2293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men who prayed on behalf of God’s people.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98C3-CFC8-40A8-B273-CBC037F00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975"/>
            <a:ext cx="10515600" cy="37019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99:6-9 (NIV)   Moses and Aaron were among his priests, Samuel was among those who called on his name; they called on the LORD and he answered them. 7  He spoke to them from the pillar of cloud; they kept his statutes and the </a:t>
            </a:r>
          </a:p>
        </p:txBody>
      </p:sp>
    </p:spTree>
    <p:extLst>
      <p:ext uri="{BB962C8B-B14F-4D97-AF65-F5344CB8AC3E}">
        <p14:creationId xmlns:p14="http://schemas.microsoft.com/office/powerpoint/2010/main" val="9560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C312-DB95-4943-AAA8-8EEB2293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men who prayed on behalf of God’s people.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98C3-CFC8-40A8-B273-CBC037F00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975"/>
            <a:ext cx="10515600" cy="37019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decrees he gave them. 8  O LORD our God, you answered them; you were to Israel a forgiving God, though you punished their misdeeds. 9  Exalt the LORD our God and worship at his holy mountain, for the LORD our God is holy.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E4F38-96EA-4000-BAD0-A7B92BC6E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168" y="5427515"/>
            <a:ext cx="2104762" cy="2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30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02A6-4859-45E4-804C-B54B6749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4FE1-4EEB-47D8-93DE-F43E1FFEA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the psalmist make reference to Moses, Aaron, and Samuel? For what were they commended?</a:t>
            </a:r>
          </a:p>
          <a:p>
            <a:r>
              <a:rPr lang="en-US" dirty="0"/>
              <a:t>What assurance does this psalm offer to those who call on the Lord? </a:t>
            </a:r>
          </a:p>
          <a:p>
            <a:r>
              <a:rPr lang="en-US" dirty="0"/>
              <a:t>What do these verses teach us about a lifestyle of worship?</a:t>
            </a:r>
          </a:p>
        </p:txBody>
      </p:sp>
    </p:spTree>
    <p:extLst>
      <p:ext uri="{BB962C8B-B14F-4D97-AF65-F5344CB8AC3E}">
        <p14:creationId xmlns:p14="http://schemas.microsoft.com/office/powerpoint/2010/main" val="16911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8486-FE4B-485C-8CE7-0F987245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939BB-79C1-457B-8441-1172C21BB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tremble at God’s holiness yet still have an intimate relationship with Him?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83DE5-D2CF-4079-A414-C303D1E8D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670" y="3197614"/>
            <a:ext cx="3809524" cy="31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10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1341-DEDF-4775-8AF1-C415F319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E3E44-CB28-43EA-858B-83CA04C24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Evaluate. </a:t>
            </a:r>
          </a:p>
          <a:p>
            <a:pPr lvl="1"/>
            <a:r>
              <a:rPr lang="en-US" dirty="0"/>
              <a:t>Make a list of the things you focus on doing during the week and the ways you like to spend your time. </a:t>
            </a:r>
          </a:p>
          <a:p>
            <a:pPr lvl="1"/>
            <a:r>
              <a:rPr lang="en-US" dirty="0"/>
              <a:t>Do an honest evaluation and determine if any of those things are objects of worship. </a:t>
            </a:r>
          </a:p>
          <a:p>
            <a:pPr lvl="1"/>
            <a:r>
              <a:rPr lang="en-US" dirty="0"/>
              <a:t>Ask God to reveal your heart and lead you to make Him first in your worship.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18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1341-DEDF-4775-8AF1-C415F319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E3E44-CB28-43EA-858B-83CA04C24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Trust. </a:t>
            </a:r>
          </a:p>
          <a:p>
            <a:pPr lvl="1"/>
            <a:r>
              <a:rPr lang="en-US" dirty="0"/>
              <a:t>If you are currently in a situation marked by injustice, consider the ways you have responded and should respond. </a:t>
            </a:r>
          </a:p>
          <a:p>
            <a:pPr lvl="1"/>
            <a:r>
              <a:rPr lang="en-US" dirty="0"/>
              <a:t>Lift the matter to God in prayer and trust Him to respond. Praise Him for His love and justice.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06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1341-DEDF-4775-8AF1-C415F319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E3E44-CB28-43EA-858B-83CA04C24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Worship. </a:t>
            </a:r>
          </a:p>
          <a:p>
            <a:pPr lvl="1"/>
            <a:r>
              <a:rPr lang="en-US" dirty="0"/>
              <a:t>Set aside a day or a half a day for extended worship—just you and God. </a:t>
            </a:r>
          </a:p>
          <a:p>
            <a:pPr lvl="1"/>
            <a:r>
              <a:rPr lang="en-US" dirty="0"/>
              <a:t>Confess sin. </a:t>
            </a:r>
          </a:p>
          <a:p>
            <a:pPr lvl="1"/>
            <a:r>
              <a:rPr lang="en-US" dirty="0"/>
              <a:t>Read Scripture to God as a form of worship. </a:t>
            </a:r>
          </a:p>
          <a:p>
            <a:pPr lvl="1"/>
            <a:r>
              <a:rPr lang="en-US" dirty="0"/>
              <a:t>Focus on God’s character and all He has done for you. </a:t>
            </a:r>
          </a:p>
          <a:p>
            <a:pPr lvl="1"/>
            <a:r>
              <a:rPr lang="en-US" dirty="0"/>
              <a:t>Let that focus lead you into worship and a closer walk with Christ.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ABF55E-B4CF-4576-8A63-0E5DC4AD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pic>
        <p:nvPicPr>
          <p:cNvPr id="6" name="Picture 5" descr="A close up of a scree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7F2C385-FE5A-432E-A360-2683377FD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68" y="1233467"/>
            <a:ext cx="7090263" cy="4871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96918F-BCCF-4367-B744-4EF69BA1F505}"/>
              </a:ext>
            </a:extLst>
          </p:cNvPr>
          <p:cNvSpPr txBox="1"/>
          <p:nvPr/>
        </p:nvSpPr>
        <p:spPr>
          <a:xfrm>
            <a:off x="4023360" y="5875020"/>
            <a:ext cx="398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6828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D01206-6E3A-4122-9237-89011EEDE7C9}"/>
              </a:ext>
            </a:extLst>
          </p:cNvPr>
          <p:cNvSpPr/>
          <p:nvPr/>
        </p:nvSpPr>
        <p:spPr>
          <a:xfrm>
            <a:off x="1713845" y="5136197"/>
            <a:ext cx="2398815" cy="65314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57B1A-78B7-43BC-899F-928925EB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1A33E-9009-4360-BCCF-2A824AF66A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94" y="2726690"/>
            <a:ext cx="2178876" cy="207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A6647B6-F9B1-47D8-8FA7-E0ACA91C0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84" y="2523626"/>
            <a:ext cx="1269324" cy="2986644"/>
          </a:xfrm>
          <a:prstGeom prst="rect">
            <a:avLst/>
          </a:prstGeom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BE072A5-5338-438C-A86D-159A818B6445}"/>
              </a:ext>
            </a:extLst>
          </p:cNvPr>
          <p:cNvSpPr/>
          <p:nvPr/>
        </p:nvSpPr>
        <p:spPr>
          <a:xfrm>
            <a:off x="4112661" y="1690688"/>
            <a:ext cx="4318820" cy="2072005"/>
          </a:xfrm>
          <a:prstGeom prst="wedgeRoundRectCallout">
            <a:avLst>
              <a:gd name="adj1" fmla="val -61111"/>
              <a:gd name="adj2" fmla="val 297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 don’t have a clue!  This crossword puzzle doesn’t either.  But if you go to </a:t>
            </a:r>
            <a:r>
              <a:rPr lang="en-US" dirty="0">
                <a:latin typeface="Comic Sans MS" panose="030F0702030302020204" pitchFamily="66" charset="0"/>
                <a:hlinkClick r:id="rId4"/>
              </a:rPr>
              <a:t>https://tinyurl.com/yxaknsng</a:t>
            </a:r>
            <a:r>
              <a:rPr lang="en-US" dirty="0">
                <a:latin typeface="Comic Sans MS" panose="030F0702030302020204" pitchFamily="66" charset="0"/>
              </a:rPr>
              <a:t> you can get help.  No doubt you’ll find other interesting things for the whole family to enjoy.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028E2B-6A6A-41B0-856A-5B80B4580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375" y="4643251"/>
            <a:ext cx="1309251" cy="130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579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Committed to His Worship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9050"/>
            <a:ext cx="9144000" cy="1428750"/>
          </a:xfrm>
        </p:spPr>
        <p:txBody>
          <a:bodyPr/>
          <a:lstStyle/>
          <a:p>
            <a:r>
              <a:rPr lang="en-US" dirty="0"/>
              <a:t>November 22</a:t>
            </a:r>
          </a:p>
        </p:txBody>
      </p:sp>
    </p:spTree>
    <p:extLst>
      <p:ext uri="{BB962C8B-B14F-4D97-AF65-F5344CB8AC3E}">
        <p14:creationId xmlns:p14="http://schemas.microsoft.com/office/powerpoint/2010/main" val="1835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3F163-F0BB-416E-A97C-B6E06C91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that time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F5BF4-7C4C-4F90-8C41-CD5B87B62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have you been swept up in a moment of excitement?</a:t>
            </a:r>
          </a:p>
          <a:p>
            <a:r>
              <a:rPr lang="en-US" dirty="0">
                <a:solidFill>
                  <a:srgbClr val="C00000"/>
                </a:solidFill>
              </a:rPr>
              <a:t>Lots of things can make us excited and thankful.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consider why we should be just as excited about God’s working in our lives.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God deserves our worship and praise.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C4F5A7-2E21-4876-9609-C3343256724E}"/>
              </a:ext>
            </a:extLst>
          </p:cNvPr>
          <p:cNvGrpSpPr/>
          <p:nvPr/>
        </p:nvGrpSpPr>
        <p:grpSpPr>
          <a:xfrm>
            <a:off x="1459767" y="2736710"/>
            <a:ext cx="8684209" cy="3440253"/>
            <a:chOff x="1459767" y="2736710"/>
            <a:chExt cx="8684209" cy="344025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54DF444-CBFD-4BE3-AB50-D5FF6C2FA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370" y="3342323"/>
              <a:ext cx="2229917" cy="2834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54BE79-B446-428E-899E-A9C28B00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3024" y="2736710"/>
              <a:ext cx="2380952" cy="28476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A group of baseball players standing on top of a field&#10;&#10;Description automatically generated">
              <a:extLst>
                <a:ext uri="{FF2B5EF4-FFF2-40B4-BE49-F238E27FC236}">
                  <a16:creationId xmlns:a16="http://schemas.microsoft.com/office/drawing/2014/main" id="{C0004308-C95C-4422-8B57-0F121FBF8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767" y="4001294"/>
              <a:ext cx="2737866" cy="18252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997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1F37-A174-4064-932D-541455E6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power demonstrated.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5DECB-6CE1-4C6F-A4B0-13163F67B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609" y="1838151"/>
            <a:ext cx="990078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99:1-3 (NIV)  The LORD reigns, let the nations tremble; he sits enthroned between the cherubim, let the earth shake. 2  Great is the LORD in Zion; he is exalted over all the nations. 3  Let them praise your great and awesome name-- he is holy.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7FE11-0978-43A7-BE0E-8FE8241C3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36" y="5342171"/>
            <a:ext cx="2104762" cy="2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6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45438-FA01-4FB5-8D64-EC9BD9E2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Holiness and Great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0ED65-7E2E-441C-804F-8A314073F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98271" cy="4351338"/>
          </a:xfrm>
        </p:spPr>
        <p:txBody>
          <a:bodyPr/>
          <a:lstStyle/>
          <a:p>
            <a:r>
              <a:rPr lang="en-US" dirty="0"/>
              <a:t>How should the world respond to God’s holy reign?</a:t>
            </a:r>
          </a:p>
          <a:p>
            <a:r>
              <a:rPr lang="en-US" dirty="0"/>
              <a:t>What motivated the psalm writer to write this hymn of praise? </a:t>
            </a:r>
          </a:p>
          <a:p>
            <a:r>
              <a:rPr lang="en-US" dirty="0"/>
              <a:t>Study the verbs. How do (or should) others respond in relation to the exalted Lord?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the Lord </a:t>
            </a:r>
            <a:r>
              <a:rPr lang="en-US" i="1" dirty="0">
                <a:solidFill>
                  <a:srgbClr val="C00000"/>
                </a:solidFill>
              </a:rPr>
              <a:t>reigns</a:t>
            </a:r>
            <a:r>
              <a:rPr lang="en-US" dirty="0">
                <a:solidFill>
                  <a:srgbClr val="C00000"/>
                </a:solidFill>
              </a:rPr>
              <a:t> … people </a:t>
            </a:r>
            <a:r>
              <a:rPr lang="en-US" i="1" dirty="0">
                <a:solidFill>
                  <a:srgbClr val="C00000"/>
                </a:solidFill>
              </a:rPr>
              <a:t>tremble … </a:t>
            </a:r>
            <a:r>
              <a:rPr lang="en-US" dirty="0">
                <a:solidFill>
                  <a:srgbClr val="C00000"/>
                </a:solidFill>
              </a:rPr>
              <a:t>He is</a:t>
            </a:r>
            <a:r>
              <a:rPr lang="en-US" i="1" dirty="0">
                <a:solidFill>
                  <a:srgbClr val="C00000"/>
                </a:solidFill>
              </a:rPr>
              <a:t> exalted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4BD4-C53F-41B3-BD23-BA15CCC1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Holiness and Great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C8BAE-76FE-40E6-908E-3E926B14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has God revealed His power in your life in ways that caused you to worship Him? </a:t>
            </a:r>
          </a:p>
          <a:p>
            <a:r>
              <a:rPr lang="en-US" dirty="0"/>
              <a:t>God is terribly awesome and holy, forgiving and punishing. What does that say about the casual “God-is-my-buddy” approach or the presumptuous “God-is-my-bellhop” approach we often take in worship and prayer?</a:t>
            </a:r>
          </a:p>
        </p:txBody>
      </p:sp>
    </p:spTree>
    <p:extLst>
      <p:ext uri="{BB962C8B-B14F-4D97-AF65-F5344CB8AC3E}">
        <p14:creationId xmlns:p14="http://schemas.microsoft.com/office/powerpoint/2010/main" val="33462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0EAA-A6C7-4652-BAE6-940037F1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Holiness and Great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723A8-59E0-41E6-B969-900A37531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Note the possible meanings of “holy.”</a:t>
            </a:r>
          </a:p>
          <a:p>
            <a:r>
              <a:rPr lang="en-US" dirty="0"/>
              <a:t>Current dictionary definition: </a:t>
            </a:r>
            <a:r>
              <a:rPr lang="en-US" i="1" dirty="0">
                <a:solidFill>
                  <a:srgbClr val="C00000"/>
                </a:solidFill>
              </a:rPr>
              <a:t>dedicated or consecrated to God or a religious purpose; sacred </a:t>
            </a:r>
          </a:p>
          <a:p>
            <a:r>
              <a:rPr lang="en-US" dirty="0"/>
              <a:t>Biblical meaning: </a:t>
            </a:r>
            <a:r>
              <a:rPr lang="en-US" i="1" dirty="0">
                <a:solidFill>
                  <a:srgbClr val="C00000"/>
                </a:solidFill>
              </a:rPr>
              <a:t>to be distinct, separate, in a class by oneself </a:t>
            </a:r>
          </a:p>
          <a:p>
            <a:pPr lvl="1"/>
            <a:r>
              <a:rPr lang="en-US" i="1" dirty="0"/>
              <a:t>No rivals, no competition</a:t>
            </a:r>
          </a:p>
          <a:p>
            <a:pPr lvl="1"/>
            <a:r>
              <a:rPr lang="en-US" i="1" dirty="0"/>
              <a:t>To be “other” … different in a special way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1264-B3D4-4FFB-93EB-EE32114E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Holiness and Great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C7B18-1DC4-409C-80A1-E009217C3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psalm invites us to tremble, praise, exalt and worship this holy (unique and distinct) Lord. What are some ways to practice those attitudes each day?</a:t>
            </a:r>
          </a:p>
        </p:txBody>
      </p:sp>
    </p:spTree>
    <p:extLst>
      <p:ext uri="{BB962C8B-B14F-4D97-AF65-F5344CB8AC3E}">
        <p14:creationId xmlns:p14="http://schemas.microsoft.com/office/powerpoint/2010/main" val="117691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EE62-A75F-4BB8-B78C-F62B26C5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God is a God of justice.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1F6C-C6B1-41B0-9C11-DAEC1D83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380" y="1923161"/>
            <a:ext cx="915924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99:4-5 (NIV) The King is mighty, he loves justice—you have established equity; in Jacob you have done what is just and right. 5 Exalt the Lord our God and worship at his footstool; he is holy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FB2F9-0E4F-4460-B4B5-B275742D4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36" y="5244635"/>
            <a:ext cx="2104762" cy="2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4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55</TotalTime>
  <Words>923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Committed to His Worship</vt:lpstr>
      <vt:lpstr>Video Introduction</vt:lpstr>
      <vt:lpstr>Remember that time …</vt:lpstr>
      <vt:lpstr>Listen for power demonstrated.</vt:lpstr>
      <vt:lpstr>God’s Holiness and Great Power</vt:lpstr>
      <vt:lpstr>God’s Holiness and Great Power</vt:lpstr>
      <vt:lpstr>God’s Holiness and Great Power</vt:lpstr>
      <vt:lpstr>God’s Holiness and Great Power</vt:lpstr>
      <vt:lpstr>Listen for how God is a God of justice.</vt:lpstr>
      <vt:lpstr>God’s Righteousness and Justice</vt:lpstr>
      <vt:lpstr>God’s Righteousness and Justice</vt:lpstr>
      <vt:lpstr>God’s Righteousness and Justice</vt:lpstr>
      <vt:lpstr>Listen for men who prayed on behalf of God’s people.</vt:lpstr>
      <vt:lpstr>Listen for men who prayed on behalf of God’s people.</vt:lpstr>
      <vt:lpstr>God’s Answers</vt:lpstr>
      <vt:lpstr>God’s Answers</vt:lpstr>
      <vt:lpstr>Application</vt:lpstr>
      <vt:lpstr>Application</vt:lpstr>
      <vt:lpstr>Application</vt:lpstr>
      <vt:lpstr>Family Activities</vt:lpstr>
      <vt:lpstr>Committed to His Worship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Stephen (General Math and Science)</dc:creator>
  <cp:lastModifiedBy>Armstrong, Stephen (General Math and Science)</cp:lastModifiedBy>
  <cp:revision>10</cp:revision>
  <dcterms:created xsi:type="dcterms:W3CDTF">2020-11-06T14:38:54Z</dcterms:created>
  <dcterms:modified xsi:type="dcterms:W3CDTF">2020-11-06T15:34:45Z</dcterms:modified>
</cp:coreProperties>
</file>