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hyperlink" Target="https://tinyurl.com/y4jx837v"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b9027g2f"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His Word</a:t>
            </a:r>
          </a:p>
        </p:txBody>
      </p:sp>
      <p:sp>
        <p:nvSpPr>
          <p:cNvPr id="3" name="Subtitle 2"/>
          <p:cNvSpPr>
            <a:spLocks noGrp="1"/>
          </p:cNvSpPr>
          <p:nvPr>
            <p:ph type="subTitle" idx="1"/>
          </p:nvPr>
        </p:nvSpPr>
        <p:spPr>
          <a:xfrm>
            <a:off x="1524000" y="3813716"/>
            <a:ext cx="9144000" cy="1444083"/>
          </a:xfrm>
        </p:spPr>
        <p:txBody>
          <a:bodyPr/>
          <a:lstStyle/>
          <a:p>
            <a:r>
              <a:rPr lang="en-US"/>
              <a:t>November 1</a:t>
            </a:r>
            <a:endParaRPr lang="en-US" dirty="0"/>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0201-3DF8-47D2-AAFB-0F8139EF2857}"/>
              </a:ext>
            </a:extLst>
          </p:cNvPr>
          <p:cNvSpPr>
            <a:spLocks noGrp="1"/>
          </p:cNvSpPr>
          <p:nvPr>
            <p:ph type="title"/>
          </p:nvPr>
        </p:nvSpPr>
        <p:spPr/>
        <p:txBody>
          <a:bodyPr/>
          <a:lstStyle/>
          <a:p>
            <a:r>
              <a:rPr lang="en-US" dirty="0"/>
              <a:t>Leading You to Live Unashamed</a:t>
            </a:r>
          </a:p>
        </p:txBody>
      </p:sp>
      <p:sp>
        <p:nvSpPr>
          <p:cNvPr id="3" name="Content Placeholder 2">
            <a:extLst>
              <a:ext uri="{FF2B5EF4-FFF2-40B4-BE49-F238E27FC236}">
                <a16:creationId xmlns:a16="http://schemas.microsoft.com/office/drawing/2014/main" id="{60F532A2-5960-4E27-970E-43955085467F}"/>
              </a:ext>
            </a:extLst>
          </p:cNvPr>
          <p:cNvSpPr>
            <a:spLocks noGrp="1"/>
          </p:cNvSpPr>
          <p:nvPr>
            <p:ph idx="1"/>
          </p:nvPr>
        </p:nvSpPr>
        <p:spPr/>
        <p:txBody>
          <a:bodyPr/>
          <a:lstStyle/>
          <a:p>
            <a:r>
              <a:rPr lang="en-US" dirty="0"/>
              <a:t>Notice how the psalmist moves from the third person “those, their, they” to the second person “we”, to the first person “I.” What does this progression show you about the psalmist’s heart? </a:t>
            </a:r>
          </a:p>
          <a:p>
            <a:r>
              <a:rPr lang="en-US" dirty="0"/>
              <a:t>What does the psalmist desire? </a:t>
            </a:r>
          </a:p>
          <a:p>
            <a:endParaRPr lang="en-US" dirty="0"/>
          </a:p>
        </p:txBody>
      </p:sp>
    </p:spTree>
    <p:extLst>
      <p:ext uri="{BB962C8B-B14F-4D97-AF65-F5344CB8AC3E}">
        <p14:creationId xmlns:p14="http://schemas.microsoft.com/office/powerpoint/2010/main" val="22545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5883-6229-48E7-8BC0-29898BE9872F}"/>
              </a:ext>
            </a:extLst>
          </p:cNvPr>
          <p:cNvSpPr>
            <a:spLocks noGrp="1"/>
          </p:cNvSpPr>
          <p:nvPr>
            <p:ph type="title"/>
          </p:nvPr>
        </p:nvSpPr>
        <p:spPr/>
        <p:txBody>
          <a:bodyPr/>
          <a:lstStyle/>
          <a:p>
            <a:r>
              <a:rPr lang="en-US" dirty="0"/>
              <a:t>Leading You to Live Unashamed</a:t>
            </a:r>
          </a:p>
        </p:txBody>
      </p:sp>
      <p:sp>
        <p:nvSpPr>
          <p:cNvPr id="3" name="Content Placeholder 2">
            <a:extLst>
              <a:ext uri="{FF2B5EF4-FFF2-40B4-BE49-F238E27FC236}">
                <a16:creationId xmlns:a16="http://schemas.microsoft.com/office/drawing/2014/main" id="{52907D1D-06B9-4FB3-B2E7-B0D31644B91C}"/>
              </a:ext>
            </a:extLst>
          </p:cNvPr>
          <p:cNvSpPr>
            <a:spLocks noGrp="1"/>
          </p:cNvSpPr>
          <p:nvPr>
            <p:ph idx="1"/>
          </p:nvPr>
        </p:nvSpPr>
        <p:spPr/>
        <p:txBody>
          <a:bodyPr/>
          <a:lstStyle/>
          <a:p>
            <a:r>
              <a:rPr lang="en-US" dirty="0">
                <a:solidFill>
                  <a:srgbClr val="C00000"/>
                </a:solidFill>
              </a:rPr>
              <a:t>Consider Deuteronomy 31:8 (NIV)   </a:t>
            </a:r>
            <a:r>
              <a:rPr lang="en-US" i="1" dirty="0">
                <a:solidFill>
                  <a:srgbClr val="C00000"/>
                </a:solidFill>
              </a:rPr>
              <a:t>The LORD himself goes before you and will be with you; he will never leave you nor forsake you. Do not be afraid; do not be discouraged</a:t>
            </a:r>
            <a:r>
              <a:rPr lang="en-US" i="1" dirty="0"/>
              <a:t>. </a:t>
            </a:r>
          </a:p>
          <a:p>
            <a:r>
              <a:rPr lang="en-US" dirty="0"/>
              <a:t>So why would the psalmist pray “do not utterly forsake me”? </a:t>
            </a:r>
          </a:p>
        </p:txBody>
      </p:sp>
    </p:spTree>
    <p:extLst>
      <p:ext uri="{BB962C8B-B14F-4D97-AF65-F5344CB8AC3E}">
        <p14:creationId xmlns:p14="http://schemas.microsoft.com/office/powerpoint/2010/main" val="28247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3433-C78C-4882-850C-BFB5B12986EA}"/>
              </a:ext>
            </a:extLst>
          </p:cNvPr>
          <p:cNvSpPr>
            <a:spLocks noGrp="1"/>
          </p:cNvSpPr>
          <p:nvPr>
            <p:ph type="title"/>
          </p:nvPr>
        </p:nvSpPr>
        <p:spPr/>
        <p:txBody>
          <a:bodyPr/>
          <a:lstStyle/>
          <a:p>
            <a:r>
              <a:rPr lang="en-US" dirty="0"/>
              <a:t>Leading You to Live Unashamed</a:t>
            </a:r>
          </a:p>
        </p:txBody>
      </p:sp>
      <p:sp>
        <p:nvSpPr>
          <p:cNvPr id="3" name="Content Placeholder 2">
            <a:extLst>
              <a:ext uri="{FF2B5EF4-FFF2-40B4-BE49-F238E27FC236}">
                <a16:creationId xmlns:a16="http://schemas.microsoft.com/office/drawing/2014/main" id="{AC0C1936-539B-441A-87D4-6D947E0261BD}"/>
              </a:ext>
            </a:extLst>
          </p:cNvPr>
          <p:cNvSpPr>
            <a:spLocks noGrp="1"/>
          </p:cNvSpPr>
          <p:nvPr>
            <p:ph idx="1"/>
          </p:nvPr>
        </p:nvSpPr>
        <p:spPr/>
        <p:txBody>
          <a:bodyPr/>
          <a:lstStyle/>
          <a:p>
            <a:r>
              <a:rPr lang="en-US" dirty="0"/>
              <a:t>How can we avoid treating God’s Word like helpful hints rather than commands to be diligently kept?  What specific steps can you take to increase the influence of God’s Word in your life? </a:t>
            </a:r>
          </a:p>
        </p:txBody>
      </p:sp>
    </p:spTree>
    <p:extLst>
      <p:ext uri="{BB962C8B-B14F-4D97-AF65-F5344CB8AC3E}">
        <p14:creationId xmlns:p14="http://schemas.microsoft.com/office/powerpoint/2010/main" val="246034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72A2-4DE8-40A7-8C77-179F08708846}"/>
              </a:ext>
            </a:extLst>
          </p:cNvPr>
          <p:cNvSpPr>
            <a:spLocks noGrp="1"/>
          </p:cNvSpPr>
          <p:nvPr>
            <p:ph type="title"/>
          </p:nvPr>
        </p:nvSpPr>
        <p:spPr/>
        <p:txBody>
          <a:bodyPr/>
          <a:lstStyle/>
          <a:p>
            <a:pPr algn="l"/>
            <a:r>
              <a:rPr lang="en-US" dirty="0"/>
              <a:t>Listen for why God’s Word is treasured.</a:t>
            </a:r>
          </a:p>
        </p:txBody>
      </p:sp>
      <p:sp>
        <p:nvSpPr>
          <p:cNvPr id="3" name="Content Placeholder 2">
            <a:extLst>
              <a:ext uri="{FF2B5EF4-FFF2-40B4-BE49-F238E27FC236}">
                <a16:creationId xmlns:a16="http://schemas.microsoft.com/office/drawing/2014/main" id="{74B717E7-F460-4C5A-8528-791A0FE74CEB}"/>
              </a:ext>
            </a:extLst>
          </p:cNvPr>
          <p:cNvSpPr>
            <a:spLocks noGrp="1"/>
          </p:cNvSpPr>
          <p:nvPr>
            <p:ph idx="1"/>
          </p:nvPr>
        </p:nvSpPr>
        <p:spPr/>
        <p:txBody>
          <a:bodyPr/>
          <a:lstStyle/>
          <a:p>
            <a:pPr marL="0" indent="0" algn="ctr">
              <a:buNone/>
            </a:pPr>
            <a:r>
              <a:rPr lang="en-US" dirty="0"/>
              <a:t>Psalm 119:9-11 (NIV)  How can a young man keep his way pure? By living according to your word. 10  I seek you with all my heart; do not let me stray from your commands. 11  I have hidden your word in my heart that I might not sin against you.</a:t>
            </a:r>
          </a:p>
        </p:txBody>
      </p:sp>
      <p:pic>
        <p:nvPicPr>
          <p:cNvPr id="4" name="Picture 3">
            <a:extLst>
              <a:ext uri="{FF2B5EF4-FFF2-40B4-BE49-F238E27FC236}">
                <a16:creationId xmlns:a16="http://schemas.microsoft.com/office/drawing/2014/main" id="{6B5C1C0B-727F-4277-974E-5BBBAE2364AA}"/>
              </a:ext>
            </a:extLst>
          </p:cNvPr>
          <p:cNvPicPr>
            <a:picLocks noChangeAspect="1"/>
          </p:cNvPicPr>
          <p:nvPr/>
        </p:nvPicPr>
        <p:blipFill>
          <a:blip r:embed="rId2"/>
          <a:stretch>
            <a:fillRect/>
          </a:stretch>
        </p:blipFill>
        <p:spPr>
          <a:xfrm>
            <a:off x="4833153" y="5095607"/>
            <a:ext cx="2228748" cy="3095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74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2867-F75D-4C63-BF60-5111541645A0}"/>
              </a:ext>
            </a:extLst>
          </p:cNvPr>
          <p:cNvSpPr>
            <a:spLocks noGrp="1"/>
          </p:cNvSpPr>
          <p:nvPr>
            <p:ph type="title"/>
          </p:nvPr>
        </p:nvSpPr>
        <p:spPr/>
        <p:txBody>
          <a:bodyPr/>
          <a:lstStyle/>
          <a:p>
            <a:r>
              <a:rPr lang="en-US" dirty="0"/>
              <a:t>Keeping Us from Sin</a:t>
            </a:r>
          </a:p>
        </p:txBody>
      </p:sp>
      <p:sp>
        <p:nvSpPr>
          <p:cNvPr id="3" name="Content Placeholder 2">
            <a:extLst>
              <a:ext uri="{FF2B5EF4-FFF2-40B4-BE49-F238E27FC236}">
                <a16:creationId xmlns:a16="http://schemas.microsoft.com/office/drawing/2014/main" id="{68C85C9E-8530-423C-AF88-744609D05875}"/>
              </a:ext>
            </a:extLst>
          </p:cNvPr>
          <p:cNvSpPr>
            <a:spLocks noGrp="1"/>
          </p:cNvSpPr>
          <p:nvPr>
            <p:ph idx="1"/>
          </p:nvPr>
        </p:nvSpPr>
        <p:spPr/>
        <p:txBody>
          <a:bodyPr/>
          <a:lstStyle/>
          <a:p>
            <a:r>
              <a:rPr lang="en-US" dirty="0"/>
              <a:t>What key question does the psalmist consider in beginning a new stanza? </a:t>
            </a:r>
          </a:p>
          <a:p>
            <a:r>
              <a:rPr lang="en-US" dirty="0"/>
              <a:t>What is the answer to the question? How has the psalmist guarded himself against sin? </a:t>
            </a:r>
          </a:p>
          <a:p>
            <a:r>
              <a:rPr lang="en-US" dirty="0"/>
              <a:t>How can treasuring God’s word resulted in changes in your life? </a:t>
            </a:r>
          </a:p>
        </p:txBody>
      </p:sp>
    </p:spTree>
    <p:extLst>
      <p:ext uri="{BB962C8B-B14F-4D97-AF65-F5344CB8AC3E}">
        <p14:creationId xmlns:p14="http://schemas.microsoft.com/office/powerpoint/2010/main" val="177620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220A-8CF9-4690-97A4-6F3E452A5586}"/>
              </a:ext>
            </a:extLst>
          </p:cNvPr>
          <p:cNvSpPr>
            <a:spLocks noGrp="1"/>
          </p:cNvSpPr>
          <p:nvPr>
            <p:ph type="title"/>
          </p:nvPr>
        </p:nvSpPr>
        <p:spPr/>
        <p:txBody>
          <a:bodyPr/>
          <a:lstStyle/>
          <a:p>
            <a:r>
              <a:rPr lang="en-US" dirty="0"/>
              <a:t>Keeping Us from Sin</a:t>
            </a:r>
          </a:p>
        </p:txBody>
      </p:sp>
      <p:sp>
        <p:nvSpPr>
          <p:cNvPr id="3" name="Content Placeholder 2">
            <a:extLst>
              <a:ext uri="{FF2B5EF4-FFF2-40B4-BE49-F238E27FC236}">
                <a16:creationId xmlns:a16="http://schemas.microsoft.com/office/drawing/2014/main" id="{0DFA8C8B-97DD-4990-BA8B-A6A153E93E47}"/>
              </a:ext>
            </a:extLst>
          </p:cNvPr>
          <p:cNvSpPr>
            <a:spLocks noGrp="1"/>
          </p:cNvSpPr>
          <p:nvPr>
            <p:ph idx="1"/>
          </p:nvPr>
        </p:nvSpPr>
        <p:spPr/>
        <p:txBody>
          <a:bodyPr/>
          <a:lstStyle/>
          <a:p>
            <a:r>
              <a:rPr lang="en-US" dirty="0"/>
              <a:t>Why do some believers today not treasure the Scriptures as they should?</a:t>
            </a:r>
          </a:p>
          <a:p>
            <a:r>
              <a:rPr lang="en-US" dirty="0"/>
              <a:t>What specific steps can you take to increase the influence of God’s Word in your life? </a:t>
            </a:r>
          </a:p>
          <a:p>
            <a:endParaRPr lang="en-US" dirty="0"/>
          </a:p>
        </p:txBody>
      </p:sp>
    </p:spTree>
    <p:extLst>
      <p:ext uri="{BB962C8B-B14F-4D97-AF65-F5344CB8AC3E}">
        <p14:creationId xmlns:p14="http://schemas.microsoft.com/office/powerpoint/2010/main" val="19209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FCC4-450C-4549-A014-474F0F9D49F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A166FF3-71A5-4974-877A-AFDA8F98E505}"/>
              </a:ext>
            </a:extLst>
          </p:cNvPr>
          <p:cNvSpPr>
            <a:spLocks noGrp="1"/>
          </p:cNvSpPr>
          <p:nvPr>
            <p:ph idx="1"/>
          </p:nvPr>
        </p:nvSpPr>
        <p:spPr/>
        <p:txBody>
          <a:bodyPr/>
          <a:lstStyle/>
          <a:p>
            <a:r>
              <a:rPr lang="en-US" dirty="0"/>
              <a:t>Read. </a:t>
            </a:r>
          </a:p>
          <a:p>
            <a:pPr lvl="1"/>
            <a:r>
              <a:rPr lang="en-US" dirty="0"/>
              <a:t>If God’s Word has not been a part of your life, begin now. </a:t>
            </a:r>
          </a:p>
          <a:p>
            <a:pPr lvl="1"/>
            <a:r>
              <a:rPr lang="en-US" dirty="0"/>
              <a:t>Take time every day to read Scripture and meditate on what you read. </a:t>
            </a:r>
          </a:p>
          <a:p>
            <a:pPr lvl="1"/>
            <a:r>
              <a:rPr lang="en-US" dirty="0"/>
              <a:t>A good place to start is the Gospel of John. </a:t>
            </a:r>
          </a:p>
          <a:p>
            <a:pPr lvl="1"/>
            <a:r>
              <a:rPr lang="en-US" dirty="0"/>
              <a:t>Before you read, ask God to speak to you. He loves you and desperately wants to meet you in that time with Him.</a:t>
            </a:r>
          </a:p>
          <a:p>
            <a:endParaRPr lang="en-US" dirty="0"/>
          </a:p>
        </p:txBody>
      </p:sp>
    </p:spTree>
    <p:extLst>
      <p:ext uri="{BB962C8B-B14F-4D97-AF65-F5344CB8AC3E}">
        <p14:creationId xmlns:p14="http://schemas.microsoft.com/office/powerpoint/2010/main" val="36149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FCC4-450C-4549-A014-474F0F9D49F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A166FF3-71A5-4974-877A-AFDA8F98E505}"/>
              </a:ext>
            </a:extLst>
          </p:cNvPr>
          <p:cNvSpPr>
            <a:spLocks noGrp="1"/>
          </p:cNvSpPr>
          <p:nvPr>
            <p:ph idx="1"/>
          </p:nvPr>
        </p:nvSpPr>
        <p:spPr>
          <a:xfrm>
            <a:off x="825674" y="1625209"/>
            <a:ext cx="10515600" cy="4351338"/>
          </a:xfrm>
        </p:spPr>
        <p:txBody>
          <a:bodyPr/>
          <a:lstStyle/>
          <a:p>
            <a:r>
              <a:rPr lang="en-US" dirty="0"/>
              <a:t>Store. </a:t>
            </a:r>
          </a:p>
          <a:p>
            <a:pPr lvl="1"/>
            <a:r>
              <a:rPr lang="en-US" dirty="0"/>
              <a:t>Consider practical ways to store up God’s Word in your heart. </a:t>
            </a:r>
          </a:p>
          <a:p>
            <a:pPr lvl="1"/>
            <a:r>
              <a:rPr lang="en-US" dirty="0"/>
              <a:t>For example, download an audio Bible and commit to listening to God’s word during your morning and evening commute. </a:t>
            </a:r>
          </a:p>
          <a:p>
            <a:pPr lvl="1"/>
            <a:r>
              <a:rPr lang="en-US" dirty="0"/>
              <a:t>Use an app like Scripture Memory Bible to help you memorize Scripture. </a:t>
            </a:r>
          </a:p>
          <a:p>
            <a:pPr lvl="1"/>
            <a:r>
              <a:rPr lang="en-US" dirty="0"/>
              <a:t>If you have children, use your dinner table as a time to teach your kids the Word of God. </a:t>
            </a:r>
          </a:p>
          <a:p>
            <a:endParaRPr lang="en-US" dirty="0"/>
          </a:p>
        </p:txBody>
      </p:sp>
    </p:spTree>
    <p:extLst>
      <p:ext uri="{BB962C8B-B14F-4D97-AF65-F5344CB8AC3E}">
        <p14:creationId xmlns:p14="http://schemas.microsoft.com/office/powerpoint/2010/main" val="164109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FCC4-450C-4549-A014-474F0F9D49F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A166FF3-71A5-4974-877A-AFDA8F98E505}"/>
              </a:ext>
            </a:extLst>
          </p:cNvPr>
          <p:cNvSpPr>
            <a:spLocks noGrp="1"/>
          </p:cNvSpPr>
          <p:nvPr>
            <p:ph idx="1"/>
          </p:nvPr>
        </p:nvSpPr>
        <p:spPr>
          <a:xfrm>
            <a:off x="838200" y="1979111"/>
            <a:ext cx="10515600" cy="4197851"/>
          </a:xfrm>
        </p:spPr>
        <p:txBody>
          <a:bodyPr/>
          <a:lstStyle/>
          <a:p>
            <a:r>
              <a:rPr lang="en-US" dirty="0"/>
              <a:t>Teach. </a:t>
            </a:r>
          </a:p>
          <a:p>
            <a:pPr lvl="1"/>
            <a:r>
              <a:rPr lang="en-US" dirty="0"/>
              <a:t>Commit to helping others know God’s Word. </a:t>
            </a:r>
          </a:p>
          <a:p>
            <a:pPr lvl="1"/>
            <a:r>
              <a:rPr lang="en-US" dirty="0"/>
              <a:t>Multiply your group’s ministry by starting a new Bible study. </a:t>
            </a:r>
          </a:p>
          <a:p>
            <a:pPr lvl="1"/>
            <a:r>
              <a:rPr lang="en-US" dirty="0"/>
              <a:t>Reach out to those not currently in a group and let God use you to help them discover the rich guidance from His Word.   </a:t>
            </a:r>
          </a:p>
          <a:p>
            <a:endParaRPr lang="en-US" dirty="0"/>
          </a:p>
        </p:txBody>
      </p:sp>
    </p:spTree>
    <p:extLst>
      <p:ext uri="{BB962C8B-B14F-4D97-AF65-F5344CB8AC3E}">
        <p14:creationId xmlns:p14="http://schemas.microsoft.com/office/powerpoint/2010/main" val="66426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FB80402-67B3-4CFD-9E4B-1700B9958D7F}"/>
              </a:ext>
            </a:extLst>
          </p:cNvPr>
          <p:cNvSpPr/>
          <p:nvPr/>
        </p:nvSpPr>
        <p:spPr>
          <a:xfrm>
            <a:off x="7404969" y="4999973"/>
            <a:ext cx="4043820" cy="1313146"/>
          </a:xfrm>
          <a:prstGeom prst="ellipse">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E03EFC9-7C7C-49EC-AFEC-4B421D709EDF}"/>
              </a:ext>
            </a:extLst>
          </p:cNvPr>
          <p:cNvSpPr/>
          <p:nvPr/>
        </p:nvSpPr>
        <p:spPr>
          <a:xfrm>
            <a:off x="1014608" y="5235879"/>
            <a:ext cx="2430050" cy="576198"/>
          </a:xfrm>
          <a:prstGeom prst="ellipse">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A0B3ED-4D5A-4C71-B32B-B2D6DA862FDF}"/>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EFE02A82-227D-4C2A-BDCA-205541554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811" y="2317315"/>
            <a:ext cx="1647694" cy="3295388"/>
          </a:xfrm>
          <a:prstGeom prst="rect">
            <a:avLst/>
          </a:prstGeom>
          <a:ln>
            <a:noFill/>
          </a:ln>
          <a:effectLst>
            <a:outerShdw blurRad="292100" dist="139700" dir="2700000" algn="tl" rotWithShape="0">
              <a:srgbClr val="333333">
                <a:alpha val="65000"/>
              </a:srgbClr>
            </a:outerShdw>
          </a:effectLst>
        </p:spPr>
      </p:pic>
      <p:pic>
        <p:nvPicPr>
          <p:cNvPr id="4098" name="Picture 2" descr="Pastor Anniversary Clip Art drawing free image">
            <a:extLst>
              <a:ext uri="{FF2B5EF4-FFF2-40B4-BE49-F238E27FC236}">
                <a16:creationId xmlns:a16="http://schemas.microsoft.com/office/drawing/2014/main" id="{FBBA2201-58FE-4781-ACE4-EDC3B75396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20" b="99174" l="5705" r="97819">
                        <a14:foregroundMark x1="6040" y1="36915" x2="6040" y2="36915"/>
                        <a14:foregroundMark x1="31711" y1="94031" x2="31711" y2="94031"/>
                        <a14:foregroundMark x1="33054" y1="96051" x2="33054" y2="96051"/>
                        <a14:foregroundMark x1="43121" y1="99174" x2="43121" y2="99174"/>
                        <a14:foregroundMark x1="6040" y1="96602" x2="6040" y2="96602"/>
                        <a14:foregroundMark x1="43121" y1="46740" x2="43121" y2="46740"/>
                        <a14:foregroundMark x1="43792" y1="22130" x2="43792" y2="22130"/>
                        <a14:foregroundMark x1="54866" y1="29936" x2="54866" y2="29936"/>
                        <a14:foregroundMark x1="48826" y1="24702" x2="48826" y2="24702"/>
                        <a14:foregroundMark x1="84564" y1="27548" x2="84564" y2="27548"/>
                        <a14:foregroundMark x1="86242" y1="44720" x2="86242" y2="44720"/>
                        <a14:foregroundMark x1="83557" y1="65748" x2="83557" y2="65748"/>
                        <a14:foregroundMark x1="88758" y1="82920" x2="88758" y2="82920"/>
                        <a14:foregroundMark x1="93121" y1="90817" x2="93121" y2="90817"/>
                        <a14:foregroundMark x1="96141" y1="45455" x2="96141" y2="45455"/>
                        <a14:foregroundMark x1="72819" y1="10927" x2="72819" y2="10927"/>
                        <a14:foregroundMark x1="84899" y1="6244" x2="84899" y2="6244"/>
                        <a14:foregroundMark x1="79866" y1="2571" x2="79866" y2="2571"/>
                        <a14:foregroundMark x1="80537" y1="10560" x2="80537" y2="10560"/>
                        <a14:foregroundMark x1="38758" y1="34711" x2="38758" y2="34711"/>
                        <a14:foregroundMark x1="41443" y1="35445" x2="41443" y2="35445"/>
                        <a14:foregroundMark x1="32047" y1="36180" x2="32047" y2="36180"/>
                        <a14:foregroundMark x1="25336" y1="36731" x2="25336" y2="36731"/>
                        <a14:foregroundMark x1="22148" y1="36364" x2="22148" y2="36364"/>
                        <a14:foregroundMark x1="38087" y1="38017" x2="38087" y2="38017"/>
                        <a14:foregroundMark x1="46141" y1="35629" x2="46141" y2="35629"/>
                        <a14:foregroundMark x1="38423" y1="35629" x2="38423" y2="35629"/>
                        <a14:foregroundMark x1="97148" y1="90083" x2="97148" y2="90083"/>
                        <a14:foregroundMark x1="41779" y1="36915" x2="41779" y2="36915"/>
                        <a14:foregroundMark x1="49161" y1="35262" x2="49161" y2="35262"/>
                        <a14:foregroundMark x1="44463" y1="33609" x2="44463" y2="33609"/>
                        <a14:foregroundMark x1="39430" y1="33058" x2="39430" y2="33058"/>
                        <a14:foregroundMark x1="35738" y1="32691" x2="35738" y2="32691"/>
                        <a14:foregroundMark x1="35738" y1="32691" x2="35738" y2="32691"/>
                        <a14:foregroundMark x1="49497" y1="34894" x2="49497" y2="34894"/>
                        <a14:foregroundMark x1="34732" y1="36915" x2="34732" y2="36915"/>
                        <a14:foregroundMark x1="29362" y1="36731" x2="29362" y2="36731"/>
                        <a14:foregroundMark x1="30705" y1="36915" x2="30705" y2="36915"/>
                        <a14:foregroundMark x1="32383" y1="37282" x2="32383" y2="37282"/>
                        <a14:foregroundMark x1="33725" y1="37282" x2="33725" y2="37282"/>
                        <a14:foregroundMark x1="34396" y1="37282" x2="34396" y2="37282"/>
                        <a14:foregroundMark x1="41107" y1="33242" x2="41107" y2="33242"/>
                        <a14:foregroundMark x1="41107" y1="33242" x2="45134" y2="33792"/>
                        <a14:foregroundMark x1="46141" y1="34160" x2="46141" y2="34160"/>
                        <a14:foregroundMark x1="46477" y1="34160" x2="46477" y2="34160"/>
                        <a14:foregroundMark x1="47483" y1="34343" x2="47483" y2="34343"/>
                        <a14:foregroundMark x1="36745" y1="33976" x2="36745" y2="33976"/>
                        <a14:foregroundMark x1="36745" y1="33976" x2="36745" y2="33976"/>
                        <a14:foregroundMark x1="35738" y1="33792" x2="35738" y2="33792"/>
                        <a14:foregroundMark x1="34396" y1="33242" x2="34396" y2="33242"/>
                        <a14:foregroundMark x1="97819" y1="44628" x2="97819" y2="44628"/>
                        <a14:foregroundMark x1="84732" y1="2020" x2="84732" y2="2020"/>
                        <a14:foregroundMark x1="87248" y1="5051" x2="87248" y2="5051"/>
                      </a14:backgroundRemoval>
                    </a14:imgEffect>
                  </a14:imgLayer>
                </a14:imgProps>
              </a:ext>
              <a:ext uri="{28A0092B-C50C-407E-A947-70E740481C1C}">
                <a14:useLocalDpi xmlns:a14="http://schemas.microsoft.com/office/drawing/2010/main" val="0"/>
              </a:ext>
            </a:extLst>
          </a:blip>
          <a:srcRect/>
          <a:stretch>
            <a:fillRect/>
          </a:stretch>
        </p:blipFill>
        <p:spPr bwMode="auto">
          <a:xfrm>
            <a:off x="8578633" y="2054268"/>
            <a:ext cx="2025511" cy="3701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C8493247-ECB5-443E-BC8F-40DEC3A08ECC}"/>
              </a:ext>
            </a:extLst>
          </p:cNvPr>
          <p:cNvSpPr/>
          <p:nvPr/>
        </p:nvSpPr>
        <p:spPr>
          <a:xfrm>
            <a:off x="3469709" y="1565754"/>
            <a:ext cx="3933173" cy="2480154"/>
          </a:xfrm>
          <a:prstGeom prst="wedgeRoundRectCallout">
            <a:avLst>
              <a:gd name="adj1" fmla="val -70662"/>
              <a:gd name="adj2" fmla="val -47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Word has come to our offices that your pastor may be involved in the passing of a secret message to the United </a:t>
            </a:r>
            <a:r>
              <a:rPr lang="en-US" dirty="0" err="1">
                <a:latin typeface="Comic Sans MS" panose="030F0702030302020204" pitchFamily="66" charset="0"/>
              </a:rPr>
              <a:t>Neihuslands</a:t>
            </a:r>
            <a:r>
              <a:rPr lang="en-US" dirty="0">
                <a:latin typeface="Comic Sans MS" panose="030F0702030302020204" pitchFamily="66" charset="0"/>
              </a:rPr>
              <a:t> consulate. We need your help to decode it.  Go to </a:t>
            </a:r>
            <a:r>
              <a:rPr lang="en-US" dirty="0">
                <a:latin typeface="Comic Sans MS" panose="030F0702030302020204" pitchFamily="66" charset="0"/>
                <a:hlinkClick r:id="rId5"/>
              </a:rPr>
              <a:t>https://tinyurl.com/y4jx837v</a:t>
            </a:r>
            <a:r>
              <a:rPr lang="en-US" dirty="0">
                <a:latin typeface="Comic Sans MS" panose="030F0702030302020204" pitchFamily="66" charset="0"/>
              </a:rPr>
              <a:t> for help</a:t>
            </a:r>
          </a:p>
        </p:txBody>
      </p:sp>
      <p:sp>
        <p:nvSpPr>
          <p:cNvPr id="3" name="Speech Bubble: Rectangle with Corners Rounded 2">
            <a:extLst>
              <a:ext uri="{FF2B5EF4-FFF2-40B4-BE49-F238E27FC236}">
                <a16:creationId xmlns:a16="http://schemas.microsoft.com/office/drawing/2014/main" id="{CFC30F51-B08D-4740-8992-9B6D7DEB3394}"/>
              </a:ext>
            </a:extLst>
          </p:cNvPr>
          <p:cNvSpPr/>
          <p:nvPr/>
        </p:nvSpPr>
        <p:spPr>
          <a:xfrm>
            <a:off x="8655486" y="388307"/>
            <a:ext cx="2342366" cy="1252601"/>
          </a:xfrm>
          <a:prstGeom prst="wedgeRoundRectCallout">
            <a:avLst>
              <a:gd name="adj1" fmla="val -3221"/>
              <a:gd name="adj2" fmla="val 845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about those other Family Activities?</a:t>
            </a:r>
          </a:p>
        </p:txBody>
      </p:sp>
    </p:spTree>
    <p:extLst>
      <p:ext uri="{BB962C8B-B14F-4D97-AF65-F5344CB8AC3E}">
        <p14:creationId xmlns:p14="http://schemas.microsoft.com/office/powerpoint/2010/main" val="125550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C45EBB-CD9B-42B2-8AF1-AB6FB340AC02}"/>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D9D3DC42-B7BF-4582-97CB-D4A8F5EDB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369" y="1279716"/>
            <a:ext cx="7090263" cy="4773582"/>
          </a:xfrm>
          <a:prstGeom prst="rect">
            <a:avLst/>
          </a:prstGeom>
        </p:spPr>
      </p:pic>
      <p:sp>
        <p:nvSpPr>
          <p:cNvPr id="7" name="TextBox 6">
            <a:extLst>
              <a:ext uri="{FF2B5EF4-FFF2-40B4-BE49-F238E27FC236}">
                <a16:creationId xmlns:a16="http://schemas.microsoft.com/office/drawing/2014/main" id="{163EBA9D-CE3D-420C-AA36-4680B7F47865}"/>
              </a:ext>
            </a:extLst>
          </p:cNvPr>
          <p:cNvSpPr txBox="1"/>
          <p:nvPr/>
        </p:nvSpPr>
        <p:spPr>
          <a:xfrm>
            <a:off x="4655127" y="5807034"/>
            <a:ext cx="3004457"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1962399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His Word</a:t>
            </a:r>
          </a:p>
        </p:txBody>
      </p:sp>
      <p:sp>
        <p:nvSpPr>
          <p:cNvPr id="3" name="Subtitle 2"/>
          <p:cNvSpPr>
            <a:spLocks noGrp="1"/>
          </p:cNvSpPr>
          <p:nvPr>
            <p:ph type="subTitle" idx="1"/>
          </p:nvPr>
        </p:nvSpPr>
        <p:spPr>
          <a:xfrm>
            <a:off x="1524000" y="3813716"/>
            <a:ext cx="9144000" cy="1444083"/>
          </a:xfrm>
        </p:spPr>
        <p:txBody>
          <a:bodyPr/>
          <a:lstStyle/>
          <a:p>
            <a:r>
              <a:rPr lang="en-US" dirty="0"/>
              <a:t>November 2</a:t>
            </a:r>
          </a:p>
        </p:txBody>
      </p:sp>
    </p:spTree>
    <p:extLst>
      <p:ext uri="{BB962C8B-B14F-4D97-AF65-F5344CB8AC3E}">
        <p14:creationId xmlns:p14="http://schemas.microsoft.com/office/powerpoint/2010/main" val="383499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1C4AC-6D5A-49F6-89CF-D67C9412A474}"/>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BF8C0370-ADEC-4846-A6B1-5307BF72E38E}"/>
              </a:ext>
            </a:extLst>
          </p:cNvPr>
          <p:cNvSpPr>
            <a:spLocks noGrp="1"/>
          </p:cNvSpPr>
          <p:nvPr>
            <p:ph idx="1"/>
          </p:nvPr>
        </p:nvSpPr>
        <p:spPr/>
        <p:txBody>
          <a:bodyPr/>
          <a:lstStyle/>
          <a:p>
            <a:r>
              <a:rPr lang="en-US" dirty="0"/>
              <a:t>What advice would you include if you wrote a how-to book on growing older?</a:t>
            </a:r>
          </a:p>
          <a:p>
            <a:endParaRPr lang="en-US" dirty="0"/>
          </a:p>
          <a:p>
            <a:r>
              <a:rPr lang="en-US" dirty="0">
                <a:solidFill>
                  <a:srgbClr val="C00000"/>
                </a:solidFill>
              </a:rPr>
              <a:t>Many books exist on how to live.</a:t>
            </a:r>
          </a:p>
          <a:p>
            <a:pPr lvl="1"/>
            <a:r>
              <a:rPr lang="en-US" dirty="0">
                <a:solidFill>
                  <a:srgbClr val="C00000"/>
                </a:solidFill>
              </a:rPr>
              <a:t>One Book should be at the top of every person’s list.</a:t>
            </a:r>
          </a:p>
          <a:p>
            <a:pPr lvl="1"/>
            <a:r>
              <a:rPr lang="en-US" dirty="0">
                <a:solidFill>
                  <a:srgbClr val="C00000"/>
                </a:solidFill>
              </a:rPr>
              <a:t>God’s Word gives trustworthy guidance for all of life.</a:t>
            </a:r>
          </a:p>
          <a:p>
            <a:endParaRPr lang="en-US" dirty="0">
              <a:solidFill>
                <a:srgbClr val="C00000"/>
              </a:solidFill>
            </a:endParaRPr>
          </a:p>
          <a:p>
            <a:endParaRPr lang="en-US" dirty="0"/>
          </a:p>
        </p:txBody>
      </p:sp>
      <p:grpSp>
        <p:nvGrpSpPr>
          <p:cNvPr id="2" name="Group 1">
            <a:extLst>
              <a:ext uri="{FF2B5EF4-FFF2-40B4-BE49-F238E27FC236}">
                <a16:creationId xmlns:a16="http://schemas.microsoft.com/office/drawing/2014/main" id="{03CDF2BE-FF9A-4630-97A8-F5A9320F4AD1}"/>
              </a:ext>
            </a:extLst>
          </p:cNvPr>
          <p:cNvGrpSpPr/>
          <p:nvPr/>
        </p:nvGrpSpPr>
        <p:grpSpPr>
          <a:xfrm>
            <a:off x="1445778" y="2766949"/>
            <a:ext cx="8930335" cy="3331029"/>
            <a:chOff x="1445778" y="2766949"/>
            <a:chExt cx="8930335" cy="3331029"/>
          </a:xfrm>
        </p:grpSpPr>
        <p:pic>
          <p:nvPicPr>
            <p:cNvPr id="1026" name="Picture 2" descr="Man, Woman, Elderly Couple, Two, Together, Togetherness">
              <a:extLst>
                <a:ext uri="{FF2B5EF4-FFF2-40B4-BE49-F238E27FC236}">
                  <a16:creationId xmlns:a16="http://schemas.microsoft.com/office/drawing/2014/main" id="{51359F26-A455-4371-A99E-A2440FBA9B7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397829" y="3171059"/>
              <a:ext cx="3131127" cy="2123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Nursing Care for an Elderly Man clipart">
              <a:extLst>
                <a:ext uri="{FF2B5EF4-FFF2-40B4-BE49-F238E27FC236}">
                  <a16:creationId xmlns:a16="http://schemas.microsoft.com/office/drawing/2014/main" id="{6EAB3566-68CC-45F8-B7C3-E3B198CE9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083" y="2766949"/>
              <a:ext cx="1849030" cy="3331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Home Helper clipart">
              <a:extLst>
                <a:ext uri="{FF2B5EF4-FFF2-40B4-BE49-F238E27FC236}">
                  <a16:creationId xmlns:a16="http://schemas.microsoft.com/office/drawing/2014/main" id="{433FA3CB-E0BD-47CD-8D2B-96FAE46963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445778" y="3146961"/>
              <a:ext cx="2146987" cy="2695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554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62DE-D5B1-4545-8A45-489CA411DEAB}"/>
              </a:ext>
            </a:extLst>
          </p:cNvPr>
          <p:cNvSpPr>
            <a:spLocks noGrp="1"/>
          </p:cNvSpPr>
          <p:nvPr>
            <p:ph type="title"/>
          </p:nvPr>
        </p:nvSpPr>
        <p:spPr/>
        <p:txBody>
          <a:bodyPr/>
          <a:lstStyle/>
          <a:p>
            <a:pPr algn="l"/>
            <a:r>
              <a:rPr lang="en-US" dirty="0"/>
              <a:t>Listen for how to be blessed.</a:t>
            </a:r>
          </a:p>
        </p:txBody>
      </p:sp>
      <p:sp>
        <p:nvSpPr>
          <p:cNvPr id="3" name="Content Placeholder 2">
            <a:extLst>
              <a:ext uri="{FF2B5EF4-FFF2-40B4-BE49-F238E27FC236}">
                <a16:creationId xmlns:a16="http://schemas.microsoft.com/office/drawing/2014/main" id="{A502C418-E2FB-4355-A600-7EC5FDE82B2B}"/>
              </a:ext>
            </a:extLst>
          </p:cNvPr>
          <p:cNvSpPr>
            <a:spLocks noGrp="1"/>
          </p:cNvSpPr>
          <p:nvPr>
            <p:ph idx="1"/>
          </p:nvPr>
        </p:nvSpPr>
        <p:spPr>
          <a:xfrm>
            <a:off x="1447800" y="1749425"/>
            <a:ext cx="9512300" cy="4351338"/>
          </a:xfrm>
        </p:spPr>
        <p:txBody>
          <a:bodyPr/>
          <a:lstStyle/>
          <a:p>
            <a:pPr marL="0" indent="0" algn="ctr">
              <a:buNone/>
            </a:pPr>
            <a:r>
              <a:rPr lang="en-US" dirty="0"/>
              <a:t>Psalm 119:1-4 (NIV)  Blessed are they whose ways are blameless, who walk according to the law of the LORD. 2  Blessed are they who keep his statutes and seek him with all their heart. 3  They do nothing wrong; they walk in his ways. 4  You have laid down precepts that are to be fully obeyed.</a:t>
            </a:r>
          </a:p>
        </p:txBody>
      </p:sp>
      <p:pic>
        <p:nvPicPr>
          <p:cNvPr id="5" name="Picture 4">
            <a:extLst>
              <a:ext uri="{FF2B5EF4-FFF2-40B4-BE49-F238E27FC236}">
                <a16:creationId xmlns:a16="http://schemas.microsoft.com/office/drawing/2014/main" id="{4FE29A8A-4CE1-4FF9-BEB8-E78B1B51252F}"/>
              </a:ext>
            </a:extLst>
          </p:cNvPr>
          <p:cNvPicPr>
            <a:picLocks noChangeAspect="1"/>
          </p:cNvPicPr>
          <p:nvPr/>
        </p:nvPicPr>
        <p:blipFill>
          <a:blip r:embed="rId2"/>
          <a:stretch>
            <a:fillRect/>
          </a:stretch>
        </p:blipFill>
        <p:spPr>
          <a:xfrm>
            <a:off x="4883257" y="5646752"/>
            <a:ext cx="2228748" cy="3095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76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A14B-4E53-4DD7-869E-8B21CFDFFACE}"/>
              </a:ext>
            </a:extLst>
          </p:cNvPr>
          <p:cNvSpPr>
            <a:spLocks noGrp="1"/>
          </p:cNvSpPr>
          <p:nvPr>
            <p:ph type="title"/>
          </p:nvPr>
        </p:nvSpPr>
        <p:spPr/>
        <p:txBody>
          <a:bodyPr/>
          <a:lstStyle/>
          <a:p>
            <a:r>
              <a:rPr lang="en-US" dirty="0"/>
              <a:t>Guiding Your Daily Walk</a:t>
            </a:r>
          </a:p>
        </p:txBody>
      </p:sp>
      <p:sp>
        <p:nvSpPr>
          <p:cNvPr id="3" name="Content Placeholder 2">
            <a:extLst>
              <a:ext uri="{FF2B5EF4-FFF2-40B4-BE49-F238E27FC236}">
                <a16:creationId xmlns:a16="http://schemas.microsoft.com/office/drawing/2014/main" id="{E1B28373-71E0-40D3-84E9-9C1BBE74A03A}"/>
              </a:ext>
            </a:extLst>
          </p:cNvPr>
          <p:cNvSpPr>
            <a:spLocks noGrp="1"/>
          </p:cNvSpPr>
          <p:nvPr>
            <p:ph idx="1"/>
          </p:nvPr>
        </p:nvSpPr>
        <p:spPr/>
        <p:txBody>
          <a:bodyPr/>
          <a:lstStyle/>
          <a:p>
            <a:r>
              <a:rPr lang="en-US" dirty="0"/>
              <a:t>What is the path of blessedness presented in these verses?  Who will be blessed by God? </a:t>
            </a:r>
          </a:p>
          <a:p>
            <a:r>
              <a:rPr lang="en-US" dirty="0"/>
              <a:t>What does God expect from us in relationship to His Word?</a:t>
            </a:r>
          </a:p>
          <a:p>
            <a:r>
              <a:rPr lang="en-US" dirty="0"/>
              <a:t>How do we seek God with our whole heart?</a:t>
            </a:r>
          </a:p>
        </p:txBody>
      </p:sp>
    </p:spTree>
    <p:extLst>
      <p:ext uri="{BB962C8B-B14F-4D97-AF65-F5344CB8AC3E}">
        <p14:creationId xmlns:p14="http://schemas.microsoft.com/office/powerpoint/2010/main" val="2618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77CD-29F4-4C26-A0C9-394C1CFDE342}"/>
              </a:ext>
            </a:extLst>
          </p:cNvPr>
          <p:cNvSpPr>
            <a:spLocks noGrp="1"/>
          </p:cNvSpPr>
          <p:nvPr>
            <p:ph type="title"/>
          </p:nvPr>
        </p:nvSpPr>
        <p:spPr/>
        <p:txBody>
          <a:bodyPr/>
          <a:lstStyle/>
          <a:p>
            <a:r>
              <a:rPr lang="en-US" dirty="0"/>
              <a:t>Guiding Your Daily Walk</a:t>
            </a:r>
          </a:p>
        </p:txBody>
      </p:sp>
      <p:sp>
        <p:nvSpPr>
          <p:cNvPr id="3" name="Content Placeholder 2">
            <a:extLst>
              <a:ext uri="{FF2B5EF4-FFF2-40B4-BE49-F238E27FC236}">
                <a16:creationId xmlns:a16="http://schemas.microsoft.com/office/drawing/2014/main" id="{CD98D41E-DE99-4BE7-A2D0-ABC84A884E45}"/>
              </a:ext>
            </a:extLst>
          </p:cNvPr>
          <p:cNvSpPr>
            <a:spLocks noGrp="1"/>
          </p:cNvSpPr>
          <p:nvPr>
            <p:ph idx="1"/>
          </p:nvPr>
        </p:nvSpPr>
        <p:spPr/>
        <p:txBody>
          <a:bodyPr/>
          <a:lstStyle/>
          <a:p>
            <a:r>
              <a:rPr lang="en-US" dirty="0"/>
              <a:t>How is the way the psalmist described the law of the Lord different from the way we typically think about law?</a:t>
            </a:r>
          </a:p>
          <a:p>
            <a:r>
              <a:rPr lang="en-US" dirty="0"/>
              <a:t>Why does it exhort us to seek Him with “all your heart”? Is obedience not enough?</a:t>
            </a:r>
          </a:p>
        </p:txBody>
      </p:sp>
      <p:graphicFrame>
        <p:nvGraphicFramePr>
          <p:cNvPr id="4" name="Table 4">
            <a:extLst>
              <a:ext uri="{FF2B5EF4-FFF2-40B4-BE49-F238E27FC236}">
                <a16:creationId xmlns:a16="http://schemas.microsoft.com/office/drawing/2014/main" id="{722975F8-765F-433F-BA91-C0F4AFA8CC48}"/>
              </a:ext>
            </a:extLst>
          </p:cNvPr>
          <p:cNvGraphicFramePr>
            <a:graphicFrameLocks noGrp="1"/>
          </p:cNvGraphicFramePr>
          <p:nvPr>
            <p:extLst>
              <p:ext uri="{D42A27DB-BD31-4B8C-83A1-F6EECF244321}">
                <p14:modId xmlns:p14="http://schemas.microsoft.com/office/powerpoint/2010/main" val="1226719058"/>
              </p:ext>
            </p:extLst>
          </p:nvPr>
        </p:nvGraphicFramePr>
        <p:xfrm>
          <a:off x="1244600" y="3627966"/>
          <a:ext cx="10007600" cy="1645920"/>
        </p:xfrm>
        <a:graphic>
          <a:graphicData uri="http://schemas.openxmlformats.org/drawingml/2006/table">
            <a:tbl>
              <a:tblPr firstRow="1" bandRow="1">
                <a:tableStyleId>{5C22544A-7EE6-4342-B048-85BDC9FD1C3A}</a:tableStyleId>
              </a:tblPr>
              <a:tblGrid>
                <a:gridCol w="5003800">
                  <a:extLst>
                    <a:ext uri="{9D8B030D-6E8A-4147-A177-3AD203B41FA5}">
                      <a16:colId xmlns:a16="http://schemas.microsoft.com/office/drawing/2014/main" val="1252398389"/>
                    </a:ext>
                  </a:extLst>
                </a:gridCol>
                <a:gridCol w="5003800">
                  <a:extLst>
                    <a:ext uri="{9D8B030D-6E8A-4147-A177-3AD203B41FA5}">
                      <a16:colId xmlns:a16="http://schemas.microsoft.com/office/drawing/2014/main" val="3518839957"/>
                    </a:ext>
                  </a:extLst>
                </a:gridCol>
              </a:tblGrid>
              <a:tr h="370840">
                <a:tc>
                  <a:txBody>
                    <a:bodyPr/>
                    <a:lstStyle/>
                    <a:p>
                      <a:pPr algn="ctr"/>
                      <a:r>
                        <a:rPr lang="en-US" sz="2400" dirty="0"/>
                        <a:t>Psalmist’s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Typical Concept of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260638"/>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716631"/>
                  </a:ext>
                </a:extLst>
              </a:tr>
            </a:tbl>
          </a:graphicData>
        </a:graphic>
      </p:graphicFrame>
    </p:spTree>
    <p:extLst>
      <p:ext uri="{BB962C8B-B14F-4D97-AF65-F5344CB8AC3E}">
        <p14:creationId xmlns:p14="http://schemas.microsoft.com/office/powerpoint/2010/main" val="17423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CF35-4754-452E-8228-5D2C0C1C96EA}"/>
              </a:ext>
            </a:extLst>
          </p:cNvPr>
          <p:cNvSpPr>
            <a:spLocks noGrp="1"/>
          </p:cNvSpPr>
          <p:nvPr>
            <p:ph type="title"/>
          </p:nvPr>
        </p:nvSpPr>
        <p:spPr/>
        <p:txBody>
          <a:bodyPr/>
          <a:lstStyle/>
          <a:p>
            <a:r>
              <a:rPr lang="en-US" dirty="0"/>
              <a:t>Guiding Your Daily Walk</a:t>
            </a:r>
          </a:p>
        </p:txBody>
      </p:sp>
      <p:sp>
        <p:nvSpPr>
          <p:cNvPr id="3" name="Content Placeholder 2">
            <a:extLst>
              <a:ext uri="{FF2B5EF4-FFF2-40B4-BE49-F238E27FC236}">
                <a16:creationId xmlns:a16="http://schemas.microsoft.com/office/drawing/2014/main" id="{9DE2FCCA-D0AD-421C-83EE-9A4CB5586F68}"/>
              </a:ext>
            </a:extLst>
          </p:cNvPr>
          <p:cNvSpPr>
            <a:spLocks noGrp="1"/>
          </p:cNvSpPr>
          <p:nvPr>
            <p:ph idx="1"/>
          </p:nvPr>
        </p:nvSpPr>
        <p:spPr/>
        <p:txBody>
          <a:bodyPr/>
          <a:lstStyle/>
          <a:p>
            <a:r>
              <a:rPr lang="en-US" dirty="0">
                <a:solidFill>
                  <a:srgbClr val="C00000"/>
                </a:solidFill>
              </a:rPr>
              <a:t>Consider this translation of verse 4.  Psalm 119:4 (HCSB)  </a:t>
            </a:r>
            <a:r>
              <a:rPr lang="en-US" i="1" dirty="0">
                <a:solidFill>
                  <a:srgbClr val="C00000"/>
                </a:solidFill>
              </a:rPr>
              <a:t>You have commanded that Your precepts be </a:t>
            </a:r>
            <a:r>
              <a:rPr lang="en-US" b="1" i="1" dirty="0">
                <a:solidFill>
                  <a:srgbClr val="C00000"/>
                </a:solidFill>
              </a:rPr>
              <a:t>diligently</a:t>
            </a:r>
            <a:r>
              <a:rPr lang="en-US" i="1" dirty="0">
                <a:solidFill>
                  <a:srgbClr val="C00000"/>
                </a:solidFill>
              </a:rPr>
              <a:t> kept</a:t>
            </a:r>
            <a:r>
              <a:rPr lang="en-US" i="1" dirty="0"/>
              <a:t>. </a:t>
            </a:r>
          </a:p>
          <a:p>
            <a:r>
              <a:rPr lang="en-US" dirty="0"/>
              <a:t>What does it mean to keep God’s precepts diligently?  Let’s list some synonyms of the word “diligent.”</a:t>
            </a:r>
          </a:p>
          <a:p>
            <a:endParaRPr lang="en-US" dirty="0"/>
          </a:p>
        </p:txBody>
      </p:sp>
    </p:spTree>
    <p:extLst>
      <p:ext uri="{BB962C8B-B14F-4D97-AF65-F5344CB8AC3E}">
        <p14:creationId xmlns:p14="http://schemas.microsoft.com/office/powerpoint/2010/main" val="27017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50FD-B517-410B-AB23-B0D8D6604CA3}"/>
              </a:ext>
            </a:extLst>
          </p:cNvPr>
          <p:cNvSpPr>
            <a:spLocks noGrp="1"/>
          </p:cNvSpPr>
          <p:nvPr>
            <p:ph type="title"/>
          </p:nvPr>
        </p:nvSpPr>
        <p:spPr/>
        <p:txBody>
          <a:bodyPr/>
          <a:lstStyle/>
          <a:p>
            <a:r>
              <a:rPr lang="en-US" dirty="0"/>
              <a:t>Guiding Your Daily Walk</a:t>
            </a:r>
          </a:p>
        </p:txBody>
      </p:sp>
      <p:sp>
        <p:nvSpPr>
          <p:cNvPr id="3" name="Content Placeholder 2">
            <a:extLst>
              <a:ext uri="{FF2B5EF4-FFF2-40B4-BE49-F238E27FC236}">
                <a16:creationId xmlns:a16="http://schemas.microsoft.com/office/drawing/2014/main" id="{445618FF-59BF-497C-8D70-A915FB984DEF}"/>
              </a:ext>
            </a:extLst>
          </p:cNvPr>
          <p:cNvSpPr>
            <a:spLocks noGrp="1"/>
          </p:cNvSpPr>
          <p:nvPr>
            <p:ph idx="1"/>
          </p:nvPr>
        </p:nvSpPr>
        <p:spPr/>
        <p:txBody>
          <a:bodyPr/>
          <a:lstStyle/>
          <a:p>
            <a:r>
              <a:rPr lang="en-US" dirty="0"/>
              <a:t>If we are to keep God’s precepts, why must we be diligent?</a:t>
            </a:r>
          </a:p>
          <a:p>
            <a:r>
              <a:rPr lang="en-US" dirty="0"/>
              <a:t>How has God’s Word provided guidance for you? </a:t>
            </a:r>
          </a:p>
        </p:txBody>
      </p:sp>
    </p:spTree>
    <p:extLst>
      <p:ext uri="{BB962C8B-B14F-4D97-AF65-F5344CB8AC3E}">
        <p14:creationId xmlns:p14="http://schemas.microsoft.com/office/powerpoint/2010/main" val="29855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374A-DF74-4F08-8D61-D198BB17C9A8}"/>
              </a:ext>
            </a:extLst>
          </p:cNvPr>
          <p:cNvSpPr>
            <a:spLocks noGrp="1"/>
          </p:cNvSpPr>
          <p:nvPr>
            <p:ph type="title"/>
          </p:nvPr>
        </p:nvSpPr>
        <p:spPr/>
        <p:txBody>
          <a:bodyPr>
            <a:normAutofit/>
          </a:bodyPr>
          <a:lstStyle/>
          <a:p>
            <a:pPr algn="l"/>
            <a:r>
              <a:rPr lang="en-US" dirty="0"/>
              <a:t>Listen for more benefits of keeping God’s Word.</a:t>
            </a:r>
          </a:p>
        </p:txBody>
      </p:sp>
      <p:sp>
        <p:nvSpPr>
          <p:cNvPr id="3" name="Content Placeholder 2">
            <a:extLst>
              <a:ext uri="{FF2B5EF4-FFF2-40B4-BE49-F238E27FC236}">
                <a16:creationId xmlns:a16="http://schemas.microsoft.com/office/drawing/2014/main" id="{903D08AB-7811-4E40-8616-B1266E4FF454}"/>
              </a:ext>
            </a:extLst>
          </p:cNvPr>
          <p:cNvSpPr>
            <a:spLocks noGrp="1"/>
          </p:cNvSpPr>
          <p:nvPr>
            <p:ph idx="1"/>
          </p:nvPr>
        </p:nvSpPr>
        <p:spPr>
          <a:xfrm>
            <a:off x="838200" y="2104373"/>
            <a:ext cx="10515600" cy="4072590"/>
          </a:xfrm>
        </p:spPr>
        <p:txBody>
          <a:bodyPr/>
          <a:lstStyle/>
          <a:p>
            <a:pPr marL="0" indent="0" algn="ctr">
              <a:buNone/>
            </a:pPr>
            <a:r>
              <a:rPr lang="en-US" dirty="0"/>
              <a:t>Psalm 119:5-8 (NIV)  Oh, that my ways were steadfast in obeying your decrees! 6  Then I would not be put to shame when I consider all your commands. 7  I will praise you with an upright heart as I learn your righteous laws. 8  I will obey your decrees; do not utterly forsake me.</a:t>
            </a:r>
          </a:p>
        </p:txBody>
      </p:sp>
      <p:pic>
        <p:nvPicPr>
          <p:cNvPr id="4" name="Picture 3">
            <a:extLst>
              <a:ext uri="{FF2B5EF4-FFF2-40B4-BE49-F238E27FC236}">
                <a16:creationId xmlns:a16="http://schemas.microsoft.com/office/drawing/2014/main" id="{906A9937-D6BF-4870-BAF0-8E343175F2DC}"/>
              </a:ext>
            </a:extLst>
          </p:cNvPr>
          <p:cNvPicPr>
            <a:picLocks noChangeAspect="1"/>
          </p:cNvPicPr>
          <p:nvPr/>
        </p:nvPicPr>
        <p:blipFill>
          <a:blip r:embed="rId2"/>
          <a:stretch>
            <a:fillRect/>
          </a:stretch>
        </p:blipFill>
        <p:spPr>
          <a:xfrm>
            <a:off x="4883257" y="5646752"/>
            <a:ext cx="2228748" cy="3095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924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143</TotalTime>
  <Words>910</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Committed to His Word</vt:lpstr>
      <vt:lpstr>Video Introduction</vt:lpstr>
      <vt:lpstr>Think about it …</vt:lpstr>
      <vt:lpstr>Listen for how to be blessed.</vt:lpstr>
      <vt:lpstr>Guiding Your Daily Walk</vt:lpstr>
      <vt:lpstr>Guiding Your Daily Walk</vt:lpstr>
      <vt:lpstr>Guiding Your Daily Walk</vt:lpstr>
      <vt:lpstr>Guiding Your Daily Walk</vt:lpstr>
      <vt:lpstr>Listen for more benefits of keeping God’s Word.</vt:lpstr>
      <vt:lpstr>Leading You to Live Unashamed</vt:lpstr>
      <vt:lpstr>Leading You to Live Unashamed</vt:lpstr>
      <vt:lpstr>Leading You to Live Unashamed</vt:lpstr>
      <vt:lpstr>Listen for why God’s Word is treasured.</vt:lpstr>
      <vt:lpstr>Keeping Us from Sin</vt:lpstr>
      <vt:lpstr>Keeping Us from Sin</vt:lpstr>
      <vt:lpstr>Application</vt:lpstr>
      <vt:lpstr>Application</vt:lpstr>
      <vt:lpstr>Application</vt:lpstr>
      <vt:lpstr>Family Activities</vt:lpstr>
      <vt:lpstr>Committed to His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Committed to His Word</dc:title>
  <dc:creator>Steve Armstrong</dc:creator>
  <cp:lastModifiedBy>Steve Armstrong</cp:lastModifiedBy>
  <cp:revision>5</cp:revision>
  <dcterms:created xsi:type="dcterms:W3CDTF">2020-10-16T12:45:26Z</dcterms:created>
  <dcterms:modified xsi:type="dcterms:W3CDTF">2020-10-19T18:36:11Z</dcterms:modified>
</cp:coreProperties>
</file>