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575b6h1d"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s://tinyurl.com/y6g54fax" TargetMode="Externa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tic.billygraham.org/sites/billygraham.org.uk/uploads/pro/2016/02/Printer-FriendlyStepstoPeacewithGod.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Mission</a:t>
            </a:r>
          </a:p>
        </p:txBody>
      </p:sp>
      <p:sp>
        <p:nvSpPr>
          <p:cNvPr id="3" name="Subtitle 2"/>
          <p:cNvSpPr>
            <a:spLocks noGrp="1"/>
          </p:cNvSpPr>
          <p:nvPr>
            <p:ph type="subTitle" idx="1"/>
          </p:nvPr>
        </p:nvSpPr>
        <p:spPr>
          <a:xfrm>
            <a:off x="1524000" y="3966358"/>
            <a:ext cx="9144000" cy="1291442"/>
          </a:xfrm>
        </p:spPr>
        <p:txBody>
          <a:bodyPr/>
          <a:lstStyle/>
          <a:p>
            <a:r>
              <a:rPr lang="en-US" dirty="0"/>
              <a:t>November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85C0-7456-4D11-8B74-ACAE91642C5B}"/>
              </a:ext>
            </a:extLst>
          </p:cNvPr>
          <p:cNvSpPr>
            <a:spLocks noGrp="1"/>
          </p:cNvSpPr>
          <p:nvPr>
            <p:ph type="title"/>
          </p:nvPr>
        </p:nvSpPr>
        <p:spPr/>
        <p:txBody>
          <a:bodyPr/>
          <a:lstStyle/>
          <a:p>
            <a:r>
              <a:rPr lang="en-US" dirty="0"/>
              <a:t>Not Be Ashamed</a:t>
            </a:r>
          </a:p>
        </p:txBody>
      </p:sp>
      <p:sp>
        <p:nvSpPr>
          <p:cNvPr id="3" name="Content Placeholder 2">
            <a:extLst>
              <a:ext uri="{FF2B5EF4-FFF2-40B4-BE49-F238E27FC236}">
                <a16:creationId xmlns:a16="http://schemas.microsoft.com/office/drawing/2014/main" id="{1D26430B-5DDF-46EC-9CF1-0A1A05C0B85B}"/>
              </a:ext>
            </a:extLst>
          </p:cNvPr>
          <p:cNvSpPr>
            <a:spLocks noGrp="1"/>
          </p:cNvSpPr>
          <p:nvPr>
            <p:ph idx="1"/>
          </p:nvPr>
        </p:nvSpPr>
        <p:spPr/>
        <p:txBody>
          <a:bodyPr/>
          <a:lstStyle/>
          <a:p>
            <a:r>
              <a:rPr lang="en-US" dirty="0"/>
              <a:t>According to these verses, who does God desire to be saved?</a:t>
            </a:r>
          </a:p>
          <a:p>
            <a:r>
              <a:rPr lang="en-US" dirty="0"/>
              <a:t>If God desires everyone to be saved, then what responsibility does that place on the individual in need of salvation? </a:t>
            </a:r>
          </a:p>
          <a:p>
            <a:r>
              <a:rPr lang="en-US" dirty="0"/>
              <a:t>What are the implications for us that the gospel message is for all people? </a:t>
            </a:r>
          </a:p>
        </p:txBody>
      </p:sp>
    </p:spTree>
    <p:extLst>
      <p:ext uri="{BB962C8B-B14F-4D97-AF65-F5344CB8AC3E}">
        <p14:creationId xmlns:p14="http://schemas.microsoft.com/office/powerpoint/2010/main" val="25316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F507-480F-4D53-8BB0-827F80444EE0}"/>
              </a:ext>
            </a:extLst>
          </p:cNvPr>
          <p:cNvSpPr>
            <a:spLocks noGrp="1"/>
          </p:cNvSpPr>
          <p:nvPr>
            <p:ph type="title"/>
          </p:nvPr>
        </p:nvSpPr>
        <p:spPr/>
        <p:txBody>
          <a:bodyPr/>
          <a:lstStyle/>
          <a:p>
            <a:r>
              <a:rPr lang="en-US" dirty="0"/>
              <a:t>Not Be Ashamed</a:t>
            </a:r>
          </a:p>
        </p:txBody>
      </p:sp>
      <p:sp>
        <p:nvSpPr>
          <p:cNvPr id="3" name="Content Placeholder 2">
            <a:extLst>
              <a:ext uri="{FF2B5EF4-FFF2-40B4-BE49-F238E27FC236}">
                <a16:creationId xmlns:a16="http://schemas.microsoft.com/office/drawing/2014/main" id="{C5093AF8-E01A-4531-9488-C7ABC1209917}"/>
              </a:ext>
            </a:extLst>
          </p:cNvPr>
          <p:cNvSpPr>
            <a:spLocks noGrp="1"/>
          </p:cNvSpPr>
          <p:nvPr>
            <p:ph idx="1"/>
          </p:nvPr>
        </p:nvSpPr>
        <p:spPr/>
        <p:txBody>
          <a:bodyPr/>
          <a:lstStyle/>
          <a:p>
            <a:r>
              <a:rPr lang="en-US" dirty="0"/>
              <a:t>How do these verses both encourage and challenge you?</a:t>
            </a:r>
          </a:p>
          <a:p>
            <a:r>
              <a:rPr lang="en-US" dirty="0"/>
              <a:t>Racial or ethnic distinctions make no difference to God.   Why do they sometimes still make a difference to us?</a:t>
            </a:r>
          </a:p>
          <a:p>
            <a:r>
              <a:rPr lang="en-US" dirty="0"/>
              <a:t>How can we overcome that kind of bias?</a:t>
            </a:r>
          </a:p>
        </p:txBody>
      </p:sp>
      <p:graphicFrame>
        <p:nvGraphicFramePr>
          <p:cNvPr id="5" name="Table 10">
            <a:extLst>
              <a:ext uri="{FF2B5EF4-FFF2-40B4-BE49-F238E27FC236}">
                <a16:creationId xmlns:a16="http://schemas.microsoft.com/office/drawing/2014/main" id="{336C3ACE-0272-4915-8F0B-105F7D67165F}"/>
              </a:ext>
            </a:extLst>
          </p:cNvPr>
          <p:cNvGraphicFramePr>
            <a:graphicFrameLocks noGrp="1"/>
          </p:cNvGraphicFramePr>
          <p:nvPr>
            <p:extLst>
              <p:ext uri="{D42A27DB-BD31-4B8C-83A1-F6EECF244321}">
                <p14:modId xmlns:p14="http://schemas.microsoft.com/office/powerpoint/2010/main" val="3731451518"/>
              </p:ext>
            </p:extLst>
          </p:nvPr>
        </p:nvGraphicFramePr>
        <p:xfrm>
          <a:off x="1689969" y="3056414"/>
          <a:ext cx="8907050" cy="1889760"/>
        </p:xfrm>
        <a:graphic>
          <a:graphicData uri="http://schemas.openxmlformats.org/drawingml/2006/table">
            <a:tbl>
              <a:tblPr firstRow="1" bandRow="1">
                <a:tableStyleId>{5C22544A-7EE6-4342-B048-85BDC9FD1C3A}</a:tableStyleId>
              </a:tblPr>
              <a:tblGrid>
                <a:gridCol w="4453525">
                  <a:extLst>
                    <a:ext uri="{9D8B030D-6E8A-4147-A177-3AD203B41FA5}">
                      <a16:colId xmlns:a16="http://schemas.microsoft.com/office/drawing/2014/main" val="2950077683"/>
                    </a:ext>
                  </a:extLst>
                </a:gridCol>
                <a:gridCol w="4453525">
                  <a:extLst>
                    <a:ext uri="{9D8B030D-6E8A-4147-A177-3AD203B41FA5}">
                      <a16:colId xmlns:a16="http://schemas.microsoft.com/office/drawing/2014/main" val="1747537583"/>
                    </a:ext>
                  </a:extLst>
                </a:gridCol>
              </a:tblGrid>
              <a:tr h="370840">
                <a:tc>
                  <a:txBody>
                    <a:bodyPr/>
                    <a:lstStyle/>
                    <a:p>
                      <a:pPr algn="ctr"/>
                      <a:r>
                        <a:rPr lang="en-US" sz="2800" dirty="0"/>
                        <a:t>Encourage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44044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849298"/>
                  </a:ext>
                </a:extLst>
              </a:tr>
            </a:tbl>
          </a:graphicData>
        </a:graphic>
      </p:graphicFrame>
    </p:spTree>
    <p:extLst>
      <p:ext uri="{BB962C8B-B14F-4D97-AF65-F5344CB8AC3E}">
        <p14:creationId xmlns:p14="http://schemas.microsoft.com/office/powerpoint/2010/main" val="391083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A0D-5A49-4AED-9D14-29BD2B03FE9A}"/>
              </a:ext>
            </a:extLst>
          </p:cNvPr>
          <p:cNvSpPr>
            <a:spLocks noGrp="1"/>
          </p:cNvSpPr>
          <p:nvPr>
            <p:ph type="title"/>
          </p:nvPr>
        </p:nvSpPr>
        <p:spPr/>
        <p:txBody>
          <a:bodyPr/>
          <a:lstStyle/>
          <a:p>
            <a:pPr algn="l"/>
            <a:r>
              <a:rPr lang="en-US" dirty="0"/>
              <a:t>Listen for links of implication.</a:t>
            </a:r>
          </a:p>
        </p:txBody>
      </p:sp>
      <p:sp>
        <p:nvSpPr>
          <p:cNvPr id="3" name="Content Placeholder 2">
            <a:extLst>
              <a:ext uri="{FF2B5EF4-FFF2-40B4-BE49-F238E27FC236}">
                <a16:creationId xmlns:a16="http://schemas.microsoft.com/office/drawing/2014/main" id="{58E82D66-8D43-4F7D-8244-559D8A99B18D}"/>
              </a:ext>
            </a:extLst>
          </p:cNvPr>
          <p:cNvSpPr>
            <a:spLocks noGrp="1"/>
          </p:cNvSpPr>
          <p:nvPr>
            <p:ph idx="1"/>
          </p:nvPr>
        </p:nvSpPr>
        <p:spPr/>
        <p:txBody>
          <a:bodyPr/>
          <a:lstStyle/>
          <a:p>
            <a:pPr marL="0" indent="0" algn="ctr">
              <a:buNone/>
            </a:pPr>
            <a:r>
              <a:rPr lang="en-US" dirty="0"/>
              <a:t>Romans 10:14-17 (NIV)  How, then, can they call on the one they have not believed in? And how can they believe in the one of whom they have not heard? And how can they hear without someone preaching to them? 15  And how can they preach unless they are sent? As it is written, "How beautiful are the feet of those</a:t>
            </a:r>
          </a:p>
        </p:txBody>
      </p:sp>
    </p:spTree>
    <p:extLst>
      <p:ext uri="{BB962C8B-B14F-4D97-AF65-F5344CB8AC3E}">
        <p14:creationId xmlns:p14="http://schemas.microsoft.com/office/powerpoint/2010/main" val="34250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A0D-5A49-4AED-9D14-29BD2B03FE9A}"/>
              </a:ext>
            </a:extLst>
          </p:cNvPr>
          <p:cNvSpPr>
            <a:spLocks noGrp="1"/>
          </p:cNvSpPr>
          <p:nvPr>
            <p:ph type="title"/>
          </p:nvPr>
        </p:nvSpPr>
        <p:spPr/>
        <p:txBody>
          <a:bodyPr/>
          <a:lstStyle/>
          <a:p>
            <a:pPr algn="l"/>
            <a:r>
              <a:rPr lang="en-US" dirty="0"/>
              <a:t>Listen for links of implication.</a:t>
            </a:r>
          </a:p>
        </p:txBody>
      </p:sp>
      <p:sp>
        <p:nvSpPr>
          <p:cNvPr id="3" name="Content Placeholder 2">
            <a:extLst>
              <a:ext uri="{FF2B5EF4-FFF2-40B4-BE49-F238E27FC236}">
                <a16:creationId xmlns:a16="http://schemas.microsoft.com/office/drawing/2014/main" id="{58E82D66-8D43-4F7D-8244-559D8A99B18D}"/>
              </a:ext>
            </a:extLst>
          </p:cNvPr>
          <p:cNvSpPr>
            <a:spLocks noGrp="1"/>
          </p:cNvSpPr>
          <p:nvPr>
            <p:ph idx="1"/>
          </p:nvPr>
        </p:nvSpPr>
        <p:spPr>
          <a:xfrm>
            <a:off x="1396130" y="1690688"/>
            <a:ext cx="9399740" cy="4351338"/>
          </a:xfrm>
        </p:spPr>
        <p:txBody>
          <a:bodyPr/>
          <a:lstStyle/>
          <a:p>
            <a:pPr marL="0" indent="0" algn="ctr">
              <a:buNone/>
            </a:pPr>
            <a:r>
              <a:rPr lang="en-US" dirty="0"/>
              <a:t>who bring good news!" 16  But not all the Israelites accepted the good news. For Isaiah says, "Lord, who has believed our message?" 17  Consequently, faith comes from hearing the message, and the message is heard through the word of Christ.</a:t>
            </a:r>
          </a:p>
        </p:txBody>
      </p:sp>
      <p:pic>
        <p:nvPicPr>
          <p:cNvPr id="4" name="Picture 3">
            <a:extLst>
              <a:ext uri="{FF2B5EF4-FFF2-40B4-BE49-F238E27FC236}">
                <a16:creationId xmlns:a16="http://schemas.microsoft.com/office/drawing/2014/main" id="{93B6E5EB-E02E-4478-B70A-3285D950F870}"/>
              </a:ext>
            </a:extLst>
          </p:cNvPr>
          <p:cNvPicPr>
            <a:picLocks noChangeAspect="1"/>
          </p:cNvPicPr>
          <p:nvPr/>
        </p:nvPicPr>
        <p:blipFill>
          <a:blip r:embed="rId2"/>
          <a:stretch>
            <a:fillRect/>
          </a:stretch>
        </p:blipFill>
        <p:spPr>
          <a:xfrm>
            <a:off x="4620143" y="5348266"/>
            <a:ext cx="2600984" cy="368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714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268-4F56-48AB-AD25-273D038368E1}"/>
              </a:ext>
            </a:extLst>
          </p:cNvPr>
          <p:cNvSpPr>
            <a:spLocks noGrp="1"/>
          </p:cNvSpPr>
          <p:nvPr>
            <p:ph type="title"/>
          </p:nvPr>
        </p:nvSpPr>
        <p:spPr/>
        <p:txBody>
          <a:bodyPr/>
          <a:lstStyle/>
          <a:p>
            <a:r>
              <a:rPr lang="en-US" dirty="0"/>
              <a:t>Share the Message of Salvation</a:t>
            </a:r>
          </a:p>
        </p:txBody>
      </p:sp>
      <p:sp>
        <p:nvSpPr>
          <p:cNvPr id="3" name="Content Placeholder 2">
            <a:extLst>
              <a:ext uri="{FF2B5EF4-FFF2-40B4-BE49-F238E27FC236}">
                <a16:creationId xmlns:a16="http://schemas.microsoft.com/office/drawing/2014/main" id="{10D860D5-FDD5-4292-A459-F1831E7AF95F}"/>
              </a:ext>
            </a:extLst>
          </p:cNvPr>
          <p:cNvSpPr>
            <a:spLocks noGrp="1"/>
          </p:cNvSpPr>
          <p:nvPr>
            <p:ph idx="1"/>
          </p:nvPr>
        </p:nvSpPr>
        <p:spPr/>
        <p:txBody>
          <a:bodyPr/>
          <a:lstStyle/>
          <a:p>
            <a:r>
              <a:rPr lang="en-US" dirty="0"/>
              <a:t>List the sequence of dependencies for someone to end up believing in Christ.  Work your way from the end of the first sentence in verse 15 to the beginning of verse 14.</a:t>
            </a:r>
          </a:p>
        </p:txBody>
      </p:sp>
      <p:pic>
        <p:nvPicPr>
          <p:cNvPr id="3074" name="Picture 1">
            <a:extLst>
              <a:ext uri="{FF2B5EF4-FFF2-40B4-BE49-F238E27FC236}">
                <a16:creationId xmlns:a16="http://schemas.microsoft.com/office/drawing/2014/main" id="{614B1E28-A870-4622-BA42-442306D9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615" y="4174342"/>
            <a:ext cx="8952935" cy="1689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99C2-08C1-4E23-B3A4-F639FBACD4C3}"/>
              </a:ext>
            </a:extLst>
          </p:cNvPr>
          <p:cNvSpPr>
            <a:spLocks noGrp="1"/>
          </p:cNvSpPr>
          <p:nvPr>
            <p:ph type="title"/>
          </p:nvPr>
        </p:nvSpPr>
        <p:spPr/>
        <p:txBody>
          <a:bodyPr/>
          <a:lstStyle/>
          <a:p>
            <a:r>
              <a:rPr lang="en-US" dirty="0"/>
              <a:t>Share the Message of Salvation</a:t>
            </a:r>
          </a:p>
        </p:txBody>
      </p:sp>
      <p:sp>
        <p:nvSpPr>
          <p:cNvPr id="3" name="Content Placeholder 2">
            <a:extLst>
              <a:ext uri="{FF2B5EF4-FFF2-40B4-BE49-F238E27FC236}">
                <a16:creationId xmlns:a16="http://schemas.microsoft.com/office/drawing/2014/main" id="{BAD163CB-EE0D-4B20-B433-070E99D8C49C}"/>
              </a:ext>
            </a:extLst>
          </p:cNvPr>
          <p:cNvSpPr>
            <a:spLocks noGrp="1"/>
          </p:cNvSpPr>
          <p:nvPr>
            <p:ph idx="1"/>
          </p:nvPr>
        </p:nvSpPr>
        <p:spPr/>
        <p:txBody>
          <a:bodyPr/>
          <a:lstStyle/>
          <a:p>
            <a:r>
              <a:rPr lang="en-US" dirty="0"/>
              <a:t>What were the circumstances of your coming to faith.  Who do you remember being significant in communicating the gospel to you?</a:t>
            </a:r>
          </a:p>
          <a:p>
            <a:r>
              <a:rPr lang="en-US" dirty="0"/>
              <a:t>What factors in this passage help to develop a sense of urgency for telling others about Jesus?</a:t>
            </a:r>
          </a:p>
          <a:p>
            <a:endParaRPr lang="en-US" dirty="0"/>
          </a:p>
        </p:txBody>
      </p:sp>
    </p:spTree>
    <p:extLst>
      <p:ext uri="{BB962C8B-B14F-4D97-AF65-F5344CB8AC3E}">
        <p14:creationId xmlns:p14="http://schemas.microsoft.com/office/powerpoint/2010/main" val="10021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3390-757A-4F7A-B5D2-8A3887640207}"/>
              </a:ext>
            </a:extLst>
          </p:cNvPr>
          <p:cNvSpPr>
            <a:spLocks noGrp="1"/>
          </p:cNvSpPr>
          <p:nvPr>
            <p:ph type="title"/>
          </p:nvPr>
        </p:nvSpPr>
        <p:spPr/>
        <p:txBody>
          <a:bodyPr/>
          <a:lstStyle/>
          <a:p>
            <a:r>
              <a:rPr lang="en-US" dirty="0"/>
              <a:t>Share the Message of Salvation</a:t>
            </a:r>
          </a:p>
        </p:txBody>
      </p:sp>
      <p:sp>
        <p:nvSpPr>
          <p:cNvPr id="3" name="Content Placeholder 2">
            <a:extLst>
              <a:ext uri="{FF2B5EF4-FFF2-40B4-BE49-F238E27FC236}">
                <a16:creationId xmlns:a16="http://schemas.microsoft.com/office/drawing/2014/main" id="{DD40A390-A1DF-4EA0-A3A9-E8E992FCA805}"/>
              </a:ext>
            </a:extLst>
          </p:cNvPr>
          <p:cNvSpPr>
            <a:spLocks noGrp="1"/>
          </p:cNvSpPr>
          <p:nvPr>
            <p:ph idx="1"/>
          </p:nvPr>
        </p:nvSpPr>
        <p:spPr/>
        <p:txBody>
          <a:bodyPr/>
          <a:lstStyle/>
          <a:p>
            <a:r>
              <a:rPr lang="en-US" dirty="0"/>
              <a:t>How does Paul’s strategy for evangelism in these verses parallel the Great Commission ?</a:t>
            </a:r>
          </a:p>
          <a:p>
            <a:r>
              <a:rPr lang="en-US" dirty="0"/>
              <a:t>How can you be involved in communicating the gospel in places where you cannot go?</a:t>
            </a:r>
          </a:p>
        </p:txBody>
      </p:sp>
      <p:grpSp>
        <p:nvGrpSpPr>
          <p:cNvPr id="7" name="Group 6">
            <a:extLst>
              <a:ext uri="{FF2B5EF4-FFF2-40B4-BE49-F238E27FC236}">
                <a16:creationId xmlns:a16="http://schemas.microsoft.com/office/drawing/2014/main" id="{04F97ADD-13FD-4154-A7CA-2B765A652128}"/>
              </a:ext>
            </a:extLst>
          </p:cNvPr>
          <p:cNvGrpSpPr/>
          <p:nvPr/>
        </p:nvGrpSpPr>
        <p:grpSpPr>
          <a:xfrm>
            <a:off x="300625" y="3557392"/>
            <a:ext cx="10904200" cy="2754508"/>
            <a:chOff x="300625" y="3557392"/>
            <a:chExt cx="10904200" cy="2754508"/>
          </a:xfrm>
        </p:grpSpPr>
        <p:pic>
          <p:nvPicPr>
            <p:cNvPr id="5" name="Picture 4">
              <a:extLst>
                <a:ext uri="{FF2B5EF4-FFF2-40B4-BE49-F238E27FC236}">
                  <a16:creationId xmlns:a16="http://schemas.microsoft.com/office/drawing/2014/main" id="{3BF96BBE-C2EF-45D8-BE00-0CB694C64308}"/>
                </a:ext>
              </a:extLst>
            </p:cNvPr>
            <p:cNvPicPr>
              <a:picLocks noChangeAspect="1"/>
            </p:cNvPicPr>
            <p:nvPr/>
          </p:nvPicPr>
          <p:blipFill>
            <a:blip r:embed="rId2"/>
            <a:stretch>
              <a:fillRect/>
            </a:stretch>
          </p:blipFill>
          <p:spPr>
            <a:xfrm>
              <a:off x="5471492" y="3683329"/>
              <a:ext cx="5733333" cy="2628571"/>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94A8559F-8958-4BF6-A458-D5AFB2BC2E10}"/>
                </a:ext>
              </a:extLst>
            </p:cNvPr>
            <p:cNvSpPr/>
            <p:nvPr/>
          </p:nvSpPr>
          <p:spPr>
            <a:xfrm>
              <a:off x="300625" y="3557392"/>
              <a:ext cx="5022937" cy="2154476"/>
            </a:xfrm>
            <a:prstGeom prst="wedgeRoundRectCallout">
              <a:avLst>
                <a:gd name="adj1" fmla="val 60425"/>
                <a:gd name="adj2" fmla="val -600"/>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Go and make disciples of all nations, baptizing them in the name of the Father and of the Son and of the Holy Spirit,  and teaching them to obey everything I have commanded you. </a:t>
              </a:r>
            </a:p>
          </p:txBody>
        </p:sp>
      </p:grpSp>
    </p:spTree>
    <p:extLst>
      <p:ext uri="{BB962C8B-B14F-4D97-AF65-F5344CB8AC3E}">
        <p14:creationId xmlns:p14="http://schemas.microsoft.com/office/powerpoint/2010/main" val="24972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1D70-217F-4092-BA53-D9F6147893B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0BB192B-8719-43A6-8AE9-FC69A8D6DBB0}"/>
              </a:ext>
            </a:extLst>
          </p:cNvPr>
          <p:cNvSpPr>
            <a:spLocks noGrp="1"/>
          </p:cNvSpPr>
          <p:nvPr>
            <p:ph idx="1"/>
          </p:nvPr>
        </p:nvSpPr>
        <p:spPr/>
        <p:txBody>
          <a:bodyPr>
            <a:normAutofit/>
          </a:bodyPr>
          <a:lstStyle/>
          <a:p>
            <a:r>
              <a:rPr lang="en-US" dirty="0"/>
              <a:t>Write. </a:t>
            </a:r>
          </a:p>
          <a:p>
            <a:pPr lvl="1"/>
            <a:r>
              <a:rPr lang="en-US" dirty="0"/>
              <a:t>Take time this week to write out your testimony. </a:t>
            </a:r>
          </a:p>
          <a:p>
            <a:pPr lvl="1"/>
            <a:r>
              <a:rPr lang="en-US" dirty="0"/>
              <a:t>Being committed to the mission of God to take the message of the gospel to those who haven’t heard it must begin with a clear understanding of your own story. </a:t>
            </a:r>
          </a:p>
          <a:p>
            <a:pPr lvl="1"/>
            <a:r>
              <a:rPr lang="en-US" dirty="0"/>
              <a:t>Write it down so that when you’re given the opportunity you can share it with clarity.</a:t>
            </a:r>
          </a:p>
          <a:p>
            <a:endParaRPr lang="en-US" dirty="0"/>
          </a:p>
        </p:txBody>
      </p:sp>
    </p:spTree>
    <p:extLst>
      <p:ext uri="{BB962C8B-B14F-4D97-AF65-F5344CB8AC3E}">
        <p14:creationId xmlns:p14="http://schemas.microsoft.com/office/powerpoint/2010/main" val="76312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1D70-217F-4092-BA53-D9F6147893B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0BB192B-8719-43A6-8AE9-FC69A8D6DBB0}"/>
              </a:ext>
            </a:extLst>
          </p:cNvPr>
          <p:cNvSpPr>
            <a:spLocks noGrp="1"/>
          </p:cNvSpPr>
          <p:nvPr>
            <p:ph idx="1"/>
          </p:nvPr>
        </p:nvSpPr>
        <p:spPr/>
        <p:txBody>
          <a:bodyPr>
            <a:normAutofit/>
          </a:bodyPr>
          <a:lstStyle/>
          <a:p>
            <a:r>
              <a:rPr lang="en-US" dirty="0"/>
              <a:t>Share. </a:t>
            </a:r>
          </a:p>
          <a:p>
            <a:pPr lvl="1"/>
            <a:r>
              <a:rPr lang="en-US" dirty="0"/>
              <a:t>This week share the gospel with someone. </a:t>
            </a:r>
          </a:p>
          <a:p>
            <a:pPr lvl="1"/>
            <a:r>
              <a:rPr lang="en-US" dirty="0"/>
              <a:t>Pray that the Holy Spirit would give you an opportunity and then look for that door to open. </a:t>
            </a:r>
          </a:p>
          <a:p>
            <a:pPr lvl="1"/>
            <a:r>
              <a:rPr lang="en-US" dirty="0"/>
              <a:t>When presents itself, simply share your story of how Jesus changed your life. </a:t>
            </a:r>
          </a:p>
          <a:p>
            <a:pPr lvl="1"/>
            <a:r>
              <a:rPr lang="en-US" dirty="0"/>
              <a:t>Invite them to call on the name of the Lord and be saved.</a:t>
            </a:r>
          </a:p>
          <a:p>
            <a:endParaRPr lang="en-US" dirty="0"/>
          </a:p>
        </p:txBody>
      </p:sp>
    </p:spTree>
    <p:extLst>
      <p:ext uri="{BB962C8B-B14F-4D97-AF65-F5344CB8AC3E}">
        <p14:creationId xmlns:p14="http://schemas.microsoft.com/office/powerpoint/2010/main" val="128811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1D70-217F-4092-BA53-D9F6147893B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0BB192B-8719-43A6-8AE9-FC69A8D6DBB0}"/>
              </a:ext>
            </a:extLst>
          </p:cNvPr>
          <p:cNvSpPr>
            <a:spLocks noGrp="1"/>
          </p:cNvSpPr>
          <p:nvPr>
            <p:ph idx="1"/>
          </p:nvPr>
        </p:nvSpPr>
        <p:spPr/>
        <p:txBody>
          <a:bodyPr>
            <a:normAutofit fontScale="92500"/>
          </a:bodyPr>
          <a:lstStyle/>
          <a:p>
            <a:r>
              <a:rPr lang="en-US" dirty="0"/>
              <a:t>Go. </a:t>
            </a:r>
          </a:p>
          <a:p>
            <a:pPr lvl="1"/>
            <a:r>
              <a:rPr lang="en-US" dirty="0"/>
              <a:t>Pray about being part of God’s mission around the world. </a:t>
            </a:r>
          </a:p>
          <a:p>
            <a:pPr lvl="1"/>
            <a:r>
              <a:rPr lang="en-US" dirty="0"/>
              <a:t>For some of you that might mean giving financially to missions. </a:t>
            </a:r>
          </a:p>
          <a:p>
            <a:pPr lvl="1"/>
            <a:r>
              <a:rPr lang="en-US" dirty="0"/>
              <a:t>For others that might mean actively supporting a missionary with your time, prayers, and support. </a:t>
            </a:r>
          </a:p>
          <a:p>
            <a:pPr lvl="1"/>
            <a:r>
              <a:rPr lang="en-US" dirty="0"/>
              <a:t>Still others might sense the call to go yourselves. </a:t>
            </a:r>
          </a:p>
          <a:p>
            <a:pPr lvl="1"/>
            <a:r>
              <a:rPr lang="en-US" dirty="0"/>
              <a:t>Pray that God will use you, and that you will have the courage to answer His call. </a:t>
            </a:r>
          </a:p>
        </p:txBody>
      </p:sp>
    </p:spTree>
    <p:extLst>
      <p:ext uri="{BB962C8B-B14F-4D97-AF65-F5344CB8AC3E}">
        <p14:creationId xmlns:p14="http://schemas.microsoft.com/office/powerpoint/2010/main" val="409512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6AF0C-28BD-4D9C-AB0D-F353DB7152B4}"/>
              </a:ext>
            </a:extLst>
          </p:cNvPr>
          <p:cNvSpPr>
            <a:spLocks noGrp="1"/>
          </p:cNvSpPr>
          <p:nvPr>
            <p:ph type="title"/>
          </p:nvPr>
        </p:nvSpPr>
        <p:spPr/>
        <p:txBody>
          <a:bodyPr/>
          <a:lstStyle/>
          <a:p>
            <a:r>
              <a:rPr lang="en-US" dirty="0"/>
              <a:t>Video Introduction</a:t>
            </a:r>
          </a:p>
        </p:txBody>
      </p:sp>
      <p:pic>
        <p:nvPicPr>
          <p:cNvPr id="6" name="Picture 5" descr="A close up of a screen&#10;&#10;Description automatically generated">
            <a:hlinkClick r:id="rId2"/>
            <a:extLst>
              <a:ext uri="{FF2B5EF4-FFF2-40B4-BE49-F238E27FC236}">
                <a16:creationId xmlns:a16="http://schemas.microsoft.com/office/drawing/2014/main" id="{A9948389-50A7-4472-8A62-6B71B463F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68" y="1146356"/>
            <a:ext cx="7090263" cy="4755292"/>
          </a:xfrm>
          <a:prstGeom prst="rect">
            <a:avLst/>
          </a:prstGeom>
        </p:spPr>
      </p:pic>
      <p:sp>
        <p:nvSpPr>
          <p:cNvPr id="7" name="TextBox 6">
            <a:extLst>
              <a:ext uri="{FF2B5EF4-FFF2-40B4-BE49-F238E27FC236}">
                <a16:creationId xmlns:a16="http://schemas.microsoft.com/office/drawing/2014/main" id="{693EC904-EEED-42B4-9C3E-C86BFBBC4842}"/>
              </a:ext>
            </a:extLst>
          </p:cNvPr>
          <p:cNvSpPr txBox="1"/>
          <p:nvPr/>
        </p:nvSpPr>
        <p:spPr>
          <a:xfrm>
            <a:off x="4358244" y="5652655"/>
            <a:ext cx="347947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239736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2745E77-CB8E-42A4-B670-830BC6A1C98C}"/>
              </a:ext>
            </a:extLst>
          </p:cNvPr>
          <p:cNvSpPr/>
          <p:nvPr/>
        </p:nvSpPr>
        <p:spPr>
          <a:xfrm>
            <a:off x="577036" y="5360700"/>
            <a:ext cx="3244241" cy="601250"/>
          </a:xfrm>
          <a:prstGeom prst="ellipse">
            <a:avLst/>
          </a:prstGeom>
          <a:solidFill>
            <a:schemeClr val="bg1">
              <a:lumMod val="6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7DD78-4AB2-4095-843F-6097C36510BD}"/>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37B9B2B9-F690-401E-B590-9BB039C570C0}"/>
              </a:ext>
            </a:extLst>
          </p:cNvPr>
          <p:cNvPicPr/>
          <p:nvPr/>
        </p:nvPicPr>
        <p:blipFill>
          <a:blip r:embed="rId2"/>
          <a:stretch>
            <a:fillRect/>
          </a:stretch>
        </p:blipFill>
        <p:spPr>
          <a:xfrm>
            <a:off x="9284918" y="3244241"/>
            <a:ext cx="2907082" cy="1631374"/>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5" name="Picture 4">
            <a:extLst>
              <a:ext uri="{FF2B5EF4-FFF2-40B4-BE49-F238E27FC236}">
                <a16:creationId xmlns:a16="http://schemas.microsoft.com/office/drawing/2014/main" id="{3D7A7455-F369-4B71-B878-D137A24EEE74}"/>
              </a:ext>
            </a:extLst>
          </p:cNvPr>
          <p:cNvPicPr/>
          <p:nvPr/>
        </p:nvPicPr>
        <p:blipFill>
          <a:blip r:embed="rId3">
            <a:extLst>
              <a:ext uri="{BEBA8EAE-BF5A-486C-A8C5-ECC9F3942E4B}">
                <a14:imgProps xmlns:a14="http://schemas.microsoft.com/office/drawing/2010/main">
                  <a14:imgLayer r:embed="rId4">
                    <a14:imgEffect>
                      <a14:backgroundRemoval t="6024" b="92048" l="9967" r="89701">
                        <a14:foregroundMark x1="53156" y1="33976" x2="53156" y2="33976"/>
                        <a14:foregroundMark x1="47176" y1="31325" x2="47176" y2="31325"/>
                        <a14:foregroundMark x1="47176" y1="35904" x2="47176" y2="35904"/>
                        <a14:foregroundMark x1="52824" y1="21928" x2="52824" y2="21928"/>
                        <a14:foregroundMark x1="65781" y1="23855" x2="65781" y2="23855"/>
                        <a14:foregroundMark x1="59468" y1="10361" x2="59468" y2="10361"/>
                        <a14:foregroundMark x1="54485" y1="6506" x2="54485" y2="6506"/>
                        <a14:foregroundMark x1="30233" y1="67711" x2="30233" y2="67711"/>
                        <a14:foregroundMark x1="67442" y1="57831" x2="67442" y2="57831"/>
                        <a14:foregroundMark x1="53821" y1="88675" x2="53821" y2="88675"/>
                        <a14:foregroundMark x1="39203" y1="91084" x2="39203" y2="91084"/>
                        <a14:foregroundMark x1="41196" y1="92048" x2="41196" y2="92048"/>
                        <a14:foregroundMark x1="50498" y1="44096" x2="50498" y2="44096"/>
                      </a14:backgroundRemoval>
                    </a14:imgEffect>
                  </a14:imgLayer>
                </a14:imgProps>
              </a:ext>
            </a:extLst>
          </a:blip>
          <a:stretch>
            <a:fillRect/>
          </a:stretch>
        </p:blipFill>
        <p:spPr>
          <a:xfrm>
            <a:off x="838200" y="2508636"/>
            <a:ext cx="2721915" cy="3453314"/>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6562BF8D-726B-4761-AACF-7312C303EEA2}"/>
              </a:ext>
            </a:extLst>
          </p:cNvPr>
          <p:cNvSpPr/>
          <p:nvPr/>
        </p:nvSpPr>
        <p:spPr>
          <a:xfrm>
            <a:off x="3560115" y="2392470"/>
            <a:ext cx="5725849" cy="2267211"/>
          </a:xfrm>
          <a:prstGeom prst="wedgeRoundRectCallout">
            <a:avLst>
              <a:gd name="adj1" fmla="val -59992"/>
              <a:gd name="adj2" fmla="val -148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dk1"/>
                </a:solidFill>
                <a:latin typeface="Comic Sans MS" panose="030F0702030302020204" pitchFamily="66" charset="0"/>
              </a:rPr>
              <a:t>Well, that Fallen Phrases </a:t>
            </a:r>
            <a:r>
              <a:rPr lang="en-US" sz="2000" dirty="0">
                <a:latin typeface="Comic Sans MS" panose="030F0702030302020204" pitchFamily="66" charset="0"/>
              </a:rPr>
              <a:t>puzzle is not what’s in your handout.  But it and other Family Activities are available at </a:t>
            </a:r>
            <a:r>
              <a:rPr lang="en-US" sz="2000" dirty="0">
                <a:latin typeface="Comic Sans MS" panose="030F0702030302020204" pitchFamily="66" charset="0"/>
                <a:hlinkClick r:id="rId5"/>
              </a:rPr>
              <a:t>https://tinyurl.com/y6g54fax</a:t>
            </a:r>
            <a:r>
              <a:rPr lang="en-US" sz="2000" dirty="0">
                <a:latin typeface="Comic Sans MS" panose="030F0702030302020204" pitchFamily="66" charset="0"/>
              </a:rPr>
              <a:t> You’ll need to work on the Crossword.  See how much you can do without looking at the Bible passage!</a:t>
            </a:r>
            <a:endParaRPr lang="en-US" sz="2000" dirty="0">
              <a:solidFill>
                <a:schemeClr val="dk1"/>
              </a:solidFill>
              <a:latin typeface="Comic Sans MS" panose="030F0702030302020204" pitchFamily="66" charset="0"/>
            </a:endParaRPr>
          </a:p>
        </p:txBody>
      </p:sp>
    </p:spTree>
    <p:extLst>
      <p:ext uri="{BB962C8B-B14F-4D97-AF65-F5344CB8AC3E}">
        <p14:creationId xmlns:p14="http://schemas.microsoft.com/office/powerpoint/2010/main" val="410585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Mission</a:t>
            </a:r>
          </a:p>
        </p:txBody>
      </p:sp>
      <p:sp>
        <p:nvSpPr>
          <p:cNvPr id="3" name="Subtitle 2"/>
          <p:cNvSpPr>
            <a:spLocks noGrp="1"/>
          </p:cNvSpPr>
          <p:nvPr>
            <p:ph type="subTitle" idx="1"/>
          </p:nvPr>
        </p:nvSpPr>
        <p:spPr>
          <a:xfrm>
            <a:off x="1524000" y="3966358"/>
            <a:ext cx="9144000" cy="1291442"/>
          </a:xfrm>
        </p:spPr>
        <p:txBody>
          <a:bodyPr/>
          <a:lstStyle/>
          <a:p>
            <a:r>
              <a:rPr lang="en-US" dirty="0"/>
              <a:t>November 29</a:t>
            </a:r>
          </a:p>
        </p:txBody>
      </p:sp>
    </p:spTree>
    <p:extLst>
      <p:ext uri="{BB962C8B-B14F-4D97-AF65-F5344CB8AC3E}">
        <p14:creationId xmlns:p14="http://schemas.microsoft.com/office/powerpoint/2010/main" val="332233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47ABA-968E-425E-A169-0BBE6DE5ADD9}"/>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6553B48E-0D7E-4B58-8A74-B6BC6EFD4EE6}"/>
              </a:ext>
            </a:extLst>
          </p:cNvPr>
          <p:cNvSpPr>
            <a:spLocks noGrp="1"/>
          </p:cNvSpPr>
          <p:nvPr>
            <p:ph idx="1"/>
          </p:nvPr>
        </p:nvSpPr>
        <p:spPr/>
        <p:txBody>
          <a:bodyPr>
            <a:normAutofit/>
          </a:bodyPr>
          <a:lstStyle/>
          <a:p>
            <a:r>
              <a:rPr lang="en-US" dirty="0"/>
              <a:t>What’s your typical response when you lose something?</a:t>
            </a:r>
          </a:p>
          <a:p>
            <a:r>
              <a:rPr lang="en-US" dirty="0">
                <a:solidFill>
                  <a:srgbClr val="C00000"/>
                </a:solidFill>
              </a:rPr>
              <a:t>Our </a:t>
            </a:r>
            <a:r>
              <a:rPr lang="en-US" i="1" dirty="0">
                <a:solidFill>
                  <a:srgbClr val="C00000"/>
                </a:solidFill>
              </a:rPr>
              <a:t>stuff</a:t>
            </a:r>
            <a:r>
              <a:rPr lang="en-US" dirty="0">
                <a:solidFill>
                  <a:srgbClr val="C00000"/>
                </a:solidFill>
              </a:rPr>
              <a:t> seems to get lost easily.</a:t>
            </a:r>
          </a:p>
          <a:p>
            <a:pPr lvl="1"/>
            <a:r>
              <a:rPr lang="en-US" dirty="0">
                <a:solidFill>
                  <a:srgbClr val="C00000"/>
                </a:solidFill>
              </a:rPr>
              <a:t>Sometimes we know </a:t>
            </a:r>
            <a:r>
              <a:rPr lang="en-US" i="1" dirty="0">
                <a:solidFill>
                  <a:srgbClr val="C00000"/>
                </a:solidFill>
              </a:rPr>
              <a:t>people</a:t>
            </a:r>
            <a:r>
              <a:rPr lang="en-US" dirty="0">
                <a:solidFill>
                  <a:srgbClr val="C00000"/>
                </a:solidFill>
              </a:rPr>
              <a:t> who are lost … spiritually lost </a:t>
            </a:r>
          </a:p>
          <a:p>
            <a:pPr lvl="1"/>
            <a:r>
              <a:rPr lang="en-US" dirty="0">
                <a:solidFill>
                  <a:srgbClr val="C00000"/>
                </a:solidFill>
              </a:rPr>
              <a:t>God desires for all people be spiritually rescued,  to hear and respond to the gospel.</a:t>
            </a:r>
          </a:p>
          <a:p>
            <a:endParaRPr lang="en-US" dirty="0"/>
          </a:p>
        </p:txBody>
      </p:sp>
      <p:grpSp>
        <p:nvGrpSpPr>
          <p:cNvPr id="11" name="Group 10">
            <a:extLst>
              <a:ext uri="{FF2B5EF4-FFF2-40B4-BE49-F238E27FC236}">
                <a16:creationId xmlns:a16="http://schemas.microsoft.com/office/drawing/2014/main" id="{9CFC6E06-4DDE-4BA2-89E2-7BAD6C237423}"/>
              </a:ext>
            </a:extLst>
          </p:cNvPr>
          <p:cNvGrpSpPr/>
          <p:nvPr/>
        </p:nvGrpSpPr>
        <p:grpSpPr>
          <a:xfrm>
            <a:off x="1590084" y="2272957"/>
            <a:ext cx="9228277" cy="3699438"/>
            <a:chOff x="1640884" y="2463457"/>
            <a:chExt cx="9228277" cy="3699438"/>
          </a:xfrm>
        </p:grpSpPr>
        <p:pic>
          <p:nvPicPr>
            <p:cNvPr id="6" name="Picture 5">
              <a:extLst>
                <a:ext uri="{FF2B5EF4-FFF2-40B4-BE49-F238E27FC236}">
                  <a16:creationId xmlns:a16="http://schemas.microsoft.com/office/drawing/2014/main" id="{7AC37312-635F-4D79-B275-E1158C78DD04}"/>
                </a:ext>
              </a:extLst>
            </p:cNvPr>
            <p:cNvPicPr>
              <a:picLocks noChangeAspect="1"/>
            </p:cNvPicPr>
            <p:nvPr/>
          </p:nvPicPr>
          <p:blipFill>
            <a:blip r:embed="rId2"/>
            <a:stretch>
              <a:fillRect/>
            </a:stretch>
          </p:blipFill>
          <p:spPr>
            <a:xfrm>
              <a:off x="1640884" y="3793870"/>
              <a:ext cx="2380952" cy="205714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E41089C-2391-47BD-BBEC-7BF62AF81E2B}"/>
                </a:ext>
              </a:extLst>
            </p:cNvPr>
            <p:cNvPicPr>
              <a:picLocks noChangeAspect="1"/>
            </p:cNvPicPr>
            <p:nvPr/>
          </p:nvPicPr>
          <p:blipFill>
            <a:blip r:embed="rId3"/>
            <a:stretch>
              <a:fillRect/>
            </a:stretch>
          </p:blipFill>
          <p:spPr>
            <a:xfrm>
              <a:off x="8012018" y="3909226"/>
              <a:ext cx="2857143" cy="210476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8330624-17ED-4A67-827A-8B6D50206B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21836" y="2463457"/>
              <a:ext cx="4473888" cy="3699438"/>
            </a:xfrm>
            <a:prstGeom prst="rect">
              <a:avLst/>
            </a:prstGeom>
            <a:ln>
              <a:noFill/>
            </a:ln>
            <a:effectLst>
              <a:outerShdw blurRad="292100" dist="139700" dir="2700000" algn="tl" rotWithShape="0">
                <a:srgbClr val="333333">
                  <a:alpha val="65000"/>
                </a:srgbClr>
              </a:outerShdw>
            </a:effectLst>
          </p:spPr>
        </p:pic>
        <p:pic>
          <p:nvPicPr>
            <p:cNvPr id="1026" name="Picture 2" descr="One ig red question mark free image">
              <a:extLst>
                <a:ext uri="{FF2B5EF4-FFF2-40B4-BE49-F238E27FC236}">
                  <a16:creationId xmlns:a16="http://schemas.microsoft.com/office/drawing/2014/main" id="{1F640FEA-7EA1-41FB-8D76-C0408AE849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1415">
              <a:off x="6227976" y="2566670"/>
              <a:ext cx="1614528" cy="1614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22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9929-432B-4217-97F2-9C18B9E3794C}"/>
              </a:ext>
            </a:extLst>
          </p:cNvPr>
          <p:cNvSpPr>
            <a:spLocks noGrp="1"/>
          </p:cNvSpPr>
          <p:nvPr>
            <p:ph type="title"/>
          </p:nvPr>
        </p:nvSpPr>
        <p:spPr/>
        <p:txBody>
          <a:bodyPr/>
          <a:lstStyle/>
          <a:p>
            <a:pPr algn="l"/>
            <a:r>
              <a:rPr lang="en-US" dirty="0"/>
              <a:t>Listen for what is necessary for salvation.</a:t>
            </a:r>
          </a:p>
        </p:txBody>
      </p:sp>
      <p:sp>
        <p:nvSpPr>
          <p:cNvPr id="3" name="Content Placeholder 2">
            <a:extLst>
              <a:ext uri="{FF2B5EF4-FFF2-40B4-BE49-F238E27FC236}">
                <a16:creationId xmlns:a16="http://schemas.microsoft.com/office/drawing/2014/main" id="{0415987C-022B-449F-ABAA-66FB85851F15}"/>
              </a:ext>
            </a:extLst>
          </p:cNvPr>
          <p:cNvSpPr>
            <a:spLocks noGrp="1"/>
          </p:cNvSpPr>
          <p:nvPr>
            <p:ph idx="1"/>
          </p:nvPr>
        </p:nvSpPr>
        <p:spPr/>
        <p:txBody>
          <a:bodyPr/>
          <a:lstStyle/>
          <a:p>
            <a:pPr marL="0" indent="0" algn="ctr">
              <a:buNone/>
            </a:pPr>
            <a:r>
              <a:rPr lang="en-US" dirty="0"/>
              <a:t>Romans 10:9-10 (NIV)  That if you confess with your mouth, "Jesus is Lord," and believe in your heart that God raised him from the dead, you will be saved. 10  For it is with your heart that you believe and are justified, and it is with your mouth that you confess and are saved. </a:t>
            </a:r>
          </a:p>
        </p:txBody>
      </p:sp>
      <p:pic>
        <p:nvPicPr>
          <p:cNvPr id="5" name="Picture 4">
            <a:extLst>
              <a:ext uri="{FF2B5EF4-FFF2-40B4-BE49-F238E27FC236}">
                <a16:creationId xmlns:a16="http://schemas.microsoft.com/office/drawing/2014/main" id="{7A891B3C-230D-410B-B235-E7D89DBEA4A2}"/>
              </a:ext>
            </a:extLst>
          </p:cNvPr>
          <p:cNvPicPr>
            <a:picLocks noChangeAspect="1"/>
          </p:cNvPicPr>
          <p:nvPr/>
        </p:nvPicPr>
        <p:blipFill>
          <a:blip r:embed="rId2"/>
          <a:stretch>
            <a:fillRect/>
          </a:stretch>
        </p:blipFill>
        <p:spPr>
          <a:xfrm>
            <a:off x="4795508" y="5461000"/>
            <a:ext cx="2600984" cy="368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47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C108-01AB-4432-A5F3-DD2E9D785AEB}"/>
              </a:ext>
            </a:extLst>
          </p:cNvPr>
          <p:cNvSpPr>
            <a:spLocks noGrp="1"/>
          </p:cNvSpPr>
          <p:nvPr>
            <p:ph type="title"/>
          </p:nvPr>
        </p:nvSpPr>
        <p:spPr/>
        <p:txBody>
          <a:bodyPr/>
          <a:lstStyle/>
          <a:p>
            <a:r>
              <a:rPr lang="en-US" dirty="0"/>
              <a:t>Confession and Belief in Christ</a:t>
            </a:r>
          </a:p>
        </p:txBody>
      </p:sp>
      <p:sp>
        <p:nvSpPr>
          <p:cNvPr id="3" name="Content Placeholder 2">
            <a:extLst>
              <a:ext uri="{FF2B5EF4-FFF2-40B4-BE49-F238E27FC236}">
                <a16:creationId xmlns:a16="http://schemas.microsoft.com/office/drawing/2014/main" id="{B5D6BCBE-195C-4D39-BE70-1032AF99B3D0}"/>
              </a:ext>
            </a:extLst>
          </p:cNvPr>
          <p:cNvSpPr>
            <a:spLocks noGrp="1"/>
          </p:cNvSpPr>
          <p:nvPr>
            <p:ph idx="1"/>
          </p:nvPr>
        </p:nvSpPr>
        <p:spPr/>
        <p:txBody>
          <a:bodyPr/>
          <a:lstStyle/>
          <a:p>
            <a:r>
              <a:rPr lang="en-US" dirty="0"/>
              <a:t>What two words did Paul use to convey being in right relationship with God through Christ? </a:t>
            </a:r>
          </a:p>
          <a:p>
            <a:r>
              <a:rPr lang="en-US" dirty="0"/>
              <a:t>What are the implications of </a:t>
            </a:r>
            <a:r>
              <a:rPr lang="en-US" i="1" dirty="0"/>
              <a:t>confessing</a:t>
            </a:r>
            <a:r>
              <a:rPr lang="en-US" dirty="0"/>
              <a:t> Jesus as Lord?</a:t>
            </a:r>
          </a:p>
          <a:p>
            <a:r>
              <a:rPr lang="en-US" dirty="0"/>
              <a:t>Explain why confession and believing are two parts of the same action, not two separate actions? </a:t>
            </a:r>
          </a:p>
        </p:txBody>
      </p:sp>
    </p:spTree>
    <p:extLst>
      <p:ext uri="{BB962C8B-B14F-4D97-AF65-F5344CB8AC3E}">
        <p14:creationId xmlns:p14="http://schemas.microsoft.com/office/powerpoint/2010/main" val="4736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8DE4-6376-4863-B924-67EFBB089905}"/>
              </a:ext>
            </a:extLst>
          </p:cNvPr>
          <p:cNvSpPr>
            <a:spLocks noGrp="1"/>
          </p:cNvSpPr>
          <p:nvPr>
            <p:ph type="title"/>
          </p:nvPr>
        </p:nvSpPr>
        <p:spPr/>
        <p:txBody>
          <a:bodyPr/>
          <a:lstStyle/>
          <a:p>
            <a:r>
              <a:rPr lang="en-US" dirty="0"/>
              <a:t>Confession and Belief in Christ</a:t>
            </a:r>
          </a:p>
        </p:txBody>
      </p:sp>
      <p:sp>
        <p:nvSpPr>
          <p:cNvPr id="3" name="Content Placeholder 2">
            <a:extLst>
              <a:ext uri="{FF2B5EF4-FFF2-40B4-BE49-F238E27FC236}">
                <a16:creationId xmlns:a16="http://schemas.microsoft.com/office/drawing/2014/main" id="{30D64860-9CB1-48A5-8E5A-F6E0C0565B6C}"/>
              </a:ext>
            </a:extLst>
          </p:cNvPr>
          <p:cNvSpPr>
            <a:spLocks noGrp="1"/>
          </p:cNvSpPr>
          <p:nvPr>
            <p:ph idx="1"/>
          </p:nvPr>
        </p:nvSpPr>
        <p:spPr/>
        <p:txBody>
          <a:bodyPr/>
          <a:lstStyle/>
          <a:p>
            <a:r>
              <a:rPr lang="en-US" dirty="0"/>
              <a:t>If you were called upon to tell what Jesus has done for you, what would you say? </a:t>
            </a:r>
          </a:p>
        </p:txBody>
      </p:sp>
      <p:pic>
        <p:nvPicPr>
          <p:cNvPr id="2050" name="Picture 1">
            <a:extLst>
              <a:ext uri="{FF2B5EF4-FFF2-40B4-BE49-F238E27FC236}">
                <a16:creationId xmlns:a16="http://schemas.microsoft.com/office/drawing/2014/main" id="{5ED5EC85-1092-455C-B998-852B779E40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7"/>
          <a:stretch/>
        </p:blipFill>
        <p:spPr bwMode="auto">
          <a:xfrm>
            <a:off x="7919125" y="681037"/>
            <a:ext cx="3090754" cy="5613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A58699-2B6E-473B-8BE5-00AC67765084}"/>
              </a:ext>
            </a:extLst>
          </p:cNvPr>
          <p:cNvSpPr txBox="1"/>
          <p:nvPr/>
        </p:nvSpPr>
        <p:spPr>
          <a:xfrm>
            <a:off x="1102290" y="4001294"/>
            <a:ext cx="6676373" cy="923330"/>
          </a:xfrm>
          <a:prstGeom prst="rect">
            <a:avLst/>
          </a:prstGeom>
          <a:noFill/>
        </p:spPr>
        <p:txBody>
          <a:bodyPr wrap="square" rtlCol="0">
            <a:spAutoFit/>
          </a:bodyPr>
          <a:lstStyle/>
          <a:p>
            <a:r>
              <a:rPr lang="en-US" dirty="0"/>
              <a:t>From </a:t>
            </a:r>
            <a:r>
              <a:rPr lang="en-US" i="1" dirty="0"/>
              <a:t>Steps to Peace with God</a:t>
            </a:r>
          </a:p>
          <a:p>
            <a:r>
              <a:rPr lang="en-US" dirty="0">
                <a:hlinkClick r:id="rId3"/>
              </a:rPr>
              <a:t>https://static.billygraham.org/sites/billygraham.org.uk/uploads/pro/2016/02/Printer-FriendlyStepstoPeacewithGod.pdf</a:t>
            </a:r>
            <a:r>
              <a:rPr lang="en-US" i="1" dirty="0"/>
              <a:t> </a:t>
            </a:r>
            <a:endParaRPr lang="en-US" dirty="0"/>
          </a:p>
        </p:txBody>
      </p:sp>
    </p:spTree>
    <p:extLst>
      <p:ext uri="{BB962C8B-B14F-4D97-AF65-F5344CB8AC3E}">
        <p14:creationId xmlns:p14="http://schemas.microsoft.com/office/powerpoint/2010/main" val="341380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310A-6FE2-4545-8480-6377041809D4}"/>
              </a:ext>
            </a:extLst>
          </p:cNvPr>
          <p:cNvSpPr>
            <a:spLocks noGrp="1"/>
          </p:cNvSpPr>
          <p:nvPr>
            <p:ph type="title"/>
          </p:nvPr>
        </p:nvSpPr>
        <p:spPr/>
        <p:txBody>
          <a:bodyPr/>
          <a:lstStyle/>
          <a:p>
            <a:r>
              <a:rPr lang="en-US" dirty="0"/>
              <a:t>Confession and Belief in Christ</a:t>
            </a:r>
          </a:p>
        </p:txBody>
      </p:sp>
      <p:sp>
        <p:nvSpPr>
          <p:cNvPr id="3" name="Content Placeholder 2">
            <a:extLst>
              <a:ext uri="{FF2B5EF4-FFF2-40B4-BE49-F238E27FC236}">
                <a16:creationId xmlns:a16="http://schemas.microsoft.com/office/drawing/2014/main" id="{E9EB7301-0BF8-418A-9196-FFC53778E27B}"/>
              </a:ext>
            </a:extLst>
          </p:cNvPr>
          <p:cNvSpPr>
            <a:spLocks noGrp="1"/>
          </p:cNvSpPr>
          <p:nvPr>
            <p:ph idx="1"/>
          </p:nvPr>
        </p:nvSpPr>
        <p:spPr/>
        <p:txBody>
          <a:bodyPr/>
          <a:lstStyle/>
          <a:p>
            <a:endParaRPr lang="en-US" dirty="0"/>
          </a:p>
          <a:p>
            <a:r>
              <a:rPr lang="en-US" dirty="0"/>
              <a:t>Agree or Disagree?</a:t>
            </a:r>
          </a:p>
        </p:txBody>
      </p:sp>
      <p:sp>
        <p:nvSpPr>
          <p:cNvPr id="9" name="Speech Bubble: Rectangle with Corners Rounded 8">
            <a:extLst>
              <a:ext uri="{FF2B5EF4-FFF2-40B4-BE49-F238E27FC236}">
                <a16:creationId xmlns:a16="http://schemas.microsoft.com/office/drawing/2014/main" id="{7614F28A-F37C-4A12-A3D6-95FFCC0D9A4C}"/>
              </a:ext>
            </a:extLst>
          </p:cNvPr>
          <p:cNvSpPr/>
          <p:nvPr/>
        </p:nvSpPr>
        <p:spPr>
          <a:xfrm>
            <a:off x="5323562" y="1299480"/>
            <a:ext cx="3620022" cy="2342367"/>
          </a:xfrm>
          <a:prstGeom prst="wedgeRoundRectCallout">
            <a:avLst>
              <a:gd name="adj1" fmla="val 57022"/>
              <a:gd name="adj2" fmla="val 320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Confessing “Jesus is Lord” is more important than believing in Jesus’ resurrection.</a:t>
            </a:r>
          </a:p>
        </p:txBody>
      </p:sp>
      <p:graphicFrame>
        <p:nvGraphicFramePr>
          <p:cNvPr id="10" name="Table 10">
            <a:extLst>
              <a:ext uri="{FF2B5EF4-FFF2-40B4-BE49-F238E27FC236}">
                <a16:creationId xmlns:a16="http://schemas.microsoft.com/office/drawing/2014/main" id="{529FE2BB-FB18-41C1-B819-DCAAB8E30EFF}"/>
              </a:ext>
            </a:extLst>
          </p:cNvPr>
          <p:cNvGraphicFramePr>
            <a:graphicFrameLocks noGrp="1"/>
          </p:cNvGraphicFramePr>
          <p:nvPr>
            <p:extLst>
              <p:ext uri="{D42A27DB-BD31-4B8C-83A1-F6EECF244321}">
                <p14:modId xmlns:p14="http://schemas.microsoft.com/office/powerpoint/2010/main" val="131954384"/>
              </p:ext>
            </p:extLst>
          </p:nvPr>
        </p:nvGraphicFramePr>
        <p:xfrm>
          <a:off x="950934" y="3843821"/>
          <a:ext cx="7140880" cy="1889760"/>
        </p:xfrm>
        <a:graphic>
          <a:graphicData uri="http://schemas.openxmlformats.org/drawingml/2006/table">
            <a:tbl>
              <a:tblPr firstRow="1" bandRow="1">
                <a:tableStyleId>{5C22544A-7EE6-4342-B048-85BDC9FD1C3A}</a:tableStyleId>
              </a:tblPr>
              <a:tblGrid>
                <a:gridCol w="3570440">
                  <a:extLst>
                    <a:ext uri="{9D8B030D-6E8A-4147-A177-3AD203B41FA5}">
                      <a16:colId xmlns:a16="http://schemas.microsoft.com/office/drawing/2014/main" val="2950077683"/>
                    </a:ext>
                  </a:extLst>
                </a:gridCol>
                <a:gridCol w="3570440">
                  <a:extLst>
                    <a:ext uri="{9D8B030D-6E8A-4147-A177-3AD203B41FA5}">
                      <a16:colId xmlns:a16="http://schemas.microsoft.com/office/drawing/2014/main" val="1747537583"/>
                    </a:ext>
                  </a:extLst>
                </a:gridCol>
              </a:tblGrid>
              <a:tr h="370840">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44044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849298"/>
                  </a:ext>
                </a:extLst>
              </a:tr>
            </a:tbl>
          </a:graphicData>
        </a:graphic>
      </p:graphicFrame>
      <p:pic>
        <p:nvPicPr>
          <p:cNvPr id="8" name="Picture 7">
            <a:extLst>
              <a:ext uri="{FF2B5EF4-FFF2-40B4-BE49-F238E27FC236}">
                <a16:creationId xmlns:a16="http://schemas.microsoft.com/office/drawing/2014/main" id="{508DF878-D6D9-4A23-9D8E-1588C524354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881942" y="1299480"/>
            <a:ext cx="6733333" cy="5780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367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8869-1F19-42A0-B7A0-EFAD2DEA6407}"/>
              </a:ext>
            </a:extLst>
          </p:cNvPr>
          <p:cNvSpPr>
            <a:spLocks noGrp="1"/>
          </p:cNvSpPr>
          <p:nvPr>
            <p:ph type="title"/>
          </p:nvPr>
        </p:nvSpPr>
        <p:spPr/>
        <p:txBody>
          <a:bodyPr/>
          <a:lstStyle/>
          <a:p>
            <a:r>
              <a:rPr lang="en-US" dirty="0"/>
              <a:t>Confession and Belief in Christ</a:t>
            </a:r>
          </a:p>
        </p:txBody>
      </p:sp>
      <p:sp>
        <p:nvSpPr>
          <p:cNvPr id="3" name="Content Placeholder 2">
            <a:extLst>
              <a:ext uri="{FF2B5EF4-FFF2-40B4-BE49-F238E27FC236}">
                <a16:creationId xmlns:a16="http://schemas.microsoft.com/office/drawing/2014/main" id="{858F8A46-0941-438B-AAF0-C44A8D1A9141}"/>
              </a:ext>
            </a:extLst>
          </p:cNvPr>
          <p:cNvSpPr>
            <a:spLocks noGrp="1"/>
          </p:cNvSpPr>
          <p:nvPr>
            <p:ph idx="1"/>
          </p:nvPr>
        </p:nvSpPr>
        <p:spPr/>
        <p:txBody>
          <a:bodyPr/>
          <a:lstStyle/>
          <a:p>
            <a:r>
              <a:rPr lang="en-US" dirty="0"/>
              <a:t>Why do you think both confession and belief in the resurrection are necessary?</a:t>
            </a:r>
          </a:p>
          <a:p>
            <a:r>
              <a:rPr lang="en-US" dirty="0"/>
              <a:t>So if someone is watching us, how would they know that we confess Jesus as Lord?</a:t>
            </a:r>
          </a:p>
        </p:txBody>
      </p:sp>
    </p:spTree>
    <p:extLst>
      <p:ext uri="{BB962C8B-B14F-4D97-AF65-F5344CB8AC3E}">
        <p14:creationId xmlns:p14="http://schemas.microsoft.com/office/powerpoint/2010/main" val="25126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497A-D278-42AF-A755-6F2A1EC8A2C8}"/>
              </a:ext>
            </a:extLst>
          </p:cNvPr>
          <p:cNvSpPr>
            <a:spLocks noGrp="1"/>
          </p:cNvSpPr>
          <p:nvPr>
            <p:ph type="title"/>
          </p:nvPr>
        </p:nvSpPr>
        <p:spPr/>
        <p:txBody>
          <a:bodyPr/>
          <a:lstStyle/>
          <a:p>
            <a:pPr algn="l"/>
            <a:r>
              <a:rPr lang="en-US" dirty="0"/>
              <a:t>Listen for who will be saved.</a:t>
            </a:r>
          </a:p>
        </p:txBody>
      </p:sp>
      <p:sp>
        <p:nvSpPr>
          <p:cNvPr id="3" name="Content Placeholder 2">
            <a:extLst>
              <a:ext uri="{FF2B5EF4-FFF2-40B4-BE49-F238E27FC236}">
                <a16:creationId xmlns:a16="http://schemas.microsoft.com/office/drawing/2014/main" id="{ABFCD512-B318-478F-8FA9-ECECD1BCBC89}"/>
              </a:ext>
            </a:extLst>
          </p:cNvPr>
          <p:cNvSpPr>
            <a:spLocks noGrp="1"/>
          </p:cNvSpPr>
          <p:nvPr>
            <p:ph idx="1"/>
          </p:nvPr>
        </p:nvSpPr>
        <p:spPr>
          <a:xfrm>
            <a:off x="1414919" y="1690688"/>
            <a:ext cx="9362162" cy="4351338"/>
          </a:xfrm>
        </p:spPr>
        <p:txBody>
          <a:bodyPr/>
          <a:lstStyle/>
          <a:p>
            <a:pPr marL="0" indent="0" algn="ctr">
              <a:buNone/>
            </a:pPr>
            <a:r>
              <a:rPr lang="en-US" dirty="0"/>
              <a:t>Romans 10:11-13 (NIV)  As the Scripture says, "Anyone who trusts in him will never be put to shame." 12  For there is no difference between Jew and Gentile--the same Lord is Lord of all and richly blesses all who call on him, 13  for, "Everyone who calls on the name of the Lord will be saved." </a:t>
            </a:r>
          </a:p>
        </p:txBody>
      </p:sp>
      <p:pic>
        <p:nvPicPr>
          <p:cNvPr id="4" name="Picture 3">
            <a:extLst>
              <a:ext uri="{FF2B5EF4-FFF2-40B4-BE49-F238E27FC236}">
                <a16:creationId xmlns:a16="http://schemas.microsoft.com/office/drawing/2014/main" id="{23403F7E-CDB5-46B8-B8CE-556483A02A8D}"/>
              </a:ext>
            </a:extLst>
          </p:cNvPr>
          <p:cNvPicPr>
            <a:picLocks noChangeAspect="1"/>
          </p:cNvPicPr>
          <p:nvPr/>
        </p:nvPicPr>
        <p:blipFill>
          <a:blip r:embed="rId2"/>
          <a:stretch>
            <a:fillRect/>
          </a:stretch>
        </p:blipFill>
        <p:spPr>
          <a:xfrm>
            <a:off x="4795508" y="5461000"/>
            <a:ext cx="2600984" cy="368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191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134</TotalTime>
  <Words>1012</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Committed to His Mission</vt:lpstr>
      <vt:lpstr>Video Introduction</vt:lpstr>
      <vt:lpstr>Admit it, now …</vt:lpstr>
      <vt:lpstr>Listen for what is necessary for salvation.</vt:lpstr>
      <vt:lpstr>Confession and Belief in Christ</vt:lpstr>
      <vt:lpstr>Confession and Belief in Christ</vt:lpstr>
      <vt:lpstr>Confession and Belief in Christ</vt:lpstr>
      <vt:lpstr>Confession and Belief in Christ</vt:lpstr>
      <vt:lpstr>Listen for who will be saved.</vt:lpstr>
      <vt:lpstr>Not Be Ashamed</vt:lpstr>
      <vt:lpstr>Not Be Ashamed</vt:lpstr>
      <vt:lpstr>Listen for links of implication.</vt:lpstr>
      <vt:lpstr>Listen for links of implication.</vt:lpstr>
      <vt:lpstr>Share the Message of Salvation</vt:lpstr>
      <vt:lpstr>Share the Message of Salvation</vt:lpstr>
      <vt:lpstr>Share the Message of Salvation</vt:lpstr>
      <vt:lpstr>Application</vt:lpstr>
      <vt:lpstr>Application</vt:lpstr>
      <vt:lpstr>Application</vt:lpstr>
      <vt:lpstr>Family Activities</vt:lpstr>
      <vt:lpstr>Committed to His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to His Mission</dc:title>
  <dc:creator>Armstrong, Stephen (General Math and Science)</dc:creator>
  <cp:lastModifiedBy>Armstrong, Stephen (General Math and Science)</cp:lastModifiedBy>
  <cp:revision>8</cp:revision>
  <dcterms:created xsi:type="dcterms:W3CDTF">2020-11-12T17:30:44Z</dcterms:created>
  <dcterms:modified xsi:type="dcterms:W3CDTF">2020-11-12T19:44:51Z</dcterms:modified>
</cp:coreProperties>
</file>