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3" r:id="rId20"/>
    <p:sldId id="275" r:id="rId21"/>
    <p:sldId id="276"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9" d="100"/>
          <a:sy n="79" d="100"/>
        </p:scale>
        <p:origin x="108" y="2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10/23/2020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10/23/2020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10/23/2020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10/23/2020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10/23/2020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10/23/2020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10/23/2020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10/23/2020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10/23/2020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10/23/2020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10/23/2020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6000" b="-16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10/23/2020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atch.liberty.edu/media/1_xks7amfi"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hyperlink" Target="https://tinyurl.com/y2ohhwt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Committed to His Church</a:t>
            </a:r>
          </a:p>
        </p:txBody>
      </p:sp>
      <p:sp>
        <p:nvSpPr>
          <p:cNvPr id="3" name="Subtitle 2"/>
          <p:cNvSpPr>
            <a:spLocks noGrp="1"/>
          </p:cNvSpPr>
          <p:nvPr>
            <p:ph type="subTitle" idx="1"/>
          </p:nvPr>
        </p:nvSpPr>
        <p:spPr>
          <a:xfrm>
            <a:off x="1524000" y="3930732"/>
            <a:ext cx="9144000" cy="1327068"/>
          </a:xfrm>
        </p:spPr>
        <p:txBody>
          <a:bodyPr/>
          <a:lstStyle/>
          <a:p>
            <a:r>
              <a:rPr lang="en-US" dirty="0"/>
              <a:t>November 8</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3F338-75A6-4A2F-BE27-66260FEFD1BA}"/>
              </a:ext>
            </a:extLst>
          </p:cNvPr>
          <p:cNvSpPr>
            <a:spLocks noGrp="1"/>
          </p:cNvSpPr>
          <p:nvPr>
            <p:ph type="title"/>
          </p:nvPr>
        </p:nvSpPr>
        <p:spPr/>
        <p:txBody>
          <a:bodyPr/>
          <a:lstStyle/>
          <a:p>
            <a:pPr algn="l"/>
            <a:r>
              <a:rPr lang="en-US" dirty="0"/>
              <a:t>Listen for using Spiritual gifts in the church.</a:t>
            </a:r>
          </a:p>
        </p:txBody>
      </p:sp>
      <p:sp>
        <p:nvSpPr>
          <p:cNvPr id="3" name="Content Placeholder 2">
            <a:extLst>
              <a:ext uri="{FF2B5EF4-FFF2-40B4-BE49-F238E27FC236}">
                <a16:creationId xmlns:a16="http://schemas.microsoft.com/office/drawing/2014/main" id="{C2490B1B-629F-464D-AABD-C431A1C71ED4}"/>
              </a:ext>
            </a:extLst>
          </p:cNvPr>
          <p:cNvSpPr>
            <a:spLocks noGrp="1"/>
          </p:cNvSpPr>
          <p:nvPr>
            <p:ph idx="1"/>
          </p:nvPr>
        </p:nvSpPr>
        <p:spPr>
          <a:xfrm>
            <a:off x="1574800" y="1863725"/>
            <a:ext cx="9017000" cy="4351338"/>
          </a:xfrm>
        </p:spPr>
        <p:txBody>
          <a:bodyPr/>
          <a:lstStyle/>
          <a:p>
            <a:pPr marL="0" indent="0" algn="ctr">
              <a:buNone/>
            </a:pPr>
            <a:r>
              <a:rPr lang="en-US" dirty="0"/>
              <a:t>Romans 12:6-8 (NIV)  We have different gifts, according to the grace given us. If a man's gift is prophesying, let him use it in proportion to his faith. 7  If it is serving, let him serve; if it is teaching, let him teach; 8  if it is encouraging, let </a:t>
            </a:r>
          </a:p>
        </p:txBody>
      </p:sp>
    </p:spTree>
    <p:extLst>
      <p:ext uri="{BB962C8B-B14F-4D97-AF65-F5344CB8AC3E}">
        <p14:creationId xmlns:p14="http://schemas.microsoft.com/office/powerpoint/2010/main" val="87428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3F338-75A6-4A2F-BE27-66260FEFD1BA}"/>
              </a:ext>
            </a:extLst>
          </p:cNvPr>
          <p:cNvSpPr>
            <a:spLocks noGrp="1"/>
          </p:cNvSpPr>
          <p:nvPr>
            <p:ph type="title"/>
          </p:nvPr>
        </p:nvSpPr>
        <p:spPr/>
        <p:txBody>
          <a:bodyPr/>
          <a:lstStyle/>
          <a:p>
            <a:pPr algn="l"/>
            <a:r>
              <a:rPr lang="en-US" dirty="0"/>
              <a:t>Listen for using Spiritual gifts in the church.</a:t>
            </a:r>
          </a:p>
        </p:txBody>
      </p:sp>
      <p:sp>
        <p:nvSpPr>
          <p:cNvPr id="3" name="Content Placeholder 2">
            <a:extLst>
              <a:ext uri="{FF2B5EF4-FFF2-40B4-BE49-F238E27FC236}">
                <a16:creationId xmlns:a16="http://schemas.microsoft.com/office/drawing/2014/main" id="{C2490B1B-629F-464D-AABD-C431A1C71ED4}"/>
              </a:ext>
            </a:extLst>
          </p:cNvPr>
          <p:cNvSpPr>
            <a:spLocks noGrp="1"/>
          </p:cNvSpPr>
          <p:nvPr>
            <p:ph idx="1"/>
          </p:nvPr>
        </p:nvSpPr>
        <p:spPr>
          <a:xfrm>
            <a:off x="1574800" y="1863725"/>
            <a:ext cx="9017000" cy="4351338"/>
          </a:xfrm>
        </p:spPr>
        <p:txBody>
          <a:bodyPr/>
          <a:lstStyle/>
          <a:p>
            <a:pPr marL="0" indent="0" algn="ctr">
              <a:buNone/>
            </a:pPr>
            <a:r>
              <a:rPr lang="en-US" dirty="0"/>
              <a:t>him encourage; if it is contributing to the needs of others, let him give generously; if it is leadership, let him govern diligently; if it is showing mercy, let him do it cheerfully.</a:t>
            </a:r>
          </a:p>
        </p:txBody>
      </p:sp>
      <p:pic>
        <p:nvPicPr>
          <p:cNvPr id="5" name="Picture 4">
            <a:extLst>
              <a:ext uri="{FF2B5EF4-FFF2-40B4-BE49-F238E27FC236}">
                <a16:creationId xmlns:a16="http://schemas.microsoft.com/office/drawing/2014/main" id="{B702585B-98FB-4425-BB66-2D1A7BF791FD}"/>
              </a:ext>
            </a:extLst>
          </p:cNvPr>
          <p:cNvPicPr>
            <a:picLocks noChangeAspect="1"/>
          </p:cNvPicPr>
          <p:nvPr/>
        </p:nvPicPr>
        <p:blipFill>
          <a:blip r:embed="rId2"/>
          <a:stretch>
            <a:fillRect/>
          </a:stretch>
        </p:blipFill>
        <p:spPr>
          <a:xfrm>
            <a:off x="4719743" y="4787900"/>
            <a:ext cx="2757730" cy="3825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691401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B71BF-CAD9-4ADD-87BB-7E9C7EE34FB8}"/>
              </a:ext>
            </a:extLst>
          </p:cNvPr>
          <p:cNvSpPr>
            <a:spLocks noGrp="1"/>
          </p:cNvSpPr>
          <p:nvPr>
            <p:ph type="title"/>
          </p:nvPr>
        </p:nvSpPr>
        <p:spPr/>
        <p:txBody>
          <a:bodyPr/>
          <a:lstStyle/>
          <a:p>
            <a:r>
              <a:rPr lang="en-US" dirty="0"/>
              <a:t>Using Gifts to Support the Body</a:t>
            </a:r>
          </a:p>
        </p:txBody>
      </p:sp>
      <p:sp>
        <p:nvSpPr>
          <p:cNvPr id="3" name="Content Placeholder 2">
            <a:extLst>
              <a:ext uri="{FF2B5EF4-FFF2-40B4-BE49-F238E27FC236}">
                <a16:creationId xmlns:a16="http://schemas.microsoft.com/office/drawing/2014/main" id="{88E78BF6-F277-4DD0-BD71-710EC2107587}"/>
              </a:ext>
            </a:extLst>
          </p:cNvPr>
          <p:cNvSpPr>
            <a:spLocks noGrp="1"/>
          </p:cNvSpPr>
          <p:nvPr>
            <p:ph idx="1"/>
          </p:nvPr>
        </p:nvSpPr>
        <p:spPr/>
        <p:txBody>
          <a:bodyPr/>
          <a:lstStyle/>
          <a:p>
            <a:r>
              <a:rPr lang="en-US" dirty="0"/>
              <a:t>On what basis are persons gifted?</a:t>
            </a:r>
          </a:p>
          <a:p>
            <a:r>
              <a:rPr lang="en-US" dirty="0"/>
              <a:t>How should that affect our attitude toward the gifts we have, that others have, and the way we use them? </a:t>
            </a:r>
          </a:p>
          <a:p>
            <a:r>
              <a:rPr lang="en-US" dirty="0"/>
              <a:t>What are some words or phrases which Paul uses to tell us the attituded with which we should use a Spiritual gift.</a:t>
            </a:r>
          </a:p>
        </p:txBody>
      </p:sp>
    </p:spTree>
    <p:extLst>
      <p:ext uri="{BB962C8B-B14F-4D97-AF65-F5344CB8AC3E}">
        <p14:creationId xmlns:p14="http://schemas.microsoft.com/office/powerpoint/2010/main" val="5450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1FC6C-2FA3-4D81-BA6B-F01C042AA596}"/>
              </a:ext>
            </a:extLst>
          </p:cNvPr>
          <p:cNvSpPr>
            <a:spLocks noGrp="1"/>
          </p:cNvSpPr>
          <p:nvPr>
            <p:ph type="title"/>
          </p:nvPr>
        </p:nvSpPr>
        <p:spPr/>
        <p:txBody>
          <a:bodyPr/>
          <a:lstStyle/>
          <a:p>
            <a:r>
              <a:rPr lang="en-US" dirty="0"/>
              <a:t>Using Gifts to Support the Body</a:t>
            </a:r>
          </a:p>
        </p:txBody>
      </p:sp>
      <p:sp>
        <p:nvSpPr>
          <p:cNvPr id="3" name="Content Placeholder 2">
            <a:extLst>
              <a:ext uri="{FF2B5EF4-FFF2-40B4-BE49-F238E27FC236}">
                <a16:creationId xmlns:a16="http://schemas.microsoft.com/office/drawing/2014/main" id="{C9689741-DA93-4209-A161-47D7AF11A74A}"/>
              </a:ext>
            </a:extLst>
          </p:cNvPr>
          <p:cNvSpPr>
            <a:spLocks noGrp="1"/>
          </p:cNvSpPr>
          <p:nvPr>
            <p:ph idx="1"/>
          </p:nvPr>
        </p:nvSpPr>
        <p:spPr/>
        <p:txBody>
          <a:bodyPr/>
          <a:lstStyle/>
          <a:p>
            <a:r>
              <a:rPr lang="en-US" dirty="0"/>
              <a:t>What obstacles often prevent us from using our gifts as God intended? </a:t>
            </a:r>
          </a:p>
          <a:p>
            <a:r>
              <a:rPr lang="en-US" dirty="0"/>
              <a:t>When have you seen the benefits of someone using his or her spiritual gifts in the church? </a:t>
            </a:r>
          </a:p>
        </p:txBody>
      </p:sp>
    </p:spTree>
    <p:extLst>
      <p:ext uri="{BB962C8B-B14F-4D97-AF65-F5344CB8AC3E}">
        <p14:creationId xmlns:p14="http://schemas.microsoft.com/office/powerpoint/2010/main" val="67434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71E3D-2AED-4128-B3DB-103AABF4497B}"/>
              </a:ext>
            </a:extLst>
          </p:cNvPr>
          <p:cNvSpPr>
            <a:spLocks noGrp="1"/>
          </p:cNvSpPr>
          <p:nvPr>
            <p:ph type="title"/>
          </p:nvPr>
        </p:nvSpPr>
        <p:spPr/>
        <p:txBody>
          <a:bodyPr/>
          <a:lstStyle/>
          <a:p>
            <a:pPr algn="l"/>
            <a:r>
              <a:rPr lang="en-US" dirty="0"/>
              <a:t>Listen for attributes that enhance the unity in the church.</a:t>
            </a:r>
          </a:p>
        </p:txBody>
      </p:sp>
      <p:sp>
        <p:nvSpPr>
          <p:cNvPr id="3" name="Content Placeholder 2">
            <a:extLst>
              <a:ext uri="{FF2B5EF4-FFF2-40B4-BE49-F238E27FC236}">
                <a16:creationId xmlns:a16="http://schemas.microsoft.com/office/drawing/2014/main" id="{781528B2-6C5A-4EC9-A8AA-26611C7D2481}"/>
              </a:ext>
            </a:extLst>
          </p:cNvPr>
          <p:cNvSpPr>
            <a:spLocks noGrp="1"/>
          </p:cNvSpPr>
          <p:nvPr>
            <p:ph idx="1"/>
          </p:nvPr>
        </p:nvSpPr>
        <p:spPr/>
        <p:txBody>
          <a:bodyPr/>
          <a:lstStyle/>
          <a:p>
            <a:pPr marL="0" indent="0" algn="ctr">
              <a:buNone/>
            </a:pPr>
            <a:r>
              <a:rPr lang="en-US" dirty="0"/>
              <a:t>Romans 12:9-16 (NIV)   Love must be sincere. Hate what is evil; cling to what is good. 10  Be devoted to one another in brotherly love. Honor one another above yourselves. 11  Never be lacking in zeal, but keep your spiritual fervor, serving the Lord. 12  Be joyful in hope, patient in affliction, faithful in prayer. 13  Share with God's </a:t>
            </a:r>
          </a:p>
        </p:txBody>
      </p:sp>
    </p:spTree>
    <p:extLst>
      <p:ext uri="{BB962C8B-B14F-4D97-AF65-F5344CB8AC3E}">
        <p14:creationId xmlns:p14="http://schemas.microsoft.com/office/powerpoint/2010/main" val="3976532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71E3D-2AED-4128-B3DB-103AABF4497B}"/>
              </a:ext>
            </a:extLst>
          </p:cNvPr>
          <p:cNvSpPr>
            <a:spLocks noGrp="1"/>
          </p:cNvSpPr>
          <p:nvPr>
            <p:ph type="title"/>
          </p:nvPr>
        </p:nvSpPr>
        <p:spPr/>
        <p:txBody>
          <a:bodyPr/>
          <a:lstStyle/>
          <a:p>
            <a:pPr algn="l"/>
            <a:r>
              <a:rPr lang="en-US" dirty="0"/>
              <a:t>Listen for attributes that enhance the unity in the church.</a:t>
            </a:r>
          </a:p>
        </p:txBody>
      </p:sp>
      <p:sp>
        <p:nvSpPr>
          <p:cNvPr id="3" name="Content Placeholder 2">
            <a:extLst>
              <a:ext uri="{FF2B5EF4-FFF2-40B4-BE49-F238E27FC236}">
                <a16:creationId xmlns:a16="http://schemas.microsoft.com/office/drawing/2014/main" id="{781528B2-6C5A-4EC9-A8AA-26611C7D2481}"/>
              </a:ext>
            </a:extLst>
          </p:cNvPr>
          <p:cNvSpPr>
            <a:spLocks noGrp="1"/>
          </p:cNvSpPr>
          <p:nvPr>
            <p:ph idx="1"/>
          </p:nvPr>
        </p:nvSpPr>
        <p:spPr>
          <a:xfrm>
            <a:off x="1333500" y="1774825"/>
            <a:ext cx="9918700" cy="4351338"/>
          </a:xfrm>
        </p:spPr>
        <p:txBody>
          <a:bodyPr/>
          <a:lstStyle/>
          <a:p>
            <a:pPr marL="0" indent="0" algn="ctr">
              <a:buNone/>
            </a:pPr>
            <a:r>
              <a:rPr lang="en-US" dirty="0"/>
              <a:t>people who are in need. Practice hospitality. 14  Bless those who persecute you; bless and do not curse. 15  Rejoice with those who rejoice; mourn with those who mourn. 16  Live in harmony with one another. Do not be proud, but be willing to associate with people of low position. Do not be conceited.</a:t>
            </a:r>
          </a:p>
        </p:txBody>
      </p:sp>
      <p:pic>
        <p:nvPicPr>
          <p:cNvPr id="5" name="Picture 4">
            <a:extLst>
              <a:ext uri="{FF2B5EF4-FFF2-40B4-BE49-F238E27FC236}">
                <a16:creationId xmlns:a16="http://schemas.microsoft.com/office/drawing/2014/main" id="{16E6445D-2669-4302-A538-87D3975F36BB}"/>
              </a:ext>
            </a:extLst>
          </p:cNvPr>
          <p:cNvPicPr>
            <a:picLocks noChangeAspect="1"/>
          </p:cNvPicPr>
          <p:nvPr/>
        </p:nvPicPr>
        <p:blipFill>
          <a:blip r:embed="rId2"/>
          <a:stretch>
            <a:fillRect/>
          </a:stretch>
        </p:blipFill>
        <p:spPr>
          <a:xfrm>
            <a:off x="4643543" y="5575300"/>
            <a:ext cx="2757730" cy="3571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27780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5DA44-BD71-4799-ADBD-B4E1155744EB}"/>
              </a:ext>
            </a:extLst>
          </p:cNvPr>
          <p:cNvSpPr>
            <a:spLocks noGrp="1"/>
          </p:cNvSpPr>
          <p:nvPr>
            <p:ph type="title"/>
          </p:nvPr>
        </p:nvSpPr>
        <p:spPr/>
        <p:txBody>
          <a:bodyPr/>
          <a:lstStyle/>
          <a:p>
            <a:r>
              <a:rPr lang="en-US" dirty="0"/>
              <a:t>Serving the Lord Together</a:t>
            </a:r>
          </a:p>
        </p:txBody>
      </p:sp>
      <p:sp>
        <p:nvSpPr>
          <p:cNvPr id="3" name="Content Placeholder 2">
            <a:extLst>
              <a:ext uri="{FF2B5EF4-FFF2-40B4-BE49-F238E27FC236}">
                <a16:creationId xmlns:a16="http://schemas.microsoft.com/office/drawing/2014/main" id="{21A174BB-BC09-4364-812D-DD1C5FA6FDAE}"/>
              </a:ext>
            </a:extLst>
          </p:cNvPr>
          <p:cNvSpPr>
            <a:spLocks noGrp="1"/>
          </p:cNvSpPr>
          <p:nvPr>
            <p:ph idx="1"/>
          </p:nvPr>
        </p:nvSpPr>
        <p:spPr/>
        <p:txBody>
          <a:bodyPr/>
          <a:lstStyle/>
          <a:p>
            <a:r>
              <a:rPr lang="en-US" dirty="0"/>
              <a:t>What are some ways Paul identified for how love will manifest itself in relationship to others? </a:t>
            </a:r>
          </a:p>
          <a:p>
            <a:r>
              <a:rPr lang="en-US" dirty="0"/>
              <a:t>How might these actions contribute to the unity of the body?</a:t>
            </a:r>
          </a:p>
        </p:txBody>
      </p:sp>
    </p:spTree>
    <p:extLst>
      <p:ext uri="{BB962C8B-B14F-4D97-AF65-F5344CB8AC3E}">
        <p14:creationId xmlns:p14="http://schemas.microsoft.com/office/powerpoint/2010/main" val="3408494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F47FC-B201-4A9B-A7B8-9E520F86262F}"/>
              </a:ext>
            </a:extLst>
          </p:cNvPr>
          <p:cNvSpPr>
            <a:spLocks noGrp="1"/>
          </p:cNvSpPr>
          <p:nvPr>
            <p:ph type="title"/>
          </p:nvPr>
        </p:nvSpPr>
        <p:spPr/>
        <p:txBody>
          <a:bodyPr/>
          <a:lstStyle/>
          <a:p>
            <a:r>
              <a:rPr lang="en-US" dirty="0"/>
              <a:t>Serving the Lord Together</a:t>
            </a:r>
          </a:p>
        </p:txBody>
      </p:sp>
      <p:sp>
        <p:nvSpPr>
          <p:cNvPr id="3" name="Content Placeholder 2">
            <a:extLst>
              <a:ext uri="{FF2B5EF4-FFF2-40B4-BE49-F238E27FC236}">
                <a16:creationId xmlns:a16="http://schemas.microsoft.com/office/drawing/2014/main" id="{081814DF-C97B-4D8E-884C-439F185BED8B}"/>
              </a:ext>
            </a:extLst>
          </p:cNvPr>
          <p:cNvSpPr>
            <a:spLocks noGrp="1"/>
          </p:cNvSpPr>
          <p:nvPr>
            <p:ph idx="1"/>
          </p:nvPr>
        </p:nvSpPr>
        <p:spPr>
          <a:xfrm>
            <a:off x="825500" y="1546225"/>
            <a:ext cx="10515600" cy="4351338"/>
          </a:xfrm>
        </p:spPr>
        <p:txBody>
          <a:bodyPr/>
          <a:lstStyle/>
          <a:p>
            <a:r>
              <a:rPr lang="en-US" dirty="0"/>
              <a:t>Consider three of these commands.  How might they be either the easiest or the hardest to obey?</a:t>
            </a:r>
          </a:p>
        </p:txBody>
      </p:sp>
      <p:graphicFrame>
        <p:nvGraphicFramePr>
          <p:cNvPr id="4" name="Table 4">
            <a:extLst>
              <a:ext uri="{FF2B5EF4-FFF2-40B4-BE49-F238E27FC236}">
                <a16:creationId xmlns:a16="http://schemas.microsoft.com/office/drawing/2014/main" id="{A012D12E-A357-4FA3-9D37-75D05F1891E5}"/>
              </a:ext>
            </a:extLst>
          </p:cNvPr>
          <p:cNvGraphicFramePr>
            <a:graphicFrameLocks noGrp="1"/>
          </p:cNvGraphicFramePr>
          <p:nvPr>
            <p:extLst>
              <p:ext uri="{D42A27DB-BD31-4B8C-83A1-F6EECF244321}">
                <p14:modId xmlns:p14="http://schemas.microsoft.com/office/powerpoint/2010/main" val="678826294"/>
              </p:ext>
            </p:extLst>
          </p:nvPr>
        </p:nvGraphicFramePr>
        <p:xfrm>
          <a:off x="1282700" y="2751666"/>
          <a:ext cx="9867900" cy="3697394"/>
        </p:xfrm>
        <a:graphic>
          <a:graphicData uri="http://schemas.openxmlformats.org/drawingml/2006/table">
            <a:tbl>
              <a:tblPr firstRow="1" bandRow="1">
                <a:tableStyleId>{5C22544A-7EE6-4342-B048-85BDC9FD1C3A}</a:tableStyleId>
              </a:tblPr>
              <a:tblGrid>
                <a:gridCol w="2108200">
                  <a:extLst>
                    <a:ext uri="{9D8B030D-6E8A-4147-A177-3AD203B41FA5}">
                      <a16:colId xmlns:a16="http://schemas.microsoft.com/office/drawing/2014/main" val="1781299456"/>
                    </a:ext>
                  </a:extLst>
                </a:gridCol>
                <a:gridCol w="4000500">
                  <a:extLst>
                    <a:ext uri="{9D8B030D-6E8A-4147-A177-3AD203B41FA5}">
                      <a16:colId xmlns:a16="http://schemas.microsoft.com/office/drawing/2014/main" val="872011931"/>
                    </a:ext>
                  </a:extLst>
                </a:gridCol>
                <a:gridCol w="3759200">
                  <a:extLst>
                    <a:ext uri="{9D8B030D-6E8A-4147-A177-3AD203B41FA5}">
                      <a16:colId xmlns:a16="http://schemas.microsoft.com/office/drawing/2014/main" val="3120263376"/>
                    </a:ext>
                  </a:extLst>
                </a:gridCol>
              </a:tblGrid>
              <a:tr h="370840">
                <a:tc>
                  <a:txBody>
                    <a:bodyPr/>
                    <a:lstStyle/>
                    <a:p>
                      <a:pPr algn="ctr"/>
                      <a:r>
                        <a:rPr lang="en-US" sz="2800" dirty="0"/>
                        <a:t>Command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Easiest to Obey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Hardest to Obey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6081029"/>
                  </a:ext>
                </a:extLst>
              </a:tr>
              <a:tr h="1026160">
                <a:tc>
                  <a:txBody>
                    <a:bodyPr/>
                    <a:lstStyle/>
                    <a:p>
                      <a:pPr algn="ctr"/>
                      <a:r>
                        <a:rPr lang="en-US" sz="2800" dirty="0"/>
                        <a:t>Hospitality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6812949"/>
                  </a:ext>
                </a:extLst>
              </a:tr>
              <a:tr h="1126914">
                <a:tc>
                  <a:txBody>
                    <a:bodyPr/>
                    <a:lstStyle/>
                    <a:p>
                      <a:pPr algn="ctr"/>
                      <a:r>
                        <a:rPr lang="en-US" sz="2800" dirty="0"/>
                        <a:t>Joyful in hope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708310"/>
                  </a:ext>
                </a:extLst>
              </a:tr>
              <a:tr h="1026160">
                <a:tc>
                  <a:txBody>
                    <a:bodyPr/>
                    <a:lstStyle/>
                    <a:p>
                      <a:pPr algn="ctr"/>
                      <a:r>
                        <a:rPr lang="en-US" sz="2800" dirty="0"/>
                        <a:t>Pray for each other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6732139"/>
                  </a:ext>
                </a:extLst>
              </a:tr>
            </a:tbl>
          </a:graphicData>
        </a:graphic>
      </p:graphicFrame>
      <p:sp>
        <p:nvSpPr>
          <p:cNvPr id="6" name="Scroll: Horizontal 5">
            <a:extLst>
              <a:ext uri="{FF2B5EF4-FFF2-40B4-BE49-F238E27FC236}">
                <a16:creationId xmlns:a16="http://schemas.microsoft.com/office/drawing/2014/main" id="{F44AF75E-CD7B-458E-8BAF-1585B2F1EC34}"/>
              </a:ext>
            </a:extLst>
          </p:cNvPr>
          <p:cNvSpPr/>
          <p:nvPr/>
        </p:nvSpPr>
        <p:spPr>
          <a:xfrm rot="21144863">
            <a:off x="2525256" y="1578856"/>
            <a:ext cx="7715134" cy="4123663"/>
          </a:xfrm>
          <a:prstGeom prst="horizontalScroll">
            <a:avLst/>
          </a:prstGeom>
          <a:ln>
            <a:solidFill>
              <a:schemeClr val="bg2">
                <a:lumMod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algn="ctr">
              <a:spcBef>
                <a:spcPts val="0"/>
              </a:spcBef>
              <a:spcAft>
                <a:spcPts val="0"/>
              </a:spcAft>
            </a:pPr>
            <a:r>
              <a:rPr lang="en-US" sz="3200" dirty="0">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r>
              <a:rPr lang="en-US" sz="3200" dirty="0">
                <a:effectLst/>
                <a:latin typeface="Arial" panose="020B0604020202020204" pitchFamily="34" charset="0"/>
                <a:ea typeface="Times New Roman" panose="02020603050405020304" pitchFamily="18" charset="0"/>
                <a:cs typeface="Arial" panose="020B0604020202020204" pitchFamily="34" charset="0"/>
              </a:rPr>
              <a:t> We must be careful neither to take these commands for granted nor become cynical in attitude.  They are all important to the growth of the Body of Christ, the Church.</a:t>
            </a:r>
          </a:p>
        </p:txBody>
      </p:sp>
    </p:spTree>
    <p:extLst>
      <p:ext uri="{BB962C8B-B14F-4D97-AF65-F5344CB8AC3E}">
        <p14:creationId xmlns:p14="http://schemas.microsoft.com/office/powerpoint/2010/main" val="333945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25305-003A-4D61-B1FE-2658A62C7291}"/>
              </a:ext>
            </a:extLst>
          </p:cNvPr>
          <p:cNvSpPr>
            <a:spLocks noGrp="1"/>
          </p:cNvSpPr>
          <p:nvPr>
            <p:ph type="title"/>
          </p:nvPr>
        </p:nvSpPr>
        <p:spPr/>
        <p:txBody>
          <a:bodyPr/>
          <a:lstStyle/>
          <a:p>
            <a:r>
              <a:rPr lang="en-US" dirty="0"/>
              <a:t>Serving the Lord Together</a:t>
            </a:r>
          </a:p>
        </p:txBody>
      </p:sp>
      <p:sp>
        <p:nvSpPr>
          <p:cNvPr id="3" name="Content Placeholder 2">
            <a:extLst>
              <a:ext uri="{FF2B5EF4-FFF2-40B4-BE49-F238E27FC236}">
                <a16:creationId xmlns:a16="http://schemas.microsoft.com/office/drawing/2014/main" id="{87431CB2-95B4-48BA-B886-46D899B50EE1}"/>
              </a:ext>
            </a:extLst>
          </p:cNvPr>
          <p:cNvSpPr>
            <a:spLocks noGrp="1"/>
          </p:cNvSpPr>
          <p:nvPr>
            <p:ph idx="1"/>
          </p:nvPr>
        </p:nvSpPr>
        <p:spPr/>
        <p:txBody>
          <a:bodyPr/>
          <a:lstStyle/>
          <a:p>
            <a:r>
              <a:rPr lang="en-US" dirty="0"/>
              <a:t>What would your church look like if all members loved each other in the way described in these verses? </a:t>
            </a:r>
          </a:p>
        </p:txBody>
      </p:sp>
      <p:pic>
        <p:nvPicPr>
          <p:cNvPr id="5" name="Picture 4">
            <a:extLst>
              <a:ext uri="{FF2B5EF4-FFF2-40B4-BE49-F238E27FC236}">
                <a16:creationId xmlns:a16="http://schemas.microsoft.com/office/drawing/2014/main" id="{51DAC42C-FA67-4D76-88D1-943925FFF0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5359" y="3151130"/>
            <a:ext cx="3678682" cy="2804995"/>
          </a:xfrm>
          <a:prstGeom prst="rect">
            <a:avLst/>
          </a:prstGeom>
          <a:ln>
            <a:noFill/>
          </a:ln>
          <a:effectLst>
            <a:outerShdw blurRad="101600" dist="101600" dir="13500000" algn="br" rotWithShape="0">
              <a:prstClr val="black">
                <a:alpha val="40000"/>
              </a:prstClr>
            </a:outerShdw>
          </a:effectLst>
        </p:spPr>
      </p:pic>
    </p:spTree>
    <p:extLst>
      <p:ext uri="{BB962C8B-B14F-4D97-AF65-F5344CB8AC3E}">
        <p14:creationId xmlns:p14="http://schemas.microsoft.com/office/powerpoint/2010/main" val="3123268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C7620-0271-4ADC-8FF9-787D19A41C96}"/>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C1FA6044-9508-4AF9-9549-C487A22AEB54}"/>
              </a:ext>
            </a:extLst>
          </p:cNvPr>
          <p:cNvSpPr>
            <a:spLocks noGrp="1"/>
          </p:cNvSpPr>
          <p:nvPr>
            <p:ph idx="1"/>
          </p:nvPr>
        </p:nvSpPr>
        <p:spPr/>
        <p:txBody>
          <a:bodyPr/>
          <a:lstStyle/>
          <a:p>
            <a:r>
              <a:rPr lang="en-US" dirty="0"/>
              <a:t>Think. </a:t>
            </a:r>
          </a:p>
          <a:p>
            <a:pPr lvl="1"/>
            <a:r>
              <a:rPr lang="en-US" dirty="0"/>
              <a:t>Think about the love of Christ for you. </a:t>
            </a:r>
          </a:p>
          <a:p>
            <a:pPr lvl="1"/>
            <a:r>
              <a:rPr lang="en-US" dirty="0"/>
              <a:t>Consider all the ways Jesus has loved you and consider His call on your life to love His bride in the way He loves you. </a:t>
            </a:r>
          </a:p>
          <a:p>
            <a:pPr lvl="1"/>
            <a:r>
              <a:rPr lang="en-US" dirty="0"/>
              <a:t>Ask yourself: “How should I live differently in light of God’s love for me?” </a:t>
            </a:r>
          </a:p>
          <a:p>
            <a:endParaRPr lang="en-US" dirty="0"/>
          </a:p>
        </p:txBody>
      </p:sp>
    </p:spTree>
    <p:extLst>
      <p:ext uri="{BB962C8B-B14F-4D97-AF65-F5344CB8AC3E}">
        <p14:creationId xmlns:p14="http://schemas.microsoft.com/office/powerpoint/2010/main" val="26746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C90CD4-1C69-4141-9C89-C7356A19AFEC}"/>
              </a:ext>
            </a:extLst>
          </p:cNvPr>
          <p:cNvSpPr>
            <a:spLocks noGrp="1"/>
          </p:cNvSpPr>
          <p:nvPr>
            <p:ph type="title"/>
          </p:nvPr>
        </p:nvSpPr>
        <p:spPr/>
        <p:txBody>
          <a:bodyPr/>
          <a:lstStyle/>
          <a:p>
            <a:r>
              <a:rPr lang="en-US" dirty="0"/>
              <a:t>Video Introduction</a:t>
            </a:r>
          </a:p>
        </p:txBody>
      </p:sp>
      <p:pic>
        <p:nvPicPr>
          <p:cNvPr id="6" name="Picture 5">
            <a:hlinkClick r:id="rId2"/>
            <a:extLst>
              <a:ext uri="{FF2B5EF4-FFF2-40B4-BE49-F238E27FC236}">
                <a16:creationId xmlns:a16="http://schemas.microsoft.com/office/drawing/2014/main" id="{77CAB3B8-BBE7-4C28-ACA7-914D5969FA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3995" y="1211194"/>
            <a:ext cx="7090263" cy="4791871"/>
          </a:xfrm>
          <a:prstGeom prst="rect">
            <a:avLst/>
          </a:prstGeom>
        </p:spPr>
      </p:pic>
      <p:sp>
        <p:nvSpPr>
          <p:cNvPr id="7" name="TextBox 6">
            <a:extLst>
              <a:ext uri="{FF2B5EF4-FFF2-40B4-BE49-F238E27FC236}">
                <a16:creationId xmlns:a16="http://schemas.microsoft.com/office/drawing/2014/main" id="{202B13CD-3681-40BB-9419-95AE20281839}"/>
              </a:ext>
            </a:extLst>
          </p:cNvPr>
          <p:cNvSpPr txBox="1"/>
          <p:nvPr/>
        </p:nvSpPr>
        <p:spPr>
          <a:xfrm>
            <a:off x="4013860" y="5795158"/>
            <a:ext cx="4203865" cy="461665"/>
          </a:xfrm>
          <a:prstGeom prst="rect">
            <a:avLst/>
          </a:prstGeom>
          <a:noFill/>
        </p:spPr>
        <p:txBody>
          <a:bodyPr wrap="square" rtlCol="0">
            <a:spAutoFit/>
          </a:bodyPr>
          <a:lstStyle/>
          <a:p>
            <a:pPr algn="ctr"/>
            <a:r>
              <a:rPr lang="en-US" sz="2400" dirty="0">
                <a:hlinkClick r:id="rId2"/>
              </a:rPr>
              <a:t>View Video</a:t>
            </a:r>
            <a:endParaRPr lang="en-US" sz="2400" dirty="0"/>
          </a:p>
        </p:txBody>
      </p:sp>
    </p:spTree>
    <p:extLst>
      <p:ext uri="{BB962C8B-B14F-4D97-AF65-F5344CB8AC3E}">
        <p14:creationId xmlns:p14="http://schemas.microsoft.com/office/powerpoint/2010/main" val="830243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C7620-0271-4ADC-8FF9-787D19A41C96}"/>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C1FA6044-9508-4AF9-9549-C487A22AEB54}"/>
              </a:ext>
            </a:extLst>
          </p:cNvPr>
          <p:cNvSpPr>
            <a:spLocks noGrp="1"/>
          </p:cNvSpPr>
          <p:nvPr>
            <p:ph idx="1"/>
          </p:nvPr>
        </p:nvSpPr>
        <p:spPr>
          <a:xfrm>
            <a:off x="838200" y="2170175"/>
            <a:ext cx="10515600" cy="4006787"/>
          </a:xfrm>
        </p:spPr>
        <p:txBody>
          <a:bodyPr/>
          <a:lstStyle/>
          <a:p>
            <a:r>
              <a:rPr lang="en-US" dirty="0"/>
              <a:t>Minister. </a:t>
            </a:r>
          </a:p>
          <a:p>
            <a:pPr lvl="1"/>
            <a:r>
              <a:rPr lang="en-US" dirty="0"/>
              <a:t>Identify the spiritual gift(s) God has given you and get busy using it. </a:t>
            </a:r>
          </a:p>
          <a:p>
            <a:pPr lvl="1"/>
            <a:r>
              <a:rPr lang="en-US" dirty="0"/>
              <a:t>Ask your pastor or others in your group how you might utilize your gift to minister, strengthen, and support your church. </a:t>
            </a:r>
          </a:p>
          <a:p>
            <a:endParaRPr lang="en-US" dirty="0"/>
          </a:p>
        </p:txBody>
      </p:sp>
    </p:spTree>
    <p:extLst>
      <p:ext uri="{BB962C8B-B14F-4D97-AF65-F5344CB8AC3E}">
        <p14:creationId xmlns:p14="http://schemas.microsoft.com/office/powerpoint/2010/main" val="1770988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C7620-0271-4ADC-8FF9-787D19A41C96}"/>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C1FA6044-9508-4AF9-9549-C487A22AEB54}"/>
              </a:ext>
            </a:extLst>
          </p:cNvPr>
          <p:cNvSpPr>
            <a:spLocks noGrp="1"/>
          </p:cNvSpPr>
          <p:nvPr>
            <p:ph idx="1"/>
          </p:nvPr>
        </p:nvSpPr>
        <p:spPr/>
        <p:txBody>
          <a:bodyPr/>
          <a:lstStyle/>
          <a:p>
            <a:r>
              <a:rPr lang="en-US" dirty="0"/>
              <a:t>Motivate. </a:t>
            </a:r>
          </a:p>
          <a:p>
            <a:pPr lvl="1"/>
            <a:r>
              <a:rPr lang="en-US" dirty="0"/>
              <a:t>As the body of Christ, we have a responsibility for each other. </a:t>
            </a:r>
          </a:p>
          <a:p>
            <a:pPr lvl="1"/>
            <a:r>
              <a:rPr lang="en-US" dirty="0"/>
              <a:t>Maybe you know a fellow believer who is either not connected to a local church or is not using his or her spiritual gift.</a:t>
            </a:r>
          </a:p>
          <a:p>
            <a:pPr lvl="1"/>
            <a:r>
              <a:rPr lang="en-US" dirty="0"/>
              <a:t>Lovingly confront and encourage the person to carry out his or her role in the body of Christ </a:t>
            </a:r>
          </a:p>
          <a:p>
            <a:endParaRPr lang="en-US" dirty="0"/>
          </a:p>
        </p:txBody>
      </p:sp>
    </p:spTree>
    <p:extLst>
      <p:ext uri="{BB962C8B-B14F-4D97-AF65-F5344CB8AC3E}">
        <p14:creationId xmlns:p14="http://schemas.microsoft.com/office/powerpoint/2010/main" val="1665617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7C14D4A2-834C-4291-81CA-BA55C7E47030}"/>
              </a:ext>
            </a:extLst>
          </p:cNvPr>
          <p:cNvSpPr/>
          <p:nvPr/>
        </p:nvSpPr>
        <p:spPr>
          <a:xfrm>
            <a:off x="914400" y="5425440"/>
            <a:ext cx="3060192" cy="780288"/>
          </a:xfrm>
          <a:prstGeom prst="ellipse">
            <a:avLst/>
          </a:prstGeom>
          <a:solidFill>
            <a:schemeClr val="tx2">
              <a:lumMod val="60000"/>
              <a:lumOff val="4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F3973A-2F85-4B4F-BA6C-D6ED68E70762}"/>
              </a:ext>
            </a:extLst>
          </p:cNvPr>
          <p:cNvSpPr>
            <a:spLocks noGrp="1"/>
          </p:cNvSpPr>
          <p:nvPr>
            <p:ph type="title"/>
          </p:nvPr>
        </p:nvSpPr>
        <p:spPr/>
        <p:txBody>
          <a:bodyPr/>
          <a:lstStyle/>
          <a:p>
            <a:r>
              <a:rPr lang="en-US" dirty="0"/>
              <a:t>Family Activities</a:t>
            </a:r>
          </a:p>
        </p:txBody>
      </p:sp>
      <p:pic>
        <p:nvPicPr>
          <p:cNvPr id="5" name="Picture 4">
            <a:extLst>
              <a:ext uri="{FF2B5EF4-FFF2-40B4-BE49-F238E27FC236}">
                <a16:creationId xmlns:a16="http://schemas.microsoft.com/office/drawing/2014/main" id="{C22AE2B0-56D2-4505-A890-4CC8F75BD3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0" y="2877312"/>
            <a:ext cx="1481328" cy="2962656"/>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B283714D-7E15-496A-B79C-77393444C76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046719" y="2670048"/>
            <a:ext cx="3011805" cy="2444052"/>
          </a:xfrm>
          <a:prstGeom prst="rect">
            <a:avLst/>
          </a:prstGeom>
          <a:ln>
            <a:noFill/>
          </a:ln>
          <a:effectLst>
            <a:outerShdw blurRad="292100" dist="139700" dir="2700000" algn="tl" rotWithShape="0">
              <a:srgbClr val="333333">
                <a:alpha val="65000"/>
              </a:srgbClr>
            </a:outerShdw>
          </a:effectLst>
          <a:scene3d>
            <a:camera prst="perspectiveContrastingLeftFacing"/>
            <a:lightRig rig="threePt" dir="t"/>
          </a:scene3d>
        </p:spPr>
      </p:pic>
      <p:sp>
        <p:nvSpPr>
          <p:cNvPr id="7" name="Speech Bubble: Rectangle with Corners Rounded 6">
            <a:extLst>
              <a:ext uri="{FF2B5EF4-FFF2-40B4-BE49-F238E27FC236}">
                <a16:creationId xmlns:a16="http://schemas.microsoft.com/office/drawing/2014/main" id="{340E2D93-DC0F-41B8-B301-8AD09D139CCD}"/>
              </a:ext>
            </a:extLst>
          </p:cNvPr>
          <p:cNvSpPr/>
          <p:nvPr/>
        </p:nvSpPr>
        <p:spPr>
          <a:xfrm>
            <a:off x="3694176" y="1731264"/>
            <a:ext cx="4072128" cy="3048000"/>
          </a:xfrm>
          <a:prstGeom prst="wedgeRoundRectCallout">
            <a:avLst>
              <a:gd name="adj1" fmla="val -68486"/>
              <a:gd name="adj2" fmla="val -6399"/>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It is I … Spiros the Spy.  This week’s  Double Puzzle looks suspiciously like a message from </a:t>
            </a:r>
            <a:r>
              <a:rPr lang="en-US" dirty="0" err="1">
                <a:latin typeface="Comic Sans MS" panose="030F0702030302020204" pitchFamily="66" charset="0"/>
              </a:rPr>
              <a:t>Faba</a:t>
            </a:r>
            <a:r>
              <a:rPr lang="en-US" dirty="0">
                <a:latin typeface="Comic Sans MS" panose="030F0702030302020204" pitchFamily="66" charset="0"/>
              </a:rPr>
              <a:t> </a:t>
            </a:r>
            <a:r>
              <a:rPr lang="en-US" dirty="0" err="1">
                <a:latin typeface="Comic Sans MS" panose="030F0702030302020204" pitchFamily="66" charset="0"/>
              </a:rPr>
              <a:t>Wisauof</a:t>
            </a:r>
            <a:r>
              <a:rPr lang="en-US" dirty="0">
                <a:latin typeface="Comic Sans MS" panose="030F0702030302020204" pitchFamily="66" charset="0"/>
              </a:rPr>
              <a:t>, one of my operatives.  Can you help us decode it?  Maybe you have the gift of decoding.  If you are suspicious, you might check other Family Activities at </a:t>
            </a:r>
            <a:r>
              <a:rPr lang="en-US" dirty="0">
                <a:latin typeface="Comic Sans MS" panose="030F0702030302020204" pitchFamily="66" charset="0"/>
                <a:hlinkClick r:id="rId4"/>
              </a:rPr>
              <a:t>https://tinyurl.com/y2ohhwtf</a:t>
            </a:r>
            <a:r>
              <a:rPr lang="en-US" dirty="0">
                <a:latin typeface="Comic Sans MS" panose="030F0702030302020204" pitchFamily="66" charset="0"/>
              </a:rPr>
              <a:t> </a:t>
            </a:r>
          </a:p>
        </p:txBody>
      </p:sp>
    </p:spTree>
    <p:extLst>
      <p:ext uri="{BB962C8B-B14F-4D97-AF65-F5344CB8AC3E}">
        <p14:creationId xmlns:p14="http://schemas.microsoft.com/office/powerpoint/2010/main" val="11515950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Committed to His Church</a:t>
            </a:r>
          </a:p>
        </p:txBody>
      </p:sp>
      <p:sp>
        <p:nvSpPr>
          <p:cNvPr id="3" name="Subtitle 2"/>
          <p:cNvSpPr>
            <a:spLocks noGrp="1"/>
          </p:cNvSpPr>
          <p:nvPr>
            <p:ph type="subTitle" idx="1"/>
          </p:nvPr>
        </p:nvSpPr>
        <p:spPr>
          <a:xfrm>
            <a:off x="1524000" y="3930732"/>
            <a:ext cx="9144000" cy="1327068"/>
          </a:xfrm>
        </p:spPr>
        <p:txBody>
          <a:bodyPr/>
          <a:lstStyle/>
          <a:p>
            <a:r>
              <a:rPr lang="en-US" dirty="0"/>
              <a:t>November 8</a:t>
            </a:r>
          </a:p>
        </p:txBody>
      </p:sp>
    </p:spTree>
    <p:extLst>
      <p:ext uri="{BB962C8B-B14F-4D97-AF65-F5344CB8AC3E}">
        <p14:creationId xmlns:p14="http://schemas.microsoft.com/office/powerpoint/2010/main" val="1185796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B53467-1E57-4182-882E-27AF9010165A}"/>
              </a:ext>
            </a:extLst>
          </p:cNvPr>
          <p:cNvSpPr>
            <a:spLocks noGrp="1"/>
          </p:cNvSpPr>
          <p:nvPr>
            <p:ph type="title"/>
          </p:nvPr>
        </p:nvSpPr>
        <p:spPr/>
        <p:txBody>
          <a:bodyPr/>
          <a:lstStyle/>
          <a:p>
            <a:r>
              <a:rPr lang="en-US" dirty="0"/>
              <a:t>Remember when …</a:t>
            </a:r>
          </a:p>
        </p:txBody>
      </p:sp>
      <p:sp>
        <p:nvSpPr>
          <p:cNvPr id="4" name="Content Placeholder 3">
            <a:extLst>
              <a:ext uri="{FF2B5EF4-FFF2-40B4-BE49-F238E27FC236}">
                <a16:creationId xmlns:a16="http://schemas.microsoft.com/office/drawing/2014/main" id="{B6A8436C-62C8-4468-A308-D6BF15D4550B}"/>
              </a:ext>
            </a:extLst>
          </p:cNvPr>
          <p:cNvSpPr>
            <a:spLocks noGrp="1"/>
          </p:cNvSpPr>
          <p:nvPr>
            <p:ph idx="1"/>
          </p:nvPr>
        </p:nvSpPr>
        <p:spPr/>
        <p:txBody>
          <a:bodyPr/>
          <a:lstStyle/>
          <a:p>
            <a:r>
              <a:rPr lang="en-US" dirty="0"/>
              <a:t>What are some of your first memories of church?</a:t>
            </a:r>
          </a:p>
          <a:p>
            <a:endParaRPr lang="en-US" dirty="0"/>
          </a:p>
          <a:p>
            <a:r>
              <a:rPr lang="en-US" dirty="0">
                <a:solidFill>
                  <a:srgbClr val="C00000"/>
                </a:solidFill>
              </a:rPr>
              <a:t>Regular attendance as a family required commitment.</a:t>
            </a:r>
          </a:p>
          <a:p>
            <a:pPr lvl="1"/>
            <a:r>
              <a:rPr lang="en-US" dirty="0">
                <a:solidFill>
                  <a:srgbClr val="C00000"/>
                </a:solidFill>
              </a:rPr>
              <a:t>God calls us to commitment not just to the church but most importantly to Christ.</a:t>
            </a:r>
          </a:p>
          <a:p>
            <a:pPr lvl="1"/>
            <a:r>
              <a:rPr lang="en-US" dirty="0">
                <a:solidFill>
                  <a:srgbClr val="C00000"/>
                </a:solidFill>
              </a:rPr>
              <a:t>And commitment to Christ includes a commitment to His Body, the Church.</a:t>
            </a:r>
          </a:p>
          <a:p>
            <a:endParaRPr lang="en-US" dirty="0"/>
          </a:p>
        </p:txBody>
      </p:sp>
      <p:grpSp>
        <p:nvGrpSpPr>
          <p:cNvPr id="2" name="Group 1">
            <a:extLst>
              <a:ext uri="{FF2B5EF4-FFF2-40B4-BE49-F238E27FC236}">
                <a16:creationId xmlns:a16="http://schemas.microsoft.com/office/drawing/2014/main" id="{0139770D-FD3F-4929-ADE7-FCCDEBC6EF96}"/>
              </a:ext>
            </a:extLst>
          </p:cNvPr>
          <p:cNvGrpSpPr/>
          <p:nvPr/>
        </p:nvGrpSpPr>
        <p:grpSpPr>
          <a:xfrm>
            <a:off x="1145785" y="2575849"/>
            <a:ext cx="10158989" cy="3041673"/>
            <a:chOff x="853685" y="2842549"/>
            <a:chExt cx="10158989" cy="3041673"/>
          </a:xfrm>
        </p:grpSpPr>
        <p:pic>
          <p:nvPicPr>
            <p:cNvPr id="1026" name="Picture 2" descr="Clipart of church choir with books free image">
              <a:extLst>
                <a:ext uri="{FF2B5EF4-FFF2-40B4-BE49-F238E27FC236}">
                  <a16:creationId xmlns:a16="http://schemas.microsoft.com/office/drawing/2014/main" id="{30BB424D-95CD-4B90-8645-2A82CF2C77F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79627">
              <a:off x="8115899" y="2921330"/>
              <a:ext cx="2896775" cy="25828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0" name="Picture 2" descr="Colorful summer camp clipart free image">
              <a:extLst>
                <a:ext uri="{FF2B5EF4-FFF2-40B4-BE49-F238E27FC236}">
                  <a16:creationId xmlns:a16="http://schemas.microsoft.com/office/drawing/2014/main" id="{5A766E28-67CA-43B7-8E01-123F3B3B040F}"/>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4812" b="95888" l="9418" r="94393">
                          <a14:foregroundMark x1="11934" y1="4812" x2="11934" y2="4812"/>
                          <a14:foregroundMark x1="9418" y1="27209" x2="9418" y2="27209"/>
                          <a14:foregroundMark x1="89935" y1="23360" x2="89935" y2="23360"/>
                          <a14:foregroundMark x1="92667" y1="12948" x2="92667" y2="12948"/>
                          <a14:foregroundMark x1="93961" y1="12161" x2="93961" y2="12161"/>
                          <a14:foregroundMark x1="94393" y1="56780" x2="94393" y2="56780"/>
                          <a14:foregroundMark x1="90223" y1="58880" x2="90223" y2="58880"/>
                          <a14:foregroundMark x1="71316" y1="95888" x2="71316" y2="95888"/>
                          <a14:foregroundMark x1="26168" y1="77953" x2="26168" y2="77953"/>
                          <a14:foregroundMark x1="55643" y1="77253" x2="55643" y2="77253"/>
                          <a14:foregroundMark x1="49533" y1="76903" x2="49533" y2="76903"/>
                          <a14:foregroundMark x1="42272" y1="77603" x2="42272" y2="77603"/>
                          <a14:foregroundMark x1="33717" y1="76728" x2="33717" y2="76728"/>
                          <a14:foregroundMark x1="29044" y1="76903" x2="29044" y2="76903"/>
                          <a14:foregroundMark x1="25665" y1="76903" x2="25665" y2="76903"/>
                          <a14:foregroundMark x1="19339" y1="77078" x2="19339" y2="77078"/>
                          <a14:foregroundMark x1="84256" y1="77428" x2="84256" y2="77428"/>
                          <a14:foregroundMark x1="83968" y1="76728" x2="83968" y2="76728"/>
                          <a14:foregroundMark x1="83681" y1="76903" x2="83681" y2="76903"/>
                          <a14:foregroundMark x1="85406" y1="76553" x2="85406" y2="76553"/>
                          <a14:foregroundMark x1="18907" y1="76903" x2="18907" y2="76903"/>
                          <a14:foregroundMark x1="18260" y1="76903" x2="18260" y2="76903"/>
                          <a14:foregroundMark x1="64342" y1="78128" x2="64342" y2="78128"/>
                        </a14:backgroundRemoval>
                      </a14:imgEffect>
                    </a14:imgLayer>
                  </a14:imgProps>
                </a:ext>
                <a:ext uri="{28A0092B-C50C-407E-A947-70E740481C1C}">
                  <a14:useLocalDpi xmlns:a14="http://schemas.microsoft.com/office/drawing/2010/main" val="0"/>
                </a:ext>
              </a:extLst>
            </a:blip>
            <a:srcRect/>
            <a:stretch>
              <a:fillRect/>
            </a:stretch>
          </p:blipFill>
          <p:spPr bwMode="auto">
            <a:xfrm rot="21186439">
              <a:off x="853685" y="3099459"/>
              <a:ext cx="3388773" cy="27847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1505FBB-34BC-4F9B-AD01-982F86633A7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4842" b="96462" l="3687" r="94624">
                          <a14:foregroundMark x1="10906" y1="26257" x2="10906" y2="26257"/>
                          <a14:foregroundMark x1="6912" y1="53259" x2="6912" y2="53259"/>
                          <a14:foregroundMark x1="6912" y1="84730" x2="7988" y2="84730"/>
                          <a14:foregroundMark x1="3687" y1="87896" x2="3687" y2="87896"/>
                          <a14:foregroundMark x1="26421" y1="85847" x2="26421" y2="85847"/>
                          <a14:foregroundMark x1="23656" y1="94972" x2="23656" y2="94972"/>
                          <a14:foregroundMark x1="22888" y1="97020" x2="22888" y2="97020"/>
                          <a14:foregroundMark x1="66974" y1="78585" x2="66974" y2="78585"/>
                          <a14:foregroundMark x1="64823" y1="79330" x2="64823" y2="79330"/>
                          <a14:foregroundMark x1="57911" y1="77095" x2="57911" y2="77095"/>
                          <a14:foregroundMark x1="54992" y1="76909" x2="54992" y2="76909"/>
                          <a14:foregroundMark x1="44854" y1="92179" x2="44854" y2="92179"/>
                          <a14:foregroundMark x1="57911" y1="91806" x2="57911" y2="91806"/>
                          <a14:foregroundMark x1="59601" y1="91806" x2="59601" y2="91806"/>
                          <a14:foregroundMark x1="53303" y1="92365" x2="53303" y2="92365"/>
                          <a14:foregroundMark x1="53456" y1="91806" x2="53456" y2="91806"/>
                          <a14:foregroundMark x1="94777" y1="87896" x2="94777" y2="87896"/>
                          <a14:foregroundMark x1="93548" y1="60335" x2="94163" y2="60335"/>
                          <a14:foregroundMark x1="20276" y1="72253" x2="20276" y2="72253"/>
                          <a14:foregroundMark x1="64363" y1="7076" x2="64363" y2="7076"/>
                          <a14:foregroundMark x1="59601" y1="4842" x2="59601" y2="4842"/>
                          <a14:foregroundMark x1="80952" y1="65363" x2="80952" y2="65363"/>
                          <a14:foregroundMark x1="85868" y1="69460" x2="85868" y2="69460"/>
                          <a14:foregroundMark x1="79724" y1="66667" x2="79724" y2="66667"/>
                          <a14:foregroundMark x1="78955" y1="65363" x2="78955" y2="65363"/>
                          <a14:foregroundMark x1="78955" y1="64618" x2="78955" y2="64618"/>
                          <a14:foregroundMark x1="85561" y1="69274" x2="85561" y2="69274"/>
                        </a14:backgroundRemoval>
                      </a14:imgEffect>
                    </a14:imgLayer>
                  </a14:imgProps>
                </a:ext>
                <a:ext uri="{28A0092B-C50C-407E-A947-70E740481C1C}">
                  <a14:useLocalDpi xmlns:a14="http://schemas.microsoft.com/office/drawing/2010/main" val="0"/>
                </a:ext>
              </a:extLst>
            </a:blip>
            <a:stretch>
              <a:fillRect/>
            </a:stretch>
          </p:blipFill>
          <p:spPr>
            <a:xfrm>
              <a:off x="4360967" y="2842549"/>
              <a:ext cx="3203615" cy="2642613"/>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294316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38859-F233-496E-872E-1A6CB92E5CA5}"/>
              </a:ext>
            </a:extLst>
          </p:cNvPr>
          <p:cNvSpPr>
            <a:spLocks noGrp="1"/>
          </p:cNvSpPr>
          <p:nvPr>
            <p:ph type="title"/>
          </p:nvPr>
        </p:nvSpPr>
        <p:spPr/>
        <p:txBody>
          <a:bodyPr/>
          <a:lstStyle/>
          <a:p>
            <a:pPr algn="l"/>
            <a:r>
              <a:rPr lang="en-US" dirty="0"/>
              <a:t>Listen for a comparison to the human body.</a:t>
            </a:r>
          </a:p>
        </p:txBody>
      </p:sp>
      <p:sp>
        <p:nvSpPr>
          <p:cNvPr id="3" name="Content Placeholder 2">
            <a:extLst>
              <a:ext uri="{FF2B5EF4-FFF2-40B4-BE49-F238E27FC236}">
                <a16:creationId xmlns:a16="http://schemas.microsoft.com/office/drawing/2014/main" id="{4663051E-3917-43A3-97AB-AFEA875A4719}"/>
              </a:ext>
            </a:extLst>
          </p:cNvPr>
          <p:cNvSpPr>
            <a:spLocks noGrp="1"/>
          </p:cNvSpPr>
          <p:nvPr>
            <p:ph idx="1"/>
          </p:nvPr>
        </p:nvSpPr>
        <p:spPr>
          <a:xfrm>
            <a:off x="1574800" y="1965325"/>
            <a:ext cx="9105900" cy="4351338"/>
          </a:xfrm>
        </p:spPr>
        <p:txBody>
          <a:bodyPr/>
          <a:lstStyle/>
          <a:p>
            <a:pPr marL="0" indent="0" algn="ctr">
              <a:buNone/>
            </a:pPr>
            <a:r>
              <a:rPr lang="en-US" dirty="0"/>
              <a:t>Romans 12:3-5 (NIV)  For by the grace given me I say to every one of you: Do not think of yourself more highly than you ought, but rather think of yourself with sober judgment, in accordance with the measure of faith God has given you.</a:t>
            </a:r>
          </a:p>
        </p:txBody>
      </p:sp>
    </p:spTree>
    <p:extLst>
      <p:ext uri="{BB962C8B-B14F-4D97-AF65-F5344CB8AC3E}">
        <p14:creationId xmlns:p14="http://schemas.microsoft.com/office/powerpoint/2010/main" val="170831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38859-F233-496E-872E-1A6CB92E5CA5}"/>
              </a:ext>
            </a:extLst>
          </p:cNvPr>
          <p:cNvSpPr>
            <a:spLocks noGrp="1"/>
          </p:cNvSpPr>
          <p:nvPr>
            <p:ph type="title"/>
          </p:nvPr>
        </p:nvSpPr>
        <p:spPr/>
        <p:txBody>
          <a:bodyPr/>
          <a:lstStyle/>
          <a:p>
            <a:pPr algn="l"/>
            <a:r>
              <a:rPr lang="en-US" dirty="0"/>
              <a:t>Listen for a comparison to the human body.</a:t>
            </a:r>
          </a:p>
        </p:txBody>
      </p:sp>
      <p:sp>
        <p:nvSpPr>
          <p:cNvPr id="3" name="Content Placeholder 2">
            <a:extLst>
              <a:ext uri="{FF2B5EF4-FFF2-40B4-BE49-F238E27FC236}">
                <a16:creationId xmlns:a16="http://schemas.microsoft.com/office/drawing/2014/main" id="{4663051E-3917-43A3-97AB-AFEA875A4719}"/>
              </a:ext>
            </a:extLst>
          </p:cNvPr>
          <p:cNvSpPr>
            <a:spLocks noGrp="1"/>
          </p:cNvSpPr>
          <p:nvPr>
            <p:ph idx="1"/>
          </p:nvPr>
        </p:nvSpPr>
        <p:spPr>
          <a:xfrm>
            <a:off x="1485900" y="2193925"/>
            <a:ext cx="9105900" cy="4351338"/>
          </a:xfrm>
        </p:spPr>
        <p:txBody>
          <a:bodyPr/>
          <a:lstStyle/>
          <a:p>
            <a:pPr marL="0" indent="0" algn="ctr">
              <a:buNone/>
            </a:pPr>
            <a:r>
              <a:rPr lang="en-US" dirty="0"/>
              <a:t>Just as each of us has one body with many members, and these members do not all have the same function, 5  so in Christ we who are many form one body, and each member belongs to all the others.</a:t>
            </a:r>
          </a:p>
        </p:txBody>
      </p:sp>
      <p:pic>
        <p:nvPicPr>
          <p:cNvPr id="5" name="Picture 4">
            <a:extLst>
              <a:ext uri="{FF2B5EF4-FFF2-40B4-BE49-F238E27FC236}">
                <a16:creationId xmlns:a16="http://schemas.microsoft.com/office/drawing/2014/main" id="{3BFA5317-6720-4841-9E71-F35775F06188}"/>
              </a:ext>
            </a:extLst>
          </p:cNvPr>
          <p:cNvPicPr>
            <a:picLocks noChangeAspect="1"/>
          </p:cNvPicPr>
          <p:nvPr/>
        </p:nvPicPr>
        <p:blipFill>
          <a:blip r:embed="rId2"/>
          <a:stretch>
            <a:fillRect/>
          </a:stretch>
        </p:blipFill>
        <p:spPr>
          <a:xfrm>
            <a:off x="5024543" y="5270500"/>
            <a:ext cx="2757730" cy="3825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926291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BE243-7637-48B2-808C-4B729948EEA7}"/>
              </a:ext>
            </a:extLst>
          </p:cNvPr>
          <p:cNvSpPr>
            <a:spLocks noGrp="1"/>
          </p:cNvSpPr>
          <p:nvPr>
            <p:ph type="title"/>
          </p:nvPr>
        </p:nvSpPr>
        <p:spPr/>
        <p:txBody>
          <a:bodyPr/>
          <a:lstStyle/>
          <a:p>
            <a:r>
              <a:rPr lang="en-US" dirty="0"/>
              <a:t>One Body in Christ</a:t>
            </a:r>
          </a:p>
        </p:txBody>
      </p:sp>
      <p:sp>
        <p:nvSpPr>
          <p:cNvPr id="3" name="Content Placeholder 2">
            <a:extLst>
              <a:ext uri="{FF2B5EF4-FFF2-40B4-BE49-F238E27FC236}">
                <a16:creationId xmlns:a16="http://schemas.microsoft.com/office/drawing/2014/main" id="{B304A1CD-9503-43F9-9E8E-3E18762F6F43}"/>
              </a:ext>
            </a:extLst>
          </p:cNvPr>
          <p:cNvSpPr>
            <a:spLocks noGrp="1"/>
          </p:cNvSpPr>
          <p:nvPr>
            <p:ph idx="1"/>
          </p:nvPr>
        </p:nvSpPr>
        <p:spPr/>
        <p:txBody>
          <a:bodyPr/>
          <a:lstStyle/>
          <a:p>
            <a:r>
              <a:rPr lang="en-US" dirty="0"/>
              <a:t>According to Paul, how should Christians think about themselves? </a:t>
            </a:r>
          </a:p>
          <a:p>
            <a:r>
              <a:rPr lang="en-US" dirty="0"/>
              <a:t>Note the analogy he used to describe the diversity with unity that is essential to health. How did he apply that to being one body in Christ? </a:t>
            </a:r>
          </a:p>
          <a:p>
            <a:r>
              <a:rPr lang="en-US" dirty="0"/>
              <a:t>How does the analogy of the human body help us better understand how the church should work? </a:t>
            </a:r>
          </a:p>
        </p:txBody>
      </p:sp>
    </p:spTree>
    <p:extLst>
      <p:ext uri="{BB962C8B-B14F-4D97-AF65-F5344CB8AC3E}">
        <p14:creationId xmlns:p14="http://schemas.microsoft.com/office/powerpoint/2010/main" val="408588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885E1B-EA90-495F-926F-1E2EEB0148A9}"/>
              </a:ext>
            </a:extLst>
          </p:cNvPr>
          <p:cNvSpPr>
            <a:spLocks noGrp="1"/>
          </p:cNvSpPr>
          <p:nvPr>
            <p:ph idx="1"/>
          </p:nvPr>
        </p:nvSpPr>
        <p:spPr>
          <a:xfrm>
            <a:off x="876300" y="1825625"/>
            <a:ext cx="10515600" cy="4351338"/>
          </a:xfrm>
        </p:spPr>
        <p:txBody>
          <a:bodyPr/>
          <a:lstStyle/>
          <a:p>
            <a:r>
              <a:rPr lang="en-US" dirty="0"/>
              <a:t>Agree or disagree?</a:t>
            </a:r>
          </a:p>
          <a:p>
            <a:endParaRPr lang="en-US" dirty="0"/>
          </a:p>
          <a:p>
            <a:endParaRPr lang="en-US" dirty="0"/>
          </a:p>
          <a:p>
            <a:endParaRPr lang="en-US" dirty="0"/>
          </a:p>
          <a:p>
            <a:endParaRPr lang="en-US" dirty="0"/>
          </a:p>
          <a:p>
            <a:pPr marL="0" indent="0">
              <a:buNone/>
            </a:pPr>
            <a:r>
              <a:rPr lang="en-US" dirty="0">
                <a:solidFill>
                  <a:srgbClr val="C00000"/>
                </a:solidFill>
                <a:sym typeface="Wingdings" panose="05000000000000000000" pitchFamily="2" charset="2"/>
              </a:rPr>
              <a:t></a:t>
            </a:r>
            <a:r>
              <a:rPr lang="en-US" dirty="0">
                <a:solidFill>
                  <a:srgbClr val="C00000"/>
                </a:solidFill>
              </a:rPr>
              <a:t>The point is, that both are equally important … Paul is saying no one believer is more important than the other … all are equally important.</a:t>
            </a:r>
          </a:p>
        </p:txBody>
      </p:sp>
      <p:graphicFrame>
        <p:nvGraphicFramePr>
          <p:cNvPr id="7" name="Table 7">
            <a:extLst>
              <a:ext uri="{FF2B5EF4-FFF2-40B4-BE49-F238E27FC236}">
                <a16:creationId xmlns:a16="http://schemas.microsoft.com/office/drawing/2014/main" id="{AC19331F-07CF-4B3B-B00C-5476F446D5D0}"/>
              </a:ext>
            </a:extLst>
          </p:cNvPr>
          <p:cNvGraphicFramePr>
            <a:graphicFrameLocks noGrp="1"/>
          </p:cNvGraphicFramePr>
          <p:nvPr>
            <p:extLst>
              <p:ext uri="{D42A27DB-BD31-4B8C-83A1-F6EECF244321}">
                <p14:modId xmlns:p14="http://schemas.microsoft.com/office/powerpoint/2010/main" val="3926646354"/>
              </p:ext>
            </p:extLst>
          </p:nvPr>
        </p:nvGraphicFramePr>
        <p:xfrm>
          <a:off x="1003300" y="2827866"/>
          <a:ext cx="8128000" cy="16459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877944911"/>
                    </a:ext>
                  </a:extLst>
                </a:gridCol>
                <a:gridCol w="4064000">
                  <a:extLst>
                    <a:ext uri="{9D8B030D-6E8A-4147-A177-3AD203B41FA5}">
                      <a16:colId xmlns:a16="http://schemas.microsoft.com/office/drawing/2014/main" val="2129793913"/>
                    </a:ext>
                  </a:extLst>
                </a:gridCol>
              </a:tblGrid>
              <a:tr h="370840">
                <a:tc>
                  <a:txBody>
                    <a:bodyPr/>
                    <a:lstStyle/>
                    <a:p>
                      <a:pPr algn="ctr"/>
                      <a:r>
                        <a:rPr lang="en-US" sz="3200" dirty="0"/>
                        <a:t>Agree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t>Disagree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0523498"/>
                  </a:ext>
                </a:extLst>
              </a:tr>
              <a:tr h="370840">
                <a:tc>
                  <a:txBody>
                    <a:bodyPr/>
                    <a:lstStyle/>
                    <a:p>
                      <a:endParaRPr lang="en-US" sz="3200" dirty="0"/>
                    </a:p>
                    <a:p>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8030683"/>
                  </a:ext>
                </a:extLst>
              </a:tr>
            </a:tbl>
          </a:graphicData>
        </a:graphic>
      </p:graphicFrame>
      <p:sp>
        <p:nvSpPr>
          <p:cNvPr id="2" name="Title 1">
            <a:extLst>
              <a:ext uri="{FF2B5EF4-FFF2-40B4-BE49-F238E27FC236}">
                <a16:creationId xmlns:a16="http://schemas.microsoft.com/office/drawing/2014/main" id="{752A8C08-5091-4FC1-915E-622027088EC1}"/>
              </a:ext>
            </a:extLst>
          </p:cNvPr>
          <p:cNvSpPr>
            <a:spLocks noGrp="1"/>
          </p:cNvSpPr>
          <p:nvPr>
            <p:ph type="title"/>
          </p:nvPr>
        </p:nvSpPr>
        <p:spPr>
          <a:xfrm>
            <a:off x="838200" y="365125"/>
            <a:ext cx="7924800" cy="1325563"/>
          </a:xfrm>
        </p:spPr>
        <p:txBody>
          <a:bodyPr/>
          <a:lstStyle/>
          <a:p>
            <a:r>
              <a:rPr lang="en-US" dirty="0"/>
              <a:t>One Body in Christ</a:t>
            </a:r>
          </a:p>
        </p:txBody>
      </p:sp>
      <p:grpSp>
        <p:nvGrpSpPr>
          <p:cNvPr id="4" name="Group 3">
            <a:extLst>
              <a:ext uri="{FF2B5EF4-FFF2-40B4-BE49-F238E27FC236}">
                <a16:creationId xmlns:a16="http://schemas.microsoft.com/office/drawing/2014/main" id="{5A064F5E-D751-474E-930C-497B922E6B6B}"/>
              </a:ext>
            </a:extLst>
          </p:cNvPr>
          <p:cNvGrpSpPr/>
          <p:nvPr/>
        </p:nvGrpSpPr>
        <p:grpSpPr>
          <a:xfrm>
            <a:off x="7859078" y="705485"/>
            <a:ext cx="3520124" cy="3117215"/>
            <a:chOff x="1149649" y="-702704"/>
            <a:chExt cx="1634124" cy="1916430"/>
          </a:xfrm>
        </p:grpSpPr>
        <p:pic>
          <p:nvPicPr>
            <p:cNvPr id="5" name="Picture 4">
              <a:extLst>
                <a:ext uri="{FF2B5EF4-FFF2-40B4-BE49-F238E27FC236}">
                  <a16:creationId xmlns:a16="http://schemas.microsoft.com/office/drawing/2014/main" id="{346E71BE-33E9-4A21-809E-6BDBD9DEA48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79128" y="-702704"/>
              <a:ext cx="1604645" cy="1916430"/>
            </a:xfrm>
            <a:prstGeom prst="rect">
              <a:avLst/>
            </a:prstGeom>
            <a:noFill/>
          </p:spPr>
        </p:pic>
        <p:sp>
          <p:nvSpPr>
            <p:cNvPr id="6" name="Text Box 4">
              <a:extLst>
                <a:ext uri="{FF2B5EF4-FFF2-40B4-BE49-F238E27FC236}">
                  <a16:creationId xmlns:a16="http://schemas.microsoft.com/office/drawing/2014/main" id="{D124639B-8819-4925-9E7B-8CEA86E2328B}"/>
                </a:ext>
              </a:extLst>
            </p:cNvPr>
            <p:cNvSpPr txBox="1"/>
            <p:nvPr/>
          </p:nvSpPr>
          <p:spPr>
            <a:xfrm>
              <a:off x="1149649" y="-517434"/>
              <a:ext cx="898525" cy="8915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2000" dirty="0">
                  <a:effectLst/>
                  <a:latin typeface="Comic Sans MS" panose="030F0702030302020204" pitchFamily="66" charset="0"/>
                  <a:ea typeface="Times New Roman" panose="02020603050405020304" pitchFamily="18" charset="0"/>
                  <a:cs typeface="Arial" panose="020B0604020202020204" pitchFamily="34" charset="0"/>
                </a:rPr>
                <a:t>It’s more important to have an eye than an ear.</a:t>
              </a:r>
              <a:endParaRPr lang="en-US" sz="3200" dirty="0">
                <a:effectLst/>
                <a:latin typeface="Comic Sans MS" panose="030F0702030302020204" pitchFamily="66" charset="0"/>
                <a:ea typeface="Times New Roman" panose="02020603050405020304" pitchFamily="18" charset="0"/>
                <a:cs typeface="Arial" panose="020B0604020202020204" pitchFamily="34" charset="0"/>
              </a:endParaRPr>
            </a:p>
          </p:txBody>
        </p:sp>
      </p:grpSp>
    </p:spTree>
    <p:extLst>
      <p:ext uri="{BB962C8B-B14F-4D97-AF65-F5344CB8AC3E}">
        <p14:creationId xmlns:p14="http://schemas.microsoft.com/office/powerpoint/2010/main" val="638901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45E57-7FE9-461F-AC26-2C4A26F4CDCC}"/>
              </a:ext>
            </a:extLst>
          </p:cNvPr>
          <p:cNvSpPr>
            <a:spLocks noGrp="1"/>
          </p:cNvSpPr>
          <p:nvPr>
            <p:ph type="title"/>
          </p:nvPr>
        </p:nvSpPr>
        <p:spPr/>
        <p:txBody>
          <a:bodyPr/>
          <a:lstStyle/>
          <a:p>
            <a:r>
              <a:rPr lang="en-US" dirty="0"/>
              <a:t>One Body in Christ</a:t>
            </a:r>
          </a:p>
        </p:txBody>
      </p:sp>
      <p:sp>
        <p:nvSpPr>
          <p:cNvPr id="3" name="Content Placeholder 2">
            <a:extLst>
              <a:ext uri="{FF2B5EF4-FFF2-40B4-BE49-F238E27FC236}">
                <a16:creationId xmlns:a16="http://schemas.microsoft.com/office/drawing/2014/main" id="{B61906D8-8861-417F-87FB-72840567493A}"/>
              </a:ext>
            </a:extLst>
          </p:cNvPr>
          <p:cNvSpPr>
            <a:spLocks noGrp="1"/>
          </p:cNvSpPr>
          <p:nvPr>
            <p:ph idx="1"/>
          </p:nvPr>
        </p:nvSpPr>
        <p:spPr/>
        <p:txBody>
          <a:bodyPr/>
          <a:lstStyle/>
          <a:p>
            <a:r>
              <a:rPr lang="en-US" dirty="0"/>
              <a:t>How should these concepts keep a person from feeling superior or inferior to other Christians? </a:t>
            </a:r>
          </a:p>
          <a:p>
            <a:r>
              <a:rPr lang="en-US" dirty="0"/>
              <a:t>What does it look like when a believer underestimates his or her value to the church?</a:t>
            </a:r>
          </a:p>
          <a:p>
            <a:r>
              <a:rPr lang="en-US" dirty="0"/>
              <a:t>How could that kind of thinking hinder spiritual health … both for the church and for the individual?</a:t>
            </a:r>
          </a:p>
        </p:txBody>
      </p:sp>
    </p:spTree>
    <p:extLst>
      <p:ext uri="{BB962C8B-B14F-4D97-AF65-F5344CB8AC3E}">
        <p14:creationId xmlns:p14="http://schemas.microsoft.com/office/powerpoint/2010/main" val="3880690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14D7F-1861-45D7-82EB-3AEA827F1A1C}"/>
              </a:ext>
            </a:extLst>
          </p:cNvPr>
          <p:cNvSpPr>
            <a:spLocks noGrp="1"/>
          </p:cNvSpPr>
          <p:nvPr>
            <p:ph type="title"/>
          </p:nvPr>
        </p:nvSpPr>
        <p:spPr/>
        <p:txBody>
          <a:bodyPr/>
          <a:lstStyle/>
          <a:p>
            <a:r>
              <a:rPr lang="en-US" dirty="0"/>
              <a:t>One Body in Christ</a:t>
            </a:r>
          </a:p>
        </p:txBody>
      </p:sp>
      <p:sp>
        <p:nvSpPr>
          <p:cNvPr id="3" name="Content Placeholder 2">
            <a:extLst>
              <a:ext uri="{FF2B5EF4-FFF2-40B4-BE49-F238E27FC236}">
                <a16:creationId xmlns:a16="http://schemas.microsoft.com/office/drawing/2014/main" id="{991241D6-5F16-42D3-B892-883EE2A76824}"/>
              </a:ext>
            </a:extLst>
          </p:cNvPr>
          <p:cNvSpPr>
            <a:spLocks noGrp="1"/>
          </p:cNvSpPr>
          <p:nvPr>
            <p:ph idx="1"/>
          </p:nvPr>
        </p:nvSpPr>
        <p:spPr/>
        <p:txBody>
          <a:bodyPr/>
          <a:lstStyle/>
          <a:p>
            <a:r>
              <a:rPr lang="en-US" dirty="0"/>
              <a:t>What should be our attitude about service to the church provided by fellow believers?</a:t>
            </a:r>
          </a:p>
        </p:txBody>
      </p:sp>
    </p:spTree>
    <p:extLst>
      <p:ext uri="{BB962C8B-B14F-4D97-AF65-F5344CB8AC3E}">
        <p14:creationId xmlns:p14="http://schemas.microsoft.com/office/powerpoint/2010/main" val="34778408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62</TotalTime>
  <Words>1089</Words>
  <Application>Microsoft Office PowerPoint</Application>
  <PresentationFormat>Widescreen</PresentationFormat>
  <Paragraphs>81</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Comic Sans MS</vt:lpstr>
      <vt:lpstr>Office Theme</vt:lpstr>
      <vt:lpstr>Committed to His Church</vt:lpstr>
      <vt:lpstr>Video Introduction</vt:lpstr>
      <vt:lpstr>Remember when …</vt:lpstr>
      <vt:lpstr>Listen for a comparison to the human body.</vt:lpstr>
      <vt:lpstr>Listen for a comparison to the human body.</vt:lpstr>
      <vt:lpstr>One Body in Christ</vt:lpstr>
      <vt:lpstr>One Body in Christ</vt:lpstr>
      <vt:lpstr>One Body in Christ</vt:lpstr>
      <vt:lpstr>One Body in Christ</vt:lpstr>
      <vt:lpstr>Listen for using Spiritual gifts in the church.</vt:lpstr>
      <vt:lpstr>Listen for using Spiritual gifts in the church.</vt:lpstr>
      <vt:lpstr>Using Gifts to Support the Body</vt:lpstr>
      <vt:lpstr>Using Gifts to Support the Body</vt:lpstr>
      <vt:lpstr>Listen for attributes that enhance the unity in the church.</vt:lpstr>
      <vt:lpstr>Listen for attributes that enhance the unity in the church.</vt:lpstr>
      <vt:lpstr>Serving the Lord Together</vt:lpstr>
      <vt:lpstr>Serving the Lord Together</vt:lpstr>
      <vt:lpstr>Serving the Lord Together</vt:lpstr>
      <vt:lpstr>Application</vt:lpstr>
      <vt:lpstr>Application</vt:lpstr>
      <vt:lpstr>Application</vt:lpstr>
      <vt:lpstr>Family Activities</vt:lpstr>
      <vt:lpstr>Committed to His Church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Committed to His Church</dc:title>
  <dc:creator>Steve Armstrong</dc:creator>
  <cp:lastModifiedBy>Steve Armstrong</cp:lastModifiedBy>
  <cp:revision>3</cp:revision>
  <dcterms:created xsi:type="dcterms:W3CDTF">2020-10-23T13:43:27Z</dcterms:created>
  <dcterms:modified xsi:type="dcterms:W3CDTF">2020-10-23T14:46:14Z</dcterms:modified>
</cp:coreProperties>
</file>