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10/2/2020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rwrqoxu8"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y3yuv8xv"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615055" cy="2387600"/>
          </a:xfrm>
        </p:spPr>
        <p:txBody>
          <a:bodyPr/>
          <a:lstStyle/>
          <a:p>
            <a:r>
              <a:rPr lang="en-US" dirty="0"/>
              <a:t>Christ’s Commitment to Us</a:t>
            </a:r>
          </a:p>
        </p:txBody>
      </p:sp>
      <p:sp>
        <p:nvSpPr>
          <p:cNvPr id="3" name="Subtitle 2"/>
          <p:cNvSpPr>
            <a:spLocks noGrp="1"/>
          </p:cNvSpPr>
          <p:nvPr>
            <p:ph type="subTitle" idx="1"/>
          </p:nvPr>
        </p:nvSpPr>
        <p:spPr>
          <a:xfrm>
            <a:off x="1524000" y="3883230"/>
            <a:ext cx="9144000" cy="1374569"/>
          </a:xfrm>
        </p:spPr>
        <p:txBody>
          <a:bodyPr/>
          <a:lstStyle/>
          <a:p>
            <a:r>
              <a:rPr lang="en-US" dirty="0"/>
              <a:t>October 18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DEAE1-87A4-4B5C-B675-1ACEED75AAA9}"/>
              </a:ext>
            </a:extLst>
          </p:cNvPr>
          <p:cNvSpPr>
            <a:spLocks noGrp="1"/>
          </p:cNvSpPr>
          <p:nvPr>
            <p:ph type="title"/>
          </p:nvPr>
        </p:nvSpPr>
        <p:spPr/>
        <p:txBody>
          <a:bodyPr/>
          <a:lstStyle/>
          <a:p>
            <a:r>
              <a:rPr lang="en-US" dirty="0"/>
              <a:t>Committed to Reconcile Us to God</a:t>
            </a:r>
          </a:p>
        </p:txBody>
      </p:sp>
      <p:sp>
        <p:nvSpPr>
          <p:cNvPr id="3" name="Content Placeholder 2">
            <a:extLst>
              <a:ext uri="{FF2B5EF4-FFF2-40B4-BE49-F238E27FC236}">
                <a16:creationId xmlns:a16="http://schemas.microsoft.com/office/drawing/2014/main" id="{4E2D7C42-C1AB-4B22-9A40-BFFCD3F69E44}"/>
              </a:ext>
            </a:extLst>
          </p:cNvPr>
          <p:cNvSpPr>
            <a:spLocks noGrp="1"/>
          </p:cNvSpPr>
          <p:nvPr>
            <p:ph idx="1"/>
          </p:nvPr>
        </p:nvSpPr>
        <p:spPr/>
        <p:txBody>
          <a:bodyPr/>
          <a:lstStyle/>
          <a:p>
            <a:r>
              <a:rPr lang="en-US" dirty="0"/>
              <a:t>Because we are justified, from what shall we be saved? </a:t>
            </a:r>
          </a:p>
          <a:p>
            <a:r>
              <a:rPr lang="en-US" dirty="0"/>
              <a:t> What does it mean to be reconciled to God?  How would you explain it to an unbeliever?</a:t>
            </a:r>
          </a:p>
          <a:p>
            <a:r>
              <a:rPr lang="en-US" dirty="0"/>
              <a:t>How is peace with God different from peace of mind?</a:t>
            </a:r>
          </a:p>
          <a:p>
            <a:endParaRPr lang="en-US" dirty="0"/>
          </a:p>
          <a:p>
            <a:endParaRPr lang="en-US" dirty="0"/>
          </a:p>
        </p:txBody>
      </p:sp>
      <p:graphicFrame>
        <p:nvGraphicFramePr>
          <p:cNvPr id="5" name="Table 4">
            <a:extLst>
              <a:ext uri="{FF2B5EF4-FFF2-40B4-BE49-F238E27FC236}">
                <a16:creationId xmlns:a16="http://schemas.microsoft.com/office/drawing/2014/main" id="{2C633E99-CBF1-42E3-A42C-DE586C8E5838}"/>
              </a:ext>
            </a:extLst>
          </p:cNvPr>
          <p:cNvGraphicFramePr>
            <a:graphicFrameLocks noGrp="1"/>
          </p:cNvGraphicFramePr>
          <p:nvPr>
            <p:extLst>
              <p:ext uri="{D42A27DB-BD31-4B8C-83A1-F6EECF244321}">
                <p14:modId xmlns:p14="http://schemas.microsoft.com/office/powerpoint/2010/main" val="1255420362"/>
              </p:ext>
            </p:extLst>
          </p:nvPr>
        </p:nvGraphicFramePr>
        <p:xfrm>
          <a:off x="1219200" y="1913466"/>
          <a:ext cx="9867900" cy="1889760"/>
        </p:xfrm>
        <a:graphic>
          <a:graphicData uri="http://schemas.openxmlformats.org/drawingml/2006/table">
            <a:tbl>
              <a:tblPr firstRow="1" bandRow="1">
                <a:tableStyleId>{5C22544A-7EE6-4342-B048-85BDC9FD1C3A}</a:tableStyleId>
              </a:tblPr>
              <a:tblGrid>
                <a:gridCol w="4933950">
                  <a:extLst>
                    <a:ext uri="{9D8B030D-6E8A-4147-A177-3AD203B41FA5}">
                      <a16:colId xmlns:a16="http://schemas.microsoft.com/office/drawing/2014/main" val="2099301939"/>
                    </a:ext>
                  </a:extLst>
                </a:gridCol>
                <a:gridCol w="4933950">
                  <a:extLst>
                    <a:ext uri="{9D8B030D-6E8A-4147-A177-3AD203B41FA5}">
                      <a16:colId xmlns:a16="http://schemas.microsoft.com/office/drawing/2014/main" val="3233823565"/>
                    </a:ext>
                  </a:extLst>
                </a:gridCol>
              </a:tblGrid>
              <a:tr h="370840">
                <a:tc>
                  <a:txBody>
                    <a:bodyPr/>
                    <a:lstStyle/>
                    <a:p>
                      <a:pPr algn="ctr"/>
                      <a:r>
                        <a:rPr lang="en-US" sz="2800" dirty="0"/>
                        <a:t>Peace of Mind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dirty="0"/>
                        <a:t>Peace with God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8835413"/>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442070"/>
                  </a:ext>
                </a:extLst>
              </a:tr>
            </a:tbl>
          </a:graphicData>
        </a:graphic>
      </p:graphicFrame>
    </p:spTree>
    <p:extLst>
      <p:ext uri="{BB962C8B-B14F-4D97-AF65-F5344CB8AC3E}">
        <p14:creationId xmlns:p14="http://schemas.microsoft.com/office/powerpoint/2010/main" val="11421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E0B3-D3BB-454A-B7D1-82D6513BB5C4}"/>
              </a:ext>
            </a:extLst>
          </p:cNvPr>
          <p:cNvSpPr>
            <a:spLocks noGrp="1"/>
          </p:cNvSpPr>
          <p:nvPr>
            <p:ph type="title"/>
          </p:nvPr>
        </p:nvSpPr>
        <p:spPr/>
        <p:txBody>
          <a:bodyPr/>
          <a:lstStyle/>
          <a:p>
            <a:r>
              <a:rPr lang="en-US" dirty="0"/>
              <a:t>Committed to Reconcile Us to God</a:t>
            </a:r>
          </a:p>
        </p:txBody>
      </p:sp>
      <p:sp>
        <p:nvSpPr>
          <p:cNvPr id="3" name="Content Placeholder 2">
            <a:extLst>
              <a:ext uri="{FF2B5EF4-FFF2-40B4-BE49-F238E27FC236}">
                <a16:creationId xmlns:a16="http://schemas.microsoft.com/office/drawing/2014/main" id="{DA63FD2B-FC73-474E-A4D6-E456492266A0}"/>
              </a:ext>
            </a:extLst>
          </p:cNvPr>
          <p:cNvSpPr>
            <a:spLocks noGrp="1"/>
          </p:cNvSpPr>
          <p:nvPr>
            <p:ph idx="1"/>
          </p:nvPr>
        </p:nvSpPr>
        <p:spPr/>
        <p:txBody>
          <a:bodyPr/>
          <a:lstStyle/>
          <a:p>
            <a:r>
              <a:rPr lang="en-US" dirty="0">
                <a:solidFill>
                  <a:srgbClr val="C00000"/>
                </a:solidFill>
              </a:rPr>
              <a:t>Consider the present and future rescue from sin in our lives.</a:t>
            </a:r>
          </a:p>
          <a:p>
            <a:pPr lvl="1"/>
            <a:r>
              <a:rPr lang="en-US" dirty="0">
                <a:solidFill>
                  <a:srgbClr val="C00000"/>
                </a:solidFill>
              </a:rPr>
              <a:t>We are saved from the </a:t>
            </a:r>
            <a:r>
              <a:rPr lang="en-US" i="1" dirty="0">
                <a:solidFill>
                  <a:srgbClr val="C00000"/>
                </a:solidFill>
              </a:rPr>
              <a:t>penalty</a:t>
            </a:r>
            <a:r>
              <a:rPr lang="en-US" dirty="0">
                <a:solidFill>
                  <a:srgbClr val="C00000"/>
                </a:solidFill>
              </a:rPr>
              <a:t> of sin because He died in our place</a:t>
            </a:r>
          </a:p>
          <a:p>
            <a:pPr lvl="1"/>
            <a:r>
              <a:rPr lang="en-US" dirty="0">
                <a:solidFill>
                  <a:srgbClr val="C00000"/>
                </a:solidFill>
              </a:rPr>
              <a:t>We are saved from the </a:t>
            </a:r>
            <a:r>
              <a:rPr lang="en-US" i="1" dirty="0">
                <a:solidFill>
                  <a:srgbClr val="C00000"/>
                </a:solidFill>
              </a:rPr>
              <a:t>power</a:t>
            </a:r>
            <a:r>
              <a:rPr lang="en-US" dirty="0">
                <a:solidFill>
                  <a:srgbClr val="C00000"/>
                </a:solidFill>
              </a:rPr>
              <a:t> of sin in our lives, given a new life, a new power at work in our lives</a:t>
            </a:r>
          </a:p>
          <a:p>
            <a:pPr lvl="1"/>
            <a:r>
              <a:rPr lang="en-US" dirty="0">
                <a:solidFill>
                  <a:srgbClr val="C00000"/>
                </a:solidFill>
              </a:rPr>
              <a:t>Eventually (in heaven) we will be rescued from the very </a:t>
            </a:r>
            <a:r>
              <a:rPr lang="en-US" i="1" dirty="0">
                <a:solidFill>
                  <a:srgbClr val="C00000"/>
                </a:solidFill>
              </a:rPr>
              <a:t>presence</a:t>
            </a:r>
            <a:r>
              <a:rPr lang="en-US" dirty="0">
                <a:solidFill>
                  <a:srgbClr val="C00000"/>
                </a:solidFill>
              </a:rPr>
              <a:t> of sin</a:t>
            </a:r>
          </a:p>
          <a:p>
            <a:endParaRPr lang="en-US" dirty="0"/>
          </a:p>
        </p:txBody>
      </p:sp>
    </p:spTree>
    <p:extLst>
      <p:ext uri="{BB962C8B-B14F-4D97-AF65-F5344CB8AC3E}">
        <p14:creationId xmlns:p14="http://schemas.microsoft.com/office/powerpoint/2010/main" val="433187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210D-1611-4FC9-BBE9-18E81D44CEDC}"/>
              </a:ext>
            </a:extLst>
          </p:cNvPr>
          <p:cNvSpPr>
            <a:spLocks noGrp="1"/>
          </p:cNvSpPr>
          <p:nvPr>
            <p:ph type="title"/>
          </p:nvPr>
        </p:nvSpPr>
        <p:spPr/>
        <p:txBody>
          <a:bodyPr/>
          <a:lstStyle/>
          <a:p>
            <a:pPr algn="l"/>
            <a:r>
              <a:rPr lang="en-US" dirty="0"/>
              <a:t>Listen for contrasts, parallels.</a:t>
            </a:r>
          </a:p>
        </p:txBody>
      </p:sp>
      <p:sp>
        <p:nvSpPr>
          <p:cNvPr id="3" name="Content Placeholder 2">
            <a:extLst>
              <a:ext uri="{FF2B5EF4-FFF2-40B4-BE49-F238E27FC236}">
                <a16:creationId xmlns:a16="http://schemas.microsoft.com/office/drawing/2014/main" id="{E49526C2-C277-44D8-A0B8-88385056D421}"/>
              </a:ext>
            </a:extLst>
          </p:cNvPr>
          <p:cNvSpPr>
            <a:spLocks noGrp="1"/>
          </p:cNvSpPr>
          <p:nvPr>
            <p:ph idx="1"/>
          </p:nvPr>
        </p:nvSpPr>
        <p:spPr>
          <a:xfrm>
            <a:off x="1282700" y="1762125"/>
            <a:ext cx="9804400" cy="4351338"/>
          </a:xfrm>
        </p:spPr>
        <p:txBody>
          <a:bodyPr/>
          <a:lstStyle/>
          <a:p>
            <a:pPr marL="0" indent="0" algn="ctr">
              <a:buNone/>
            </a:pPr>
            <a:r>
              <a:rPr lang="en-US" dirty="0"/>
              <a:t>Romans 5:12, 18 - 21 (NIV)   Therefore, just as sin entered the world through one man, and death through sin, and in this way death came to all men, because all sinned--  …18  Consequently, just as the result of one trespass was condemnation for all men, so also the result of one act of righteousness was</a:t>
            </a:r>
          </a:p>
        </p:txBody>
      </p:sp>
    </p:spTree>
    <p:extLst>
      <p:ext uri="{BB962C8B-B14F-4D97-AF65-F5344CB8AC3E}">
        <p14:creationId xmlns:p14="http://schemas.microsoft.com/office/powerpoint/2010/main" val="29936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210D-1611-4FC9-BBE9-18E81D44CEDC}"/>
              </a:ext>
            </a:extLst>
          </p:cNvPr>
          <p:cNvSpPr>
            <a:spLocks noGrp="1"/>
          </p:cNvSpPr>
          <p:nvPr>
            <p:ph type="title"/>
          </p:nvPr>
        </p:nvSpPr>
        <p:spPr/>
        <p:txBody>
          <a:bodyPr/>
          <a:lstStyle/>
          <a:p>
            <a:pPr algn="l"/>
            <a:r>
              <a:rPr lang="en-US" dirty="0"/>
              <a:t>Listen for contrasts, parallels.</a:t>
            </a:r>
          </a:p>
        </p:txBody>
      </p:sp>
      <p:sp>
        <p:nvSpPr>
          <p:cNvPr id="3" name="Content Placeholder 2">
            <a:extLst>
              <a:ext uri="{FF2B5EF4-FFF2-40B4-BE49-F238E27FC236}">
                <a16:creationId xmlns:a16="http://schemas.microsoft.com/office/drawing/2014/main" id="{E49526C2-C277-44D8-A0B8-88385056D421}"/>
              </a:ext>
            </a:extLst>
          </p:cNvPr>
          <p:cNvSpPr>
            <a:spLocks noGrp="1"/>
          </p:cNvSpPr>
          <p:nvPr>
            <p:ph idx="1"/>
          </p:nvPr>
        </p:nvSpPr>
        <p:spPr>
          <a:xfrm>
            <a:off x="1458064" y="1937489"/>
            <a:ext cx="9276741" cy="4351338"/>
          </a:xfrm>
        </p:spPr>
        <p:txBody>
          <a:bodyPr/>
          <a:lstStyle/>
          <a:p>
            <a:pPr marL="0" indent="0" algn="ctr">
              <a:buNone/>
            </a:pPr>
            <a:r>
              <a:rPr lang="en-US" dirty="0"/>
              <a:t>justification that brings life for all men. 19  For just as through the disobedience of the one man the many were made sinners, so also through the obedience of the one man the many will be made righteous.20  The law was added so that </a:t>
            </a:r>
          </a:p>
        </p:txBody>
      </p:sp>
    </p:spTree>
    <p:extLst>
      <p:ext uri="{BB962C8B-B14F-4D97-AF65-F5344CB8AC3E}">
        <p14:creationId xmlns:p14="http://schemas.microsoft.com/office/powerpoint/2010/main" val="1130081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210D-1611-4FC9-BBE9-18E81D44CEDC}"/>
              </a:ext>
            </a:extLst>
          </p:cNvPr>
          <p:cNvSpPr>
            <a:spLocks noGrp="1"/>
          </p:cNvSpPr>
          <p:nvPr>
            <p:ph type="title"/>
          </p:nvPr>
        </p:nvSpPr>
        <p:spPr/>
        <p:txBody>
          <a:bodyPr/>
          <a:lstStyle/>
          <a:p>
            <a:pPr algn="l"/>
            <a:r>
              <a:rPr lang="en-US" dirty="0"/>
              <a:t>Listen for contrasts, parallels.</a:t>
            </a:r>
          </a:p>
        </p:txBody>
      </p:sp>
      <p:sp>
        <p:nvSpPr>
          <p:cNvPr id="3" name="Content Placeholder 2">
            <a:extLst>
              <a:ext uri="{FF2B5EF4-FFF2-40B4-BE49-F238E27FC236}">
                <a16:creationId xmlns:a16="http://schemas.microsoft.com/office/drawing/2014/main" id="{E49526C2-C277-44D8-A0B8-88385056D421}"/>
              </a:ext>
            </a:extLst>
          </p:cNvPr>
          <p:cNvSpPr>
            <a:spLocks noGrp="1"/>
          </p:cNvSpPr>
          <p:nvPr>
            <p:ph idx="1"/>
          </p:nvPr>
        </p:nvSpPr>
        <p:spPr>
          <a:xfrm>
            <a:off x="1282700" y="1762125"/>
            <a:ext cx="9804400" cy="4351338"/>
          </a:xfrm>
        </p:spPr>
        <p:txBody>
          <a:bodyPr/>
          <a:lstStyle/>
          <a:p>
            <a:pPr marL="0" indent="0" algn="ctr">
              <a:buNone/>
            </a:pPr>
            <a:r>
              <a:rPr lang="en-US" dirty="0"/>
              <a:t>the trespass might increase. But where sin increased, grace increased all the more, 21  so that, just as sin reigned in death, so also grace might reign through righteousness to bring eternal life through Jesus Christ our Lord.</a:t>
            </a:r>
          </a:p>
        </p:txBody>
      </p:sp>
      <p:pic>
        <p:nvPicPr>
          <p:cNvPr id="5" name="Picture 4">
            <a:extLst>
              <a:ext uri="{FF2B5EF4-FFF2-40B4-BE49-F238E27FC236}">
                <a16:creationId xmlns:a16="http://schemas.microsoft.com/office/drawing/2014/main" id="{65399DAE-6F81-4437-B5AA-6BF7933A0009}"/>
              </a:ext>
            </a:extLst>
          </p:cNvPr>
          <p:cNvPicPr>
            <a:picLocks noChangeAspect="1"/>
          </p:cNvPicPr>
          <p:nvPr/>
        </p:nvPicPr>
        <p:blipFill>
          <a:blip r:embed="rId2"/>
          <a:stretch>
            <a:fillRect/>
          </a:stretch>
        </p:blipFill>
        <p:spPr>
          <a:xfrm>
            <a:off x="4951547" y="4985359"/>
            <a:ext cx="2161905" cy="4978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0043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ACEF-1E49-441E-A3BD-E66ACBD8090D}"/>
              </a:ext>
            </a:extLst>
          </p:cNvPr>
          <p:cNvSpPr>
            <a:spLocks noGrp="1"/>
          </p:cNvSpPr>
          <p:nvPr>
            <p:ph type="title"/>
          </p:nvPr>
        </p:nvSpPr>
        <p:spPr/>
        <p:txBody>
          <a:bodyPr/>
          <a:lstStyle/>
          <a:p>
            <a:r>
              <a:rPr lang="en-US" dirty="0"/>
              <a:t>Committed to Give Us Eternal Life</a:t>
            </a:r>
          </a:p>
        </p:txBody>
      </p:sp>
      <p:sp>
        <p:nvSpPr>
          <p:cNvPr id="3" name="Content Placeholder 2">
            <a:extLst>
              <a:ext uri="{FF2B5EF4-FFF2-40B4-BE49-F238E27FC236}">
                <a16:creationId xmlns:a16="http://schemas.microsoft.com/office/drawing/2014/main" id="{3B478D48-E5C5-4C77-8AD3-07D2650020DC}"/>
              </a:ext>
            </a:extLst>
          </p:cNvPr>
          <p:cNvSpPr>
            <a:spLocks noGrp="1"/>
          </p:cNvSpPr>
          <p:nvPr>
            <p:ph idx="1"/>
          </p:nvPr>
        </p:nvSpPr>
        <p:spPr/>
        <p:txBody>
          <a:bodyPr/>
          <a:lstStyle/>
          <a:p>
            <a:r>
              <a:rPr lang="en-US" dirty="0"/>
              <a:t>What was the function of law in redemption? </a:t>
            </a:r>
          </a:p>
          <a:p>
            <a:r>
              <a:rPr lang="en-US" dirty="0"/>
              <a:t>What is the result of sin? </a:t>
            </a:r>
          </a:p>
          <a:p>
            <a:r>
              <a:rPr lang="en-US" dirty="0"/>
              <a:t>What is the benefit of grace? </a:t>
            </a:r>
          </a:p>
          <a:p>
            <a:r>
              <a:rPr lang="en-US" dirty="0"/>
              <a:t>How can God justly judge us for Adam’s sin? </a:t>
            </a:r>
          </a:p>
          <a:p>
            <a:r>
              <a:rPr lang="en-US" dirty="0"/>
              <a:t>How have you seen Adam’s sin continue to affect all humanity?</a:t>
            </a:r>
          </a:p>
        </p:txBody>
      </p:sp>
    </p:spTree>
    <p:extLst>
      <p:ext uri="{BB962C8B-B14F-4D97-AF65-F5344CB8AC3E}">
        <p14:creationId xmlns:p14="http://schemas.microsoft.com/office/powerpoint/2010/main" val="18759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69AE-7FC2-430D-9D57-3761E318B059}"/>
              </a:ext>
            </a:extLst>
          </p:cNvPr>
          <p:cNvSpPr>
            <a:spLocks noGrp="1"/>
          </p:cNvSpPr>
          <p:nvPr>
            <p:ph type="title"/>
          </p:nvPr>
        </p:nvSpPr>
        <p:spPr/>
        <p:txBody>
          <a:bodyPr/>
          <a:lstStyle/>
          <a:p>
            <a:r>
              <a:rPr lang="en-US" dirty="0"/>
              <a:t>Committed to Give Us Eternal Life</a:t>
            </a:r>
          </a:p>
        </p:txBody>
      </p:sp>
      <p:sp>
        <p:nvSpPr>
          <p:cNvPr id="3" name="Content Placeholder 2">
            <a:extLst>
              <a:ext uri="{FF2B5EF4-FFF2-40B4-BE49-F238E27FC236}">
                <a16:creationId xmlns:a16="http://schemas.microsoft.com/office/drawing/2014/main" id="{11938217-EB35-402C-82F3-64E80EC556C8}"/>
              </a:ext>
            </a:extLst>
          </p:cNvPr>
          <p:cNvSpPr>
            <a:spLocks noGrp="1"/>
          </p:cNvSpPr>
          <p:nvPr>
            <p:ph idx="1"/>
          </p:nvPr>
        </p:nvSpPr>
        <p:spPr/>
        <p:txBody>
          <a:bodyPr/>
          <a:lstStyle/>
          <a:p>
            <a:r>
              <a:rPr lang="en-US" dirty="0"/>
              <a:t>What does it mean to you that where sin multiplied, grace multiplied even more? </a:t>
            </a:r>
          </a:p>
          <a:p>
            <a:r>
              <a:rPr lang="en-US" dirty="0"/>
              <a:t>What is the connection between Christ’s obedience and our righteousness? </a:t>
            </a:r>
          </a:p>
          <a:p>
            <a:r>
              <a:rPr lang="en-US" dirty="0"/>
              <a:t>How can knowing you are forgiven and righteous before God through Jesus Christ affect your attitudes and actions.</a:t>
            </a:r>
          </a:p>
        </p:txBody>
      </p:sp>
    </p:spTree>
    <p:extLst>
      <p:ext uri="{BB962C8B-B14F-4D97-AF65-F5344CB8AC3E}">
        <p14:creationId xmlns:p14="http://schemas.microsoft.com/office/powerpoint/2010/main" val="9595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8FA4-6BCA-4085-A5D0-731F6BA89DD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918F7C2-8D0F-43D4-8898-1779D94B6AE5}"/>
              </a:ext>
            </a:extLst>
          </p:cNvPr>
          <p:cNvSpPr>
            <a:spLocks noGrp="1"/>
          </p:cNvSpPr>
          <p:nvPr>
            <p:ph idx="1"/>
          </p:nvPr>
        </p:nvSpPr>
        <p:spPr/>
        <p:txBody>
          <a:bodyPr/>
          <a:lstStyle/>
          <a:p>
            <a:r>
              <a:rPr lang="en-US" dirty="0"/>
              <a:t>Pray. </a:t>
            </a:r>
          </a:p>
          <a:p>
            <a:pPr lvl="1"/>
            <a:r>
              <a:rPr lang="en-US" dirty="0"/>
              <a:t>If you never have accepted Jesus Christ as your Lord and Savior, do so now. </a:t>
            </a:r>
          </a:p>
          <a:p>
            <a:pPr lvl="1"/>
            <a:r>
              <a:rPr lang="en-US" dirty="0"/>
              <a:t>Find someone you know who is a committed Christian and ask him or her to walk you through the steps of trusting in Christ as your Lord and Savior. </a:t>
            </a:r>
          </a:p>
          <a:p>
            <a:pPr lvl="1"/>
            <a:r>
              <a:rPr lang="en-US" dirty="0"/>
              <a:t>You can also read the inside front cover of this book for help. </a:t>
            </a:r>
          </a:p>
          <a:p>
            <a:endParaRPr lang="en-US" dirty="0"/>
          </a:p>
        </p:txBody>
      </p:sp>
    </p:spTree>
    <p:extLst>
      <p:ext uri="{BB962C8B-B14F-4D97-AF65-F5344CB8AC3E}">
        <p14:creationId xmlns:p14="http://schemas.microsoft.com/office/powerpoint/2010/main" val="132000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8FA4-6BCA-4085-A5D0-731F6BA89DD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918F7C2-8D0F-43D4-8898-1779D94B6AE5}"/>
              </a:ext>
            </a:extLst>
          </p:cNvPr>
          <p:cNvSpPr>
            <a:spLocks noGrp="1"/>
          </p:cNvSpPr>
          <p:nvPr>
            <p:ph idx="1"/>
          </p:nvPr>
        </p:nvSpPr>
        <p:spPr/>
        <p:txBody>
          <a:bodyPr/>
          <a:lstStyle/>
          <a:p>
            <a:r>
              <a:rPr lang="en-US" dirty="0"/>
              <a:t>List. </a:t>
            </a:r>
          </a:p>
          <a:p>
            <a:pPr lvl="1"/>
            <a:r>
              <a:rPr lang="en-US" dirty="0"/>
              <a:t>Pray and reflect on Christ’s commitment to you. </a:t>
            </a:r>
          </a:p>
          <a:p>
            <a:pPr lvl="1"/>
            <a:r>
              <a:rPr lang="en-US" dirty="0"/>
              <a:t>Ask yourself: “How am I living in light of Jesus’ great commitment to me?” </a:t>
            </a:r>
          </a:p>
          <a:p>
            <a:pPr lvl="1"/>
            <a:r>
              <a:rPr lang="en-US" dirty="0"/>
              <a:t>Write down some ways you can live differently because of His great gift to you. </a:t>
            </a:r>
          </a:p>
          <a:p>
            <a:endParaRPr lang="en-US" dirty="0"/>
          </a:p>
        </p:txBody>
      </p:sp>
    </p:spTree>
    <p:extLst>
      <p:ext uri="{BB962C8B-B14F-4D97-AF65-F5344CB8AC3E}">
        <p14:creationId xmlns:p14="http://schemas.microsoft.com/office/powerpoint/2010/main" val="2959359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18FA4-6BCA-4085-A5D0-731F6BA89DD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918F7C2-8D0F-43D4-8898-1779D94B6AE5}"/>
              </a:ext>
            </a:extLst>
          </p:cNvPr>
          <p:cNvSpPr>
            <a:spLocks noGrp="1"/>
          </p:cNvSpPr>
          <p:nvPr>
            <p:ph idx="1"/>
          </p:nvPr>
        </p:nvSpPr>
        <p:spPr/>
        <p:txBody>
          <a:bodyPr/>
          <a:lstStyle/>
          <a:p>
            <a:r>
              <a:rPr lang="en-US" dirty="0"/>
              <a:t>Share. </a:t>
            </a:r>
          </a:p>
          <a:p>
            <a:pPr lvl="1"/>
            <a:r>
              <a:rPr lang="en-US" dirty="0"/>
              <a:t>Share the love and commitment of Christ with someone this week who has never heard it. </a:t>
            </a:r>
          </a:p>
          <a:p>
            <a:pPr lvl="1"/>
            <a:r>
              <a:rPr lang="en-US" dirty="0"/>
              <a:t>Pray that God would bring to your mind a name of someone who needs to hear the good news of the gospel. </a:t>
            </a:r>
          </a:p>
          <a:p>
            <a:pPr lvl="1"/>
            <a:r>
              <a:rPr lang="en-US" dirty="0"/>
              <a:t>Make it a priority to share that good news with them. </a:t>
            </a:r>
          </a:p>
          <a:p>
            <a:endParaRPr lang="en-US" dirty="0"/>
          </a:p>
        </p:txBody>
      </p:sp>
    </p:spTree>
    <p:extLst>
      <p:ext uri="{BB962C8B-B14F-4D97-AF65-F5344CB8AC3E}">
        <p14:creationId xmlns:p14="http://schemas.microsoft.com/office/powerpoint/2010/main" val="91310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81043B-EB5D-400A-858B-6D4F13C47FD9}"/>
              </a:ext>
            </a:extLst>
          </p:cNvPr>
          <p:cNvSpPr>
            <a:spLocks noGrp="1"/>
          </p:cNvSpPr>
          <p:nvPr>
            <p:ph type="title"/>
          </p:nvPr>
        </p:nvSpPr>
        <p:spPr/>
        <p:txBody>
          <a:bodyPr/>
          <a:lstStyle/>
          <a:p>
            <a:r>
              <a:rPr lang="en-US" dirty="0"/>
              <a:t>Video Introduction</a:t>
            </a:r>
          </a:p>
        </p:txBody>
      </p:sp>
      <p:pic>
        <p:nvPicPr>
          <p:cNvPr id="6" name="Picture 5">
            <a:hlinkClick r:id="rId2"/>
            <a:extLst>
              <a:ext uri="{FF2B5EF4-FFF2-40B4-BE49-F238E27FC236}">
                <a16:creationId xmlns:a16="http://schemas.microsoft.com/office/drawing/2014/main" id="{C9F6D364-6C2E-449B-B0FF-F213FC48F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374" y="1246503"/>
            <a:ext cx="7090263" cy="4816257"/>
          </a:xfrm>
          <a:prstGeom prst="rect">
            <a:avLst/>
          </a:prstGeom>
        </p:spPr>
      </p:pic>
      <p:sp>
        <p:nvSpPr>
          <p:cNvPr id="7" name="TextBox 6">
            <a:extLst>
              <a:ext uri="{FF2B5EF4-FFF2-40B4-BE49-F238E27FC236}">
                <a16:creationId xmlns:a16="http://schemas.microsoft.com/office/drawing/2014/main" id="{FE2B3A90-B073-401B-A910-B64DC00EF0D6}"/>
              </a:ext>
            </a:extLst>
          </p:cNvPr>
          <p:cNvSpPr txBox="1"/>
          <p:nvPr/>
        </p:nvSpPr>
        <p:spPr>
          <a:xfrm>
            <a:off x="4631377" y="5854535"/>
            <a:ext cx="3230088"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550230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D1F25-ED8E-491E-B0D6-03BFD1E405E6}"/>
              </a:ext>
            </a:extLst>
          </p:cNvPr>
          <p:cNvSpPr>
            <a:spLocks noGrp="1"/>
          </p:cNvSpPr>
          <p:nvPr>
            <p:ph type="title"/>
          </p:nvPr>
        </p:nvSpPr>
        <p:spPr/>
        <p:txBody>
          <a:bodyPr/>
          <a:lstStyle/>
          <a:p>
            <a:pPr algn="l"/>
            <a:r>
              <a:rPr lang="en-US" dirty="0"/>
              <a:t>Family Activities</a:t>
            </a:r>
          </a:p>
        </p:txBody>
      </p:sp>
      <p:pic>
        <p:nvPicPr>
          <p:cNvPr id="8" name="Picture 7">
            <a:extLst>
              <a:ext uri="{FF2B5EF4-FFF2-40B4-BE49-F238E27FC236}">
                <a16:creationId xmlns:a16="http://schemas.microsoft.com/office/drawing/2014/main" id="{1EE3AEBE-0059-4206-9FDC-012EB45EA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2206" y="3219187"/>
            <a:ext cx="2754067" cy="2599151"/>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9238C2B9-1050-4360-9089-BC742B130249}"/>
              </a:ext>
            </a:extLst>
          </p:cNvPr>
          <p:cNvSpPr/>
          <p:nvPr/>
        </p:nvSpPr>
        <p:spPr>
          <a:xfrm>
            <a:off x="5574082" y="1528175"/>
            <a:ext cx="5223354" cy="2154477"/>
          </a:xfrm>
          <a:prstGeom prst="wedgeRoundRectCallout">
            <a:avLst>
              <a:gd name="adj1" fmla="val -60939"/>
              <a:gd name="adj2" fmla="val 38663"/>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Well, it’s about time the Crossword Puzzle shows up.  Everyone in </a:t>
            </a:r>
            <a:r>
              <a:rPr lang="en-US" i="1" dirty="0">
                <a:latin typeface="Comic Sans MS" panose="030F0702030302020204" pitchFamily="66" charset="0"/>
              </a:rPr>
              <a:t>our</a:t>
            </a:r>
            <a:r>
              <a:rPr lang="en-US" dirty="0">
                <a:latin typeface="Comic Sans MS" panose="030F0702030302020204" pitchFamily="66" charset="0"/>
              </a:rPr>
              <a:t> class likes it best … just </a:t>
            </a:r>
            <a:r>
              <a:rPr lang="en-US" dirty="0" err="1">
                <a:latin typeface="Comic Sans MS" panose="030F0702030302020204" pitchFamily="66" charset="0"/>
              </a:rPr>
              <a:t>sayin</a:t>
            </a:r>
            <a:r>
              <a:rPr lang="en-US" dirty="0">
                <a:latin typeface="Comic Sans MS" panose="030F0702030302020204" pitchFamily="66" charset="0"/>
              </a:rPr>
              <a:t>’ … But if you like your “Double Puzzle” that’s your alternative this week.  And you really should look at what else is there  … it’s good stuff.  Go to</a:t>
            </a:r>
          </a:p>
          <a:p>
            <a:pPr algn="ctr"/>
            <a:r>
              <a:rPr lang="en-US" dirty="0">
                <a:latin typeface="Comic Sans MS" panose="030F0702030302020204" pitchFamily="66" charset="0"/>
                <a:hlinkClick r:id="rId3"/>
              </a:rPr>
              <a:t>https://tinyurl.com/y3yuv8xv</a:t>
            </a:r>
            <a:r>
              <a:rPr lang="en-US" dirty="0">
                <a:latin typeface="Comic Sans MS" panose="030F0702030302020204" pitchFamily="66" charset="0"/>
              </a:rPr>
              <a:t>  </a:t>
            </a:r>
          </a:p>
        </p:txBody>
      </p:sp>
      <p:pic>
        <p:nvPicPr>
          <p:cNvPr id="4098" name="Picture 1">
            <a:extLst>
              <a:ext uri="{FF2B5EF4-FFF2-40B4-BE49-F238E27FC236}">
                <a16:creationId xmlns:a16="http://schemas.microsoft.com/office/drawing/2014/main" id="{260B2271-01A9-4C67-A31B-F593F67BBB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296" y="4058434"/>
            <a:ext cx="2407683" cy="2183900"/>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4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615055" cy="2387600"/>
          </a:xfrm>
        </p:spPr>
        <p:txBody>
          <a:bodyPr/>
          <a:lstStyle/>
          <a:p>
            <a:r>
              <a:rPr lang="en-US" dirty="0"/>
              <a:t>Christ’s Commitment to Us</a:t>
            </a:r>
          </a:p>
        </p:txBody>
      </p:sp>
      <p:sp>
        <p:nvSpPr>
          <p:cNvPr id="3" name="Subtitle 2"/>
          <p:cNvSpPr>
            <a:spLocks noGrp="1"/>
          </p:cNvSpPr>
          <p:nvPr>
            <p:ph type="subTitle" idx="1"/>
          </p:nvPr>
        </p:nvSpPr>
        <p:spPr>
          <a:xfrm>
            <a:off x="1524000" y="3883230"/>
            <a:ext cx="9144000" cy="1374569"/>
          </a:xfrm>
        </p:spPr>
        <p:txBody>
          <a:bodyPr/>
          <a:lstStyle/>
          <a:p>
            <a:r>
              <a:rPr lang="en-US" dirty="0"/>
              <a:t>October 18</a:t>
            </a:r>
          </a:p>
        </p:txBody>
      </p:sp>
    </p:spTree>
    <p:extLst>
      <p:ext uri="{BB962C8B-B14F-4D97-AF65-F5344CB8AC3E}">
        <p14:creationId xmlns:p14="http://schemas.microsoft.com/office/powerpoint/2010/main" val="32773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B9AF5B-654F-471E-9A2D-762BE48CA835}"/>
              </a:ext>
            </a:extLst>
          </p:cNvPr>
          <p:cNvSpPr>
            <a:spLocks noGrp="1"/>
          </p:cNvSpPr>
          <p:nvPr>
            <p:ph type="title"/>
          </p:nvPr>
        </p:nvSpPr>
        <p:spPr/>
        <p:txBody>
          <a:bodyPr/>
          <a:lstStyle/>
          <a:p>
            <a:r>
              <a:rPr lang="en-US" dirty="0"/>
              <a:t>What do you remember?</a:t>
            </a:r>
          </a:p>
        </p:txBody>
      </p:sp>
      <p:sp>
        <p:nvSpPr>
          <p:cNvPr id="4" name="Content Placeholder 3">
            <a:extLst>
              <a:ext uri="{FF2B5EF4-FFF2-40B4-BE49-F238E27FC236}">
                <a16:creationId xmlns:a16="http://schemas.microsoft.com/office/drawing/2014/main" id="{36849F09-C0FD-427F-95CE-2F80C84CD799}"/>
              </a:ext>
            </a:extLst>
          </p:cNvPr>
          <p:cNvSpPr>
            <a:spLocks noGrp="1"/>
          </p:cNvSpPr>
          <p:nvPr>
            <p:ph idx="1"/>
          </p:nvPr>
        </p:nvSpPr>
        <p:spPr/>
        <p:txBody>
          <a:bodyPr/>
          <a:lstStyle/>
          <a:p>
            <a:r>
              <a:rPr lang="en-US" dirty="0"/>
              <a:t>What lessons about commitment were you taught growing up?</a:t>
            </a:r>
          </a:p>
          <a:p>
            <a:endParaRPr lang="en-US" dirty="0"/>
          </a:p>
          <a:p>
            <a:r>
              <a:rPr lang="en-US" dirty="0">
                <a:solidFill>
                  <a:srgbClr val="C00000"/>
                </a:solidFill>
              </a:rPr>
              <a:t>Consider Jesus’ commitment to us.</a:t>
            </a:r>
          </a:p>
          <a:p>
            <a:pPr lvl="1"/>
            <a:r>
              <a:rPr lang="en-US" dirty="0">
                <a:solidFill>
                  <a:srgbClr val="C00000"/>
                </a:solidFill>
              </a:rPr>
              <a:t>There are times when we rebel against Him.</a:t>
            </a:r>
          </a:p>
          <a:p>
            <a:pPr lvl="1"/>
            <a:r>
              <a:rPr lang="en-US" dirty="0">
                <a:solidFill>
                  <a:srgbClr val="C00000"/>
                </a:solidFill>
              </a:rPr>
              <a:t>Even then, Christ is fully committed to love us and bring us to God.</a:t>
            </a:r>
          </a:p>
          <a:p>
            <a:endParaRPr lang="en-US" dirty="0"/>
          </a:p>
        </p:txBody>
      </p:sp>
      <p:grpSp>
        <p:nvGrpSpPr>
          <p:cNvPr id="2" name="Group 1">
            <a:extLst>
              <a:ext uri="{FF2B5EF4-FFF2-40B4-BE49-F238E27FC236}">
                <a16:creationId xmlns:a16="http://schemas.microsoft.com/office/drawing/2014/main" id="{14FD1980-3EAF-4737-86DA-1DF7D4301766}"/>
              </a:ext>
            </a:extLst>
          </p:cNvPr>
          <p:cNvGrpSpPr/>
          <p:nvPr/>
        </p:nvGrpSpPr>
        <p:grpSpPr>
          <a:xfrm>
            <a:off x="1895682" y="2591295"/>
            <a:ext cx="9360804" cy="3829792"/>
            <a:chOff x="1946482" y="2553195"/>
            <a:chExt cx="9360804" cy="3829792"/>
          </a:xfrm>
        </p:grpSpPr>
        <p:pic>
          <p:nvPicPr>
            <p:cNvPr id="1026" name="Picture 2" descr="Colorful Bible Clipart free image">
              <a:extLst>
                <a:ext uri="{FF2B5EF4-FFF2-40B4-BE49-F238E27FC236}">
                  <a16:creationId xmlns:a16="http://schemas.microsoft.com/office/drawing/2014/main" id="{CD0DA761-80DC-41DC-8711-7E4BF955E4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9603" y="3401415"/>
              <a:ext cx="2887683" cy="22560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Wedding - bride and groom clipart">
              <a:extLst>
                <a:ext uri="{FF2B5EF4-FFF2-40B4-BE49-F238E27FC236}">
                  <a16:creationId xmlns:a16="http://schemas.microsoft.com/office/drawing/2014/main" id="{DEA7AA28-DA6C-4578-91C8-E67AF5F82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384" y="2553195"/>
              <a:ext cx="2235818" cy="3829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9BCC0966-928A-42FF-A240-6A72759B42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6482" y="3028207"/>
              <a:ext cx="2491234" cy="33547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9288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94E5-538A-40B7-AE25-5177C20DF39A}"/>
              </a:ext>
            </a:extLst>
          </p:cNvPr>
          <p:cNvSpPr>
            <a:spLocks noGrp="1"/>
          </p:cNvSpPr>
          <p:nvPr>
            <p:ph type="title"/>
          </p:nvPr>
        </p:nvSpPr>
        <p:spPr/>
        <p:txBody>
          <a:bodyPr/>
          <a:lstStyle/>
          <a:p>
            <a:pPr algn="l"/>
            <a:r>
              <a:rPr lang="en-US" dirty="0"/>
              <a:t>Listen for Jesus commitment.</a:t>
            </a:r>
          </a:p>
        </p:txBody>
      </p:sp>
      <p:sp>
        <p:nvSpPr>
          <p:cNvPr id="3" name="Content Placeholder 2">
            <a:extLst>
              <a:ext uri="{FF2B5EF4-FFF2-40B4-BE49-F238E27FC236}">
                <a16:creationId xmlns:a16="http://schemas.microsoft.com/office/drawing/2014/main" id="{B500BE3F-AF92-4402-9E0A-EDF954EF7167}"/>
              </a:ext>
            </a:extLst>
          </p:cNvPr>
          <p:cNvSpPr>
            <a:spLocks noGrp="1"/>
          </p:cNvSpPr>
          <p:nvPr>
            <p:ph idx="1"/>
          </p:nvPr>
        </p:nvSpPr>
        <p:spPr/>
        <p:txBody>
          <a:bodyPr/>
          <a:lstStyle/>
          <a:p>
            <a:pPr marL="0" indent="0" algn="ctr">
              <a:buNone/>
            </a:pPr>
            <a:r>
              <a:rPr lang="en-US" dirty="0"/>
              <a:t>Romans 5:6-8 (NIV)  You see, at just the right time, when we were still powerless, Christ died for the ungodly. 7 Very rarely will anyone die for a righteous man, though for a good man someone might possibly dare to die. 8  But God demonstrates his own love for us in this: While we were still sinners, Christ died for us.</a:t>
            </a:r>
          </a:p>
        </p:txBody>
      </p:sp>
      <p:pic>
        <p:nvPicPr>
          <p:cNvPr id="5" name="Picture 4">
            <a:extLst>
              <a:ext uri="{FF2B5EF4-FFF2-40B4-BE49-F238E27FC236}">
                <a16:creationId xmlns:a16="http://schemas.microsoft.com/office/drawing/2014/main" id="{9EE465F7-3FFA-4783-9BB8-ED1BB4194E0F}"/>
              </a:ext>
            </a:extLst>
          </p:cNvPr>
          <p:cNvPicPr>
            <a:picLocks noChangeAspect="1"/>
          </p:cNvPicPr>
          <p:nvPr/>
        </p:nvPicPr>
        <p:blipFill>
          <a:blip r:embed="rId2"/>
          <a:stretch>
            <a:fillRect/>
          </a:stretch>
        </p:blipFill>
        <p:spPr>
          <a:xfrm>
            <a:off x="5103947" y="5692795"/>
            <a:ext cx="2161905" cy="323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436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FED87-FEA7-4635-BFDA-A833FD121B26}"/>
              </a:ext>
            </a:extLst>
          </p:cNvPr>
          <p:cNvSpPr>
            <a:spLocks noGrp="1"/>
          </p:cNvSpPr>
          <p:nvPr>
            <p:ph type="title"/>
          </p:nvPr>
        </p:nvSpPr>
        <p:spPr/>
        <p:txBody>
          <a:bodyPr/>
          <a:lstStyle/>
          <a:p>
            <a:r>
              <a:rPr lang="en-US" dirty="0"/>
              <a:t>Committed to Die for Us</a:t>
            </a:r>
          </a:p>
        </p:txBody>
      </p:sp>
      <p:sp>
        <p:nvSpPr>
          <p:cNvPr id="3" name="Content Placeholder 2">
            <a:extLst>
              <a:ext uri="{FF2B5EF4-FFF2-40B4-BE49-F238E27FC236}">
                <a16:creationId xmlns:a16="http://schemas.microsoft.com/office/drawing/2014/main" id="{09EDB2C1-9020-4DA1-A837-B2544B8CDA3D}"/>
              </a:ext>
            </a:extLst>
          </p:cNvPr>
          <p:cNvSpPr>
            <a:spLocks noGrp="1"/>
          </p:cNvSpPr>
          <p:nvPr>
            <p:ph idx="1"/>
          </p:nvPr>
        </p:nvSpPr>
        <p:spPr/>
        <p:txBody>
          <a:bodyPr/>
          <a:lstStyle/>
          <a:p>
            <a:r>
              <a:rPr lang="en-US" dirty="0"/>
              <a:t>Paul said we were powerless, helpless.  What feelings or kinds of situations do you associate with being powerless?</a:t>
            </a:r>
          </a:p>
          <a:p>
            <a:pPr>
              <a:buFont typeface="Wingdings" panose="05000000000000000000" pitchFamily="2" charset="2"/>
              <a:buChar char="ð"/>
            </a:pPr>
            <a:r>
              <a:rPr lang="en-US" dirty="0">
                <a:solidFill>
                  <a:srgbClr val="C00000"/>
                </a:solidFill>
              </a:rPr>
              <a:t>That was our condition, our situation when Christ died to provide our salvation</a:t>
            </a:r>
          </a:p>
          <a:p>
            <a:r>
              <a:rPr lang="en-US" dirty="0"/>
              <a:t>How does Paul explain the difference between human love and God’s love? </a:t>
            </a:r>
          </a:p>
        </p:txBody>
      </p:sp>
    </p:spTree>
    <p:extLst>
      <p:ext uri="{BB962C8B-B14F-4D97-AF65-F5344CB8AC3E}">
        <p14:creationId xmlns:p14="http://schemas.microsoft.com/office/powerpoint/2010/main" val="15533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E0DC-B4C0-48EB-BF48-2176FDECB7E0}"/>
              </a:ext>
            </a:extLst>
          </p:cNvPr>
          <p:cNvSpPr>
            <a:spLocks noGrp="1"/>
          </p:cNvSpPr>
          <p:nvPr>
            <p:ph type="title"/>
          </p:nvPr>
        </p:nvSpPr>
        <p:spPr/>
        <p:txBody>
          <a:bodyPr/>
          <a:lstStyle/>
          <a:p>
            <a:r>
              <a:rPr lang="en-US" dirty="0"/>
              <a:t>Committed to Die for Us</a:t>
            </a:r>
          </a:p>
        </p:txBody>
      </p:sp>
      <p:sp>
        <p:nvSpPr>
          <p:cNvPr id="3" name="Content Placeholder 2">
            <a:extLst>
              <a:ext uri="{FF2B5EF4-FFF2-40B4-BE49-F238E27FC236}">
                <a16:creationId xmlns:a16="http://schemas.microsoft.com/office/drawing/2014/main" id="{6A4A2174-FC10-4B2A-8DA0-BBED3D0256ED}"/>
              </a:ext>
            </a:extLst>
          </p:cNvPr>
          <p:cNvSpPr>
            <a:spLocks noGrp="1"/>
          </p:cNvSpPr>
          <p:nvPr>
            <p:ph idx="1"/>
          </p:nvPr>
        </p:nvSpPr>
        <p:spPr/>
        <p:txBody>
          <a:bodyPr/>
          <a:lstStyle/>
          <a:p>
            <a:r>
              <a:rPr lang="en-US" dirty="0"/>
              <a:t>When might someone risk their life to protect someone who is important to them?</a:t>
            </a:r>
          </a:p>
          <a:p>
            <a:r>
              <a:rPr lang="en-US" dirty="0"/>
              <a:t>How does Christ’s sacrifice contrast to the heroic acts of normal people?</a:t>
            </a:r>
          </a:p>
          <a:p>
            <a:r>
              <a:rPr lang="en-US" dirty="0"/>
              <a:t>What does this imply about God’s love for us?</a:t>
            </a:r>
          </a:p>
          <a:p>
            <a:endParaRPr lang="en-US" dirty="0"/>
          </a:p>
          <a:p>
            <a:endParaRPr lang="en-US" dirty="0"/>
          </a:p>
        </p:txBody>
      </p:sp>
    </p:spTree>
    <p:extLst>
      <p:ext uri="{BB962C8B-B14F-4D97-AF65-F5344CB8AC3E}">
        <p14:creationId xmlns:p14="http://schemas.microsoft.com/office/powerpoint/2010/main" val="1968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5DBF5-5E02-426B-B42D-859C4905C3F3}"/>
              </a:ext>
            </a:extLst>
          </p:cNvPr>
          <p:cNvSpPr>
            <a:spLocks noGrp="1"/>
          </p:cNvSpPr>
          <p:nvPr>
            <p:ph type="title"/>
          </p:nvPr>
        </p:nvSpPr>
        <p:spPr/>
        <p:txBody>
          <a:bodyPr/>
          <a:lstStyle/>
          <a:p>
            <a:r>
              <a:rPr lang="en-US" dirty="0"/>
              <a:t>Committed to Die for Us</a:t>
            </a:r>
          </a:p>
        </p:txBody>
      </p:sp>
      <p:sp>
        <p:nvSpPr>
          <p:cNvPr id="3" name="Content Placeholder 2">
            <a:extLst>
              <a:ext uri="{FF2B5EF4-FFF2-40B4-BE49-F238E27FC236}">
                <a16:creationId xmlns:a16="http://schemas.microsoft.com/office/drawing/2014/main" id="{617E87FA-27C2-4A54-A1F6-8096F64A4AE5}"/>
              </a:ext>
            </a:extLst>
          </p:cNvPr>
          <p:cNvSpPr>
            <a:spLocks noGrp="1"/>
          </p:cNvSpPr>
          <p:nvPr>
            <p:ph idx="1"/>
          </p:nvPr>
        </p:nvSpPr>
        <p:spPr/>
        <p:txBody>
          <a:bodyPr/>
          <a:lstStyle/>
          <a:p>
            <a:pPr>
              <a:buFont typeface="Wingdings" panose="05000000000000000000" pitchFamily="2" charset="2"/>
              <a:buChar char="ð"/>
            </a:pPr>
            <a:r>
              <a:rPr lang="en-US" dirty="0">
                <a:solidFill>
                  <a:srgbClr val="C00000"/>
                </a:solidFill>
              </a:rPr>
              <a:t>Jesus sacrificed his life for us when we were dirty, despicable sinners!!</a:t>
            </a:r>
          </a:p>
          <a:p>
            <a:endParaRPr lang="en-US" dirty="0">
              <a:solidFill>
                <a:srgbClr val="C00000"/>
              </a:solidFill>
            </a:endParaRPr>
          </a:p>
          <a:p>
            <a:r>
              <a:rPr lang="en-US" dirty="0"/>
              <a:t>How can this kind of love be reflected in our lives towards others around us?</a:t>
            </a:r>
          </a:p>
        </p:txBody>
      </p:sp>
    </p:spTree>
    <p:extLst>
      <p:ext uri="{BB962C8B-B14F-4D97-AF65-F5344CB8AC3E}">
        <p14:creationId xmlns:p14="http://schemas.microsoft.com/office/powerpoint/2010/main" val="417967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4530-10A4-4597-BEE6-182CDBE50A62}"/>
              </a:ext>
            </a:extLst>
          </p:cNvPr>
          <p:cNvSpPr>
            <a:spLocks noGrp="1"/>
          </p:cNvSpPr>
          <p:nvPr>
            <p:ph type="title"/>
          </p:nvPr>
        </p:nvSpPr>
        <p:spPr/>
        <p:txBody>
          <a:bodyPr/>
          <a:lstStyle/>
          <a:p>
            <a:pPr algn="l"/>
            <a:r>
              <a:rPr lang="en-US" dirty="0"/>
              <a:t>Listen for how we are reconciled.</a:t>
            </a:r>
          </a:p>
        </p:txBody>
      </p:sp>
      <p:sp>
        <p:nvSpPr>
          <p:cNvPr id="3" name="Content Placeholder 2">
            <a:extLst>
              <a:ext uri="{FF2B5EF4-FFF2-40B4-BE49-F238E27FC236}">
                <a16:creationId xmlns:a16="http://schemas.microsoft.com/office/drawing/2014/main" id="{74E326D4-9E48-4D95-9D2C-0C82EB348243}"/>
              </a:ext>
            </a:extLst>
          </p:cNvPr>
          <p:cNvSpPr>
            <a:spLocks noGrp="1"/>
          </p:cNvSpPr>
          <p:nvPr>
            <p:ph idx="1"/>
          </p:nvPr>
        </p:nvSpPr>
        <p:spPr>
          <a:xfrm>
            <a:off x="1320800" y="1876425"/>
            <a:ext cx="9550400" cy="4351338"/>
          </a:xfrm>
        </p:spPr>
        <p:txBody>
          <a:bodyPr/>
          <a:lstStyle/>
          <a:p>
            <a:pPr marL="0" indent="0" algn="ctr">
              <a:buNone/>
            </a:pPr>
            <a:r>
              <a:rPr lang="en-US" dirty="0"/>
              <a:t>Romans 5:9-11 (NIV)  Since we have now been justified by his blood, how much more shall we be saved from God's wrath through him! 10  For if, when we were God's enemies, we were reconciled to him through the death of his Son, </a:t>
            </a:r>
          </a:p>
        </p:txBody>
      </p:sp>
    </p:spTree>
    <p:extLst>
      <p:ext uri="{BB962C8B-B14F-4D97-AF65-F5344CB8AC3E}">
        <p14:creationId xmlns:p14="http://schemas.microsoft.com/office/powerpoint/2010/main" val="172957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E4530-10A4-4597-BEE6-182CDBE50A62}"/>
              </a:ext>
            </a:extLst>
          </p:cNvPr>
          <p:cNvSpPr>
            <a:spLocks noGrp="1"/>
          </p:cNvSpPr>
          <p:nvPr>
            <p:ph type="title"/>
          </p:nvPr>
        </p:nvSpPr>
        <p:spPr/>
        <p:txBody>
          <a:bodyPr/>
          <a:lstStyle/>
          <a:p>
            <a:pPr algn="l"/>
            <a:r>
              <a:rPr lang="en-US" dirty="0"/>
              <a:t>Listen for how we are reconciled.</a:t>
            </a:r>
          </a:p>
        </p:txBody>
      </p:sp>
      <p:sp>
        <p:nvSpPr>
          <p:cNvPr id="3" name="Content Placeholder 2">
            <a:extLst>
              <a:ext uri="{FF2B5EF4-FFF2-40B4-BE49-F238E27FC236}">
                <a16:creationId xmlns:a16="http://schemas.microsoft.com/office/drawing/2014/main" id="{74E326D4-9E48-4D95-9D2C-0C82EB348243}"/>
              </a:ext>
            </a:extLst>
          </p:cNvPr>
          <p:cNvSpPr>
            <a:spLocks noGrp="1"/>
          </p:cNvSpPr>
          <p:nvPr>
            <p:ph idx="1"/>
          </p:nvPr>
        </p:nvSpPr>
        <p:spPr>
          <a:xfrm>
            <a:off x="1320800" y="1876425"/>
            <a:ext cx="9550400" cy="4351338"/>
          </a:xfrm>
        </p:spPr>
        <p:txBody>
          <a:bodyPr/>
          <a:lstStyle/>
          <a:p>
            <a:pPr marL="0" indent="0" algn="ctr">
              <a:buNone/>
            </a:pPr>
            <a:r>
              <a:rPr lang="en-US" dirty="0"/>
              <a:t>how much more, having been reconciled, shall we be saved through his life! 11  Not only is this so, but we also rejoice in God through our Lord Jesus Christ, through whom we have now received reconciliation.</a:t>
            </a:r>
          </a:p>
        </p:txBody>
      </p:sp>
      <p:pic>
        <p:nvPicPr>
          <p:cNvPr id="4" name="Picture 3">
            <a:extLst>
              <a:ext uri="{FF2B5EF4-FFF2-40B4-BE49-F238E27FC236}">
                <a16:creationId xmlns:a16="http://schemas.microsoft.com/office/drawing/2014/main" id="{F9484F44-2599-41BB-8EEC-CF7B38CC0E2F}"/>
              </a:ext>
            </a:extLst>
          </p:cNvPr>
          <p:cNvPicPr>
            <a:picLocks noChangeAspect="1"/>
          </p:cNvPicPr>
          <p:nvPr/>
        </p:nvPicPr>
        <p:blipFill>
          <a:blip r:embed="rId2"/>
          <a:stretch>
            <a:fillRect/>
          </a:stretch>
        </p:blipFill>
        <p:spPr>
          <a:xfrm>
            <a:off x="4951547" y="5159395"/>
            <a:ext cx="2161905" cy="3238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7045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42</TotalTime>
  <Words>1014</Words>
  <Application>Microsoft Office PowerPoint</Application>
  <PresentationFormat>Widescreen</PresentationFormat>
  <Paragraphs>76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Wingdings</vt:lpstr>
      <vt:lpstr>Office Theme</vt:lpstr>
      <vt:lpstr>Christ’s Commitment to Us</vt:lpstr>
      <vt:lpstr>Video Introduction</vt:lpstr>
      <vt:lpstr>What do you remember?</vt:lpstr>
      <vt:lpstr>Listen for Jesus commitment.</vt:lpstr>
      <vt:lpstr>Committed to Die for Us</vt:lpstr>
      <vt:lpstr>Committed to Die for Us</vt:lpstr>
      <vt:lpstr>Committed to Die for Us</vt:lpstr>
      <vt:lpstr>Listen for how we are reconciled.</vt:lpstr>
      <vt:lpstr>Listen for how we are reconciled.</vt:lpstr>
      <vt:lpstr>Committed to Reconcile Us to God</vt:lpstr>
      <vt:lpstr>Committed to Reconcile Us to God</vt:lpstr>
      <vt:lpstr>Listen for contrasts, parallels.</vt:lpstr>
      <vt:lpstr>Listen for contrasts, parallels.</vt:lpstr>
      <vt:lpstr>Listen for contrasts, parallels.</vt:lpstr>
      <vt:lpstr>Committed to Give Us Eternal Life</vt:lpstr>
      <vt:lpstr>Committed to Give Us Eternal Life</vt:lpstr>
      <vt:lpstr>Application</vt:lpstr>
      <vt:lpstr>Application</vt:lpstr>
      <vt:lpstr>Application</vt:lpstr>
      <vt:lpstr>Family Activities</vt:lpstr>
      <vt:lpstr>Christ’s Commitment to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5</cp:revision>
  <dcterms:created xsi:type="dcterms:W3CDTF">2020-10-02T15:18:09Z</dcterms:created>
  <dcterms:modified xsi:type="dcterms:W3CDTF">2020-10-02T16:01:09Z</dcterms:modified>
</cp:coreProperties>
</file>