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6" d="100"/>
          <a:sy n="76"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5000"/>
                </a:schemeClr>
              </a:gs>
              <a:gs pos="83000">
                <a:schemeClr val="accent1">
                  <a:lumMod val="45000"/>
                  <a:lumOff val="55000"/>
                  <a:alpha val="76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cxtunf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x66d3zk"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Can I Walk Away </a:t>
            </a:r>
            <a:br>
              <a:rPr lang="en-US" dirty="0"/>
            </a:br>
            <a:r>
              <a:rPr lang="en-US" dirty="0"/>
              <a:t>from My Salvation?</a:t>
            </a:r>
          </a:p>
        </p:txBody>
      </p:sp>
      <p:sp>
        <p:nvSpPr>
          <p:cNvPr id="3" name="Subtitle 2"/>
          <p:cNvSpPr>
            <a:spLocks noGrp="1"/>
          </p:cNvSpPr>
          <p:nvPr>
            <p:ph type="subTitle" idx="1"/>
          </p:nvPr>
        </p:nvSpPr>
        <p:spPr>
          <a:xfrm>
            <a:off x="1524000" y="3930732"/>
            <a:ext cx="9144000" cy="1327068"/>
          </a:xfrm>
        </p:spPr>
        <p:txBody>
          <a:bodyPr/>
          <a:lstStyle/>
          <a:p>
            <a:r>
              <a:rPr lang="en-US" dirty="0"/>
              <a:t>July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1CDC-CD64-0657-5046-29BE34CD0A9D}"/>
              </a:ext>
            </a:extLst>
          </p:cNvPr>
          <p:cNvSpPr>
            <a:spLocks noGrp="1"/>
          </p:cNvSpPr>
          <p:nvPr>
            <p:ph type="title"/>
          </p:nvPr>
        </p:nvSpPr>
        <p:spPr/>
        <p:txBody>
          <a:bodyPr/>
          <a:lstStyle/>
          <a:p>
            <a:r>
              <a:rPr lang="en-US" dirty="0"/>
              <a:t>Grounded in the Saving Work of Christ</a:t>
            </a:r>
          </a:p>
        </p:txBody>
      </p:sp>
      <p:sp>
        <p:nvSpPr>
          <p:cNvPr id="3" name="Content Placeholder 2">
            <a:extLst>
              <a:ext uri="{FF2B5EF4-FFF2-40B4-BE49-F238E27FC236}">
                <a16:creationId xmlns:a16="http://schemas.microsoft.com/office/drawing/2014/main" id="{58911233-FA99-C2D5-72D7-E6B4B3DC208C}"/>
              </a:ext>
            </a:extLst>
          </p:cNvPr>
          <p:cNvSpPr>
            <a:spLocks noGrp="1"/>
          </p:cNvSpPr>
          <p:nvPr>
            <p:ph idx="1"/>
          </p:nvPr>
        </p:nvSpPr>
        <p:spPr/>
        <p:txBody>
          <a:bodyPr/>
          <a:lstStyle/>
          <a:p>
            <a:r>
              <a:rPr lang="en-US" dirty="0"/>
              <a:t>Verse 7 uses the concept of crops to describe genuine faith.  What happens to ground that receives the rain as it falls?</a:t>
            </a:r>
          </a:p>
          <a:p>
            <a:r>
              <a:rPr lang="en-US" dirty="0"/>
              <a:t>If the “rain” for our spiritual lives is God’s Truth, what is the “crop” that God intends would result.</a:t>
            </a:r>
          </a:p>
        </p:txBody>
      </p:sp>
    </p:spTree>
    <p:extLst>
      <p:ext uri="{BB962C8B-B14F-4D97-AF65-F5344CB8AC3E}">
        <p14:creationId xmlns:p14="http://schemas.microsoft.com/office/powerpoint/2010/main" val="2973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9347-8313-8B6E-3781-30FD2131D434}"/>
              </a:ext>
            </a:extLst>
          </p:cNvPr>
          <p:cNvSpPr>
            <a:spLocks noGrp="1"/>
          </p:cNvSpPr>
          <p:nvPr>
            <p:ph type="title"/>
          </p:nvPr>
        </p:nvSpPr>
        <p:spPr/>
        <p:txBody>
          <a:bodyPr/>
          <a:lstStyle/>
          <a:p>
            <a:r>
              <a:rPr lang="en-US" dirty="0"/>
              <a:t>Diligently Walking in Christ</a:t>
            </a:r>
          </a:p>
        </p:txBody>
      </p:sp>
      <p:sp>
        <p:nvSpPr>
          <p:cNvPr id="3" name="Content Placeholder 2">
            <a:extLst>
              <a:ext uri="{FF2B5EF4-FFF2-40B4-BE49-F238E27FC236}">
                <a16:creationId xmlns:a16="http://schemas.microsoft.com/office/drawing/2014/main" id="{6A0BBEE2-73C5-670B-CC82-BACB91758A50}"/>
              </a:ext>
            </a:extLst>
          </p:cNvPr>
          <p:cNvSpPr>
            <a:spLocks noGrp="1"/>
          </p:cNvSpPr>
          <p:nvPr>
            <p:ph idx="1"/>
          </p:nvPr>
        </p:nvSpPr>
        <p:spPr/>
        <p:txBody>
          <a:bodyPr/>
          <a:lstStyle/>
          <a:p>
            <a:r>
              <a:rPr lang="en-US" dirty="0"/>
              <a:t>How do you feel when someone gives you positive reinforcement like “Way to go!” or “Good job!” or “Nice effort, well done!”  ?</a:t>
            </a:r>
          </a:p>
          <a:p>
            <a:endParaRPr lang="en-US" dirty="0"/>
          </a:p>
          <a:p>
            <a:r>
              <a:rPr lang="en-US" dirty="0"/>
              <a:t>We’ve heard challenge and correction, now listen for commendation and encouragement.</a:t>
            </a:r>
          </a:p>
        </p:txBody>
      </p:sp>
    </p:spTree>
    <p:extLst>
      <p:ext uri="{BB962C8B-B14F-4D97-AF65-F5344CB8AC3E}">
        <p14:creationId xmlns:p14="http://schemas.microsoft.com/office/powerpoint/2010/main" val="39854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128" end="2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3111-3B20-BC04-AB41-2919C123C860}"/>
              </a:ext>
            </a:extLst>
          </p:cNvPr>
          <p:cNvSpPr>
            <a:spLocks noGrp="1"/>
          </p:cNvSpPr>
          <p:nvPr>
            <p:ph type="title"/>
          </p:nvPr>
        </p:nvSpPr>
        <p:spPr/>
        <p:txBody>
          <a:bodyPr/>
          <a:lstStyle/>
          <a:p>
            <a:pPr algn="l"/>
            <a:r>
              <a:rPr lang="en-US" dirty="0"/>
              <a:t>Listen for commendation, and encouragement.</a:t>
            </a:r>
          </a:p>
        </p:txBody>
      </p:sp>
      <p:sp>
        <p:nvSpPr>
          <p:cNvPr id="3" name="Content Placeholder 2">
            <a:extLst>
              <a:ext uri="{FF2B5EF4-FFF2-40B4-BE49-F238E27FC236}">
                <a16:creationId xmlns:a16="http://schemas.microsoft.com/office/drawing/2014/main" id="{0FA50E08-678A-2895-87F1-F28D0FC2BE09}"/>
              </a:ext>
            </a:extLst>
          </p:cNvPr>
          <p:cNvSpPr>
            <a:spLocks noGrp="1"/>
          </p:cNvSpPr>
          <p:nvPr>
            <p:ph idx="1"/>
          </p:nvPr>
        </p:nvSpPr>
        <p:spPr>
          <a:xfrm>
            <a:off x="1187450" y="2070099"/>
            <a:ext cx="9817100" cy="4195763"/>
          </a:xfrm>
        </p:spPr>
        <p:txBody>
          <a:bodyPr/>
          <a:lstStyle/>
          <a:p>
            <a:pPr marL="0" indent="0" algn="ctr">
              <a:buNone/>
            </a:pPr>
            <a:r>
              <a:rPr lang="en-US" dirty="0"/>
              <a:t>Hebrews 6:9-12 (NIV)  Even though we speak like this, dear friends, we are confident of better things in your case--things that accompany salvation. 10  God is not unjust; he will not forget your work and the love you have shown him as you have helped his </a:t>
            </a:r>
          </a:p>
        </p:txBody>
      </p:sp>
    </p:spTree>
    <p:extLst>
      <p:ext uri="{BB962C8B-B14F-4D97-AF65-F5344CB8AC3E}">
        <p14:creationId xmlns:p14="http://schemas.microsoft.com/office/powerpoint/2010/main" val="3084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02D1F-AD21-F501-B4A6-DB93FD790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13B9D-4AF7-C674-6017-DFE3CD39A12E}"/>
              </a:ext>
            </a:extLst>
          </p:cNvPr>
          <p:cNvSpPr>
            <a:spLocks noGrp="1"/>
          </p:cNvSpPr>
          <p:nvPr>
            <p:ph type="title"/>
          </p:nvPr>
        </p:nvSpPr>
        <p:spPr/>
        <p:txBody>
          <a:bodyPr/>
          <a:lstStyle/>
          <a:p>
            <a:pPr algn="l"/>
            <a:r>
              <a:rPr lang="en-US" dirty="0"/>
              <a:t>Listen for commendation, and encouragement.</a:t>
            </a:r>
          </a:p>
        </p:txBody>
      </p:sp>
      <p:sp>
        <p:nvSpPr>
          <p:cNvPr id="3" name="Content Placeholder 2">
            <a:extLst>
              <a:ext uri="{FF2B5EF4-FFF2-40B4-BE49-F238E27FC236}">
                <a16:creationId xmlns:a16="http://schemas.microsoft.com/office/drawing/2014/main" id="{94CC384B-EE9A-C858-4348-69678ED25CA8}"/>
              </a:ext>
            </a:extLst>
          </p:cNvPr>
          <p:cNvSpPr>
            <a:spLocks noGrp="1"/>
          </p:cNvSpPr>
          <p:nvPr>
            <p:ph idx="1"/>
          </p:nvPr>
        </p:nvSpPr>
        <p:spPr>
          <a:xfrm>
            <a:off x="1187450" y="2070099"/>
            <a:ext cx="9817100" cy="4195763"/>
          </a:xfrm>
        </p:spPr>
        <p:txBody>
          <a:bodyPr/>
          <a:lstStyle/>
          <a:p>
            <a:pPr marL="0" indent="0" algn="ctr">
              <a:buNone/>
            </a:pPr>
            <a:r>
              <a:rPr lang="en-US" dirty="0"/>
              <a:t>people and continue to help them. 11  We want each of you to show this same diligence to the very end, in order to make your hope sure. 12  We do not want you to become lazy, but to imitate those who through faith and patience inherit what has been promised.</a:t>
            </a:r>
          </a:p>
        </p:txBody>
      </p:sp>
      <p:pic>
        <p:nvPicPr>
          <p:cNvPr id="4" name="Picture 3">
            <a:extLst>
              <a:ext uri="{FF2B5EF4-FFF2-40B4-BE49-F238E27FC236}">
                <a16:creationId xmlns:a16="http://schemas.microsoft.com/office/drawing/2014/main" id="{7DBAE30A-757B-983B-B34F-5021FEFD6900}"/>
              </a:ext>
            </a:extLst>
          </p:cNvPr>
          <p:cNvPicPr>
            <a:picLocks noChangeAspect="1"/>
          </p:cNvPicPr>
          <p:nvPr/>
        </p:nvPicPr>
        <p:blipFill>
          <a:blip r:embed="rId2"/>
          <a:stretch>
            <a:fillRect/>
          </a:stretch>
        </p:blipFill>
        <p:spPr>
          <a:xfrm>
            <a:off x="5211885" y="5545173"/>
            <a:ext cx="19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30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62E9-4D4A-231B-6EE5-308705DE098E}"/>
              </a:ext>
            </a:extLst>
          </p:cNvPr>
          <p:cNvSpPr>
            <a:spLocks noGrp="1"/>
          </p:cNvSpPr>
          <p:nvPr>
            <p:ph type="title"/>
          </p:nvPr>
        </p:nvSpPr>
        <p:spPr/>
        <p:txBody>
          <a:bodyPr/>
          <a:lstStyle/>
          <a:p>
            <a:r>
              <a:rPr lang="en-US" dirty="0"/>
              <a:t>Diligently Walking in Christ</a:t>
            </a:r>
          </a:p>
        </p:txBody>
      </p:sp>
      <p:sp>
        <p:nvSpPr>
          <p:cNvPr id="3" name="Content Placeholder 2">
            <a:extLst>
              <a:ext uri="{FF2B5EF4-FFF2-40B4-BE49-F238E27FC236}">
                <a16:creationId xmlns:a16="http://schemas.microsoft.com/office/drawing/2014/main" id="{82C5731E-2B9C-7A6E-118E-2BFA375C0FAF}"/>
              </a:ext>
            </a:extLst>
          </p:cNvPr>
          <p:cNvSpPr>
            <a:spLocks noGrp="1"/>
          </p:cNvSpPr>
          <p:nvPr>
            <p:ph idx="1"/>
          </p:nvPr>
        </p:nvSpPr>
        <p:spPr/>
        <p:txBody>
          <a:bodyPr/>
          <a:lstStyle/>
          <a:p>
            <a:r>
              <a:rPr lang="en-US" dirty="0"/>
              <a:t>According to the passage, what does God remember?</a:t>
            </a:r>
          </a:p>
          <a:p>
            <a:r>
              <a:rPr lang="en-US" dirty="0"/>
              <a:t>What does it show when we help other believers.</a:t>
            </a:r>
          </a:p>
          <a:p>
            <a:r>
              <a:rPr lang="en-US" dirty="0"/>
              <a:t>In what ways are we to keep on showing diligence and perseverance?</a:t>
            </a:r>
          </a:p>
          <a:p>
            <a:endParaRPr lang="en-US" dirty="0"/>
          </a:p>
        </p:txBody>
      </p:sp>
    </p:spTree>
    <p:extLst>
      <p:ext uri="{BB962C8B-B14F-4D97-AF65-F5344CB8AC3E}">
        <p14:creationId xmlns:p14="http://schemas.microsoft.com/office/powerpoint/2010/main" val="422957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E5D6-E6EE-E1CC-6E03-6BB3F3A7C896}"/>
              </a:ext>
            </a:extLst>
          </p:cNvPr>
          <p:cNvSpPr>
            <a:spLocks noGrp="1"/>
          </p:cNvSpPr>
          <p:nvPr>
            <p:ph type="title"/>
          </p:nvPr>
        </p:nvSpPr>
        <p:spPr/>
        <p:txBody>
          <a:bodyPr/>
          <a:lstStyle/>
          <a:p>
            <a:r>
              <a:rPr lang="en-US" dirty="0"/>
              <a:t>Diligently Walking in Christ</a:t>
            </a:r>
          </a:p>
        </p:txBody>
      </p:sp>
      <p:sp>
        <p:nvSpPr>
          <p:cNvPr id="3" name="Content Placeholder 2">
            <a:extLst>
              <a:ext uri="{FF2B5EF4-FFF2-40B4-BE49-F238E27FC236}">
                <a16:creationId xmlns:a16="http://schemas.microsoft.com/office/drawing/2014/main" id="{A4B9EF10-C0E2-5D72-B92A-0ED071DB4D6A}"/>
              </a:ext>
            </a:extLst>
          </p:cNvPr>
          <p:cNvSpPr>
            <a:spLocks noGrp="1"/>
          </p:cNvSpPr>
          <p:nvPr>
            <p:ph idx="1"/>
          </p:nvPr>
        </p:nvSpPr>
        <p:spPr/>
        <p:txBody>
          <a:bodyPr>
            <a:normAutofit lnSpcReduction="10000"/>
          </a:bodyPr>
          <a:lstStyle/>
          <a:p>
            <a:r>
              <a:rPr lang="en-US" dirty="0"/>
              <a:t>Consider mentors you’ve had.  How did they demonstrate faith and patience?</a:t>
            </a:r>
          </a:p>
          <a:p>
            <a:endParaRPr lang="en-US" dirty="0"/>
          </a:p>
          <a:p>
            <a:endParaRPr lang="en-US" dirty="0"/>
          </a:p>
          <a:p>
            <a:endParaRPr lang="en-US" dirty="0"/>
          </a:p>
          <a:p>
            <a:r>
              <a:rPr lang="en-US" dirty="0">
                <a:solidFill>
                  <a:srgbClr val="C00000"/>
                </a:solidFill>
              </a:rPr>
              <a:t>Perseverance </a:t>
            </a:r>
            <a:r>
              <a:rPr lang="en-US" b="1" dirty="0">
                <a:solidFill>
                  <a:srgbClr val="C00000"/>
                </a:solidFill>
              </a:rPr>
              <a:t>demonstrates</a:t>
            </a:r>
            <a:r>
              <a:rPr lang="en-US" dirty="0">
                <a:solidFill>
                  <a:srgbClr val="C00000"/>
                </a:solidFill>
              </a:rPr>
              <a:t> valid faith</a:t>
            </a:r>
          </a:p>
          <a:p>
            <a:pPr lvl="1"/>
            <a:r>
              <a:rPr lang="en-US" dirty="0">
                <a:solidFill>
                  <a:srgbClr val="C00000"/>
                </a:solidFill>
              </a:rPr>
              <a:t>Not a requirement for salvation</a:t>
            </a:r>
          </a:p>
          <a:p>
            <a:pPr lvl="1"/>
            <a:r>
              <a:rPr lang="en-US" dirty="0">
                <a:solidFill>
                  <a:srgbClr val="C00000"/>
                </a:solidFill>
              </a:rPr>
              <a:t>True saving faith will persevere</a:t>
            </a:r>
          </a:p>
        </p:txBody>
      </p:sp>
      <p:graphicFrame>
        <p:nvGraphicFramePr>
          <p:cNvPr id="4" name="Table 3">
            <a:extLst>
              <a:ext uri="{FF2B5EF4-FFF2-40B4-BE49-F238E27FC236}">
                <a16:creationId xmlns:a16="http://schemas.microsoft.com/office/drawing/2014/main" id="{1549285E-EBBE-07B2-365E-594775A4828D}"/>
              </a:ext>
            </a:extLst>
          </p:cNvPr>
          <p:cNvGraphicFramePr>
            <a:graphicFrameLocks noGrp="1"/>
          </p:cNvGraphicFramePr>
          <p:nvPr>
            <p:extLst>
              <p:ext uri="{D42A27DB-BD31-4B8C-83A1-F6EECF244321}">
                <p14:modId xmlns:p14="http://schemas.microsoft.com/office/powerpoint/2010/main" val="1983793375"/>
              </p:ext>
            </p:extLst>
          </p:nvPr>
        </p:nvGraphicFramePr>
        <p:xfrm>
          <a:off x="1092200" y="2980214"/>
          <a:ext cx="10007600" cy="1280160"/>
        </p:xfrm>
        <a:graphic>
          <a:graphicData uri="http://schemas.openxmlformats.org/drawingml/2006/table">
            <a:tbl>
              <a:tblPr firstRow="1" bandRow="1">
                <a:tableStyleId>{5C22544A-7EE6-4342-B048-85BDC9FD1C3A}</a:tableStyleId>
              </a:tblPr>
              <a:tblGrid>
                <a:gridCol w="5003800">
                  <a:extLst>
                    <a:ext uri="{9D8B030D-6E8A-4147-A177-3AD203B41FA5}">
                      <a16:colId xmlns:a16="http://schemas.microsoft.com/office/drawing/2014/main" val="1808729867"/>
                    </a:ext>
                  </a:extLst>
                </a:gridCol>
                <a:gridCol w="5003800">
                  <a:extLst>
                    <a:ext uri="{9D8B030D-6E8A-4147-A177-3AD203B41FA5}">
                      <a16:colId xmlns:a16="http://schemas.microsoft.com/office/drawing/2014/main" val="806535660"/>
                    </a:ext>
                  </a:extLst>
                </a:gridCol>
              </a:tblGrid>
              <a:tr h="370840">
                <a:tc>
                  <a:txBody>
                    <a:bodyPr/>
                    <a:lstStyle/>
                    <a:p>
                      <a:pPr algn="ctr"/>
                      <a:r>
                        <a:rPr lang="en-US" sz="2400" dirty="0"/>
                        <a:t>Faith Demonstrated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Patience Demonstrated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280169"/>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537711"/>
                  </a:ext>
                </a:extLst>
              </a:tr>
            </a:tbl>
          </a:graphicData>
        </a:graphic>
      </p:graphicFrame>
    </p:spTree>
    <p:extLst>
      <p:ext uri="{BB962C8B-B14F-4D97-AF65-F5344CB8AC3E}">
        <p14:creationId xmlns:p14="http://schemas.microsoft.com/office/powerpoint/2010/main" val="9290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59B4-2C1F-CEF3-885D-9571E3B63E4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00F7704-A32F-4516-D3B7-AC9143978C59}"/>
              </a:ext>
            </a:extLst>
          </p:cNvPr>
          <p:cNvSpPr>
            <a:spLocks noGrp="1"/>
          </p:cNvSpPr>
          <p:nvPr>
            <p:ph idx="1"/>
          </p:nvPr>
        </p:nvSpPr>
        <p:spPr/>
        <p:txBody>
          <a:bodyPr>
            <a:normAutofit lnSpcReduction="10000"/>
          </a:bodyPr>
          <a:lstStyle/>
          <a:p>
            <a:r>
              <a:rPr lang="en-US" dirty="0"/>
              <a:t>Study. </a:t>
            </a:r>
          </a:p>
          <a:p>
            <a:pPr lvl="1"/>
            <a:r>
              <a:rPr lang="en-US" dirty="0"/>
              <a:t>Study the Bible and do what it says. </a:t>
            </a:r>
          </a:p>
          <a:p>
            <a:pPr lvl="1"/>
            <a:r>
              <a:rPr lang="en-US" dirty="0"/>
              <a:t>Remember, just learning more facts will not change your behavior. </a:t>
            </a:r>
          </a:p>
          <a:p>
            <a:pPr lvl="1"/>
            <a:r>
              <a:rPr lang="en-US" dirty="0"/>
              <a:t>Get busy putting the Bible into practice. </a:t>
            </a:r>
          </a:p>
          <a:p>
            <a:pPr lvl="1"/>
            <a:r>
              <a:rPr lang="en-US" dirty="0"/>
              <a:t>This journey is not for the faint of heart, but take courage! </a:t>
            </a:r>
          </a:p>
          <a:p>
            <a:pPr lvl="1"/>
            <a:r>
              <a:rPr lang="en-US" dirty="0"/>
              <a:t>God will sustain you as you strive to grow in your relationship with Him.</a:t>
            </a:r>
          </a:p>
          <a:p>
            <a:endParaRPr lang="en-US" dirty="0"/>
          </a:p>
        </p:txBody>
      </p:sp>
    </p:spTree>
    <p:extLst>
      <p:ext uri="{BB962C8B-B14F-4D97-AF65-F5344CB8AC3E}">
        <p14:creationId xmlns:p14="http://schemas.microsoft.com/office/powerpoint/2010/main" val="200170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65CA-4F4D-53E8-E01F-6AE3D049A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36D3E-DF86-9C42-BD5F-73D528AF0FB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129BB58-43D2-F12A-A1EE-9E4ECE0E97BC}"/>
              </a:ext>
            </a:extLst>
          </p:cNvPr>
          <p:cNvSpPr>
            <a:spLocks noGrp="1"/>
          </p:cNvSpPr>
          <p:nvPr>
            <p:ph idx="1"/>
          </p:nvPr>
        </p:nvSpPr>
        <p:spPr/>
        <p:txBody>
          <a:bodyPr/>
          <a:lstStyle/>
          <a:p>
            <a:r>
              <a:rPr lang="en-US" dirty="0"/>
              <a:t>Serve. </a:t>
            </a:r>
          </a:p>
          <a:p>
            <a:pPr lvl="1"/>
            <a:r>
              <a:rPr lang="en-US" dirty="0"/>
              <a:t>Become more than a passive church member; join a community and begin serving others. </a:t>
            </a:r>
          </a:p>
          <a:p>
            <a:pPr lvl="1"/>
            <a:r>
              <a:rPr lang="en-US" dirty="0"/>
              <a:t>This will include a formal leadership or service role, but that is not required. </a:t>
            </a:r>
          </a:p>
          <a:p>
            <a:pPr lvl="1"/>
            <a:r>
              <a:rPr lang="en-US" dirty="0"/>
              <a:t>Just find some needs among fellow Christians and meet them.</a:t>
            </a:r>
          </a:p>
          <a:p>
            <a:endParaRPr lang="en-US" dirty="0"/>
          </a:p>
        </p:txBody>
      </p:sp>
    </p:spTree>
    <p:extLst>
      <p:ext uri="{BB962C8B-B14F-4D97-AF65-F5344CB8AC3E}">
        <p14:creationId xmlns:p14="http://schemas.microsoft.com/office/powerpoint/2010/main" val="290305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6953F-C81A-B0E4-F139-0A2AD797A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DAEE3-E3BE-9D53-3762-02A130101D3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1B1FAAD-21DC-6601-98C5-BDD615210977}"/>
              </a:ext>
            </a:extLst>
          </p:cNvPr>
          <p:cNvSpPr>
            <a:spLocks noGrp="1"/>
          </p:cNvSpPr>
          <p:nvPr>
            <p:ph idx="1"/>
          </p:nvPr>
        </p:nvSpPr>
        <p:spPr>
          <a:xfrm>
            <a:off x="838200" y="2222499"/>
            <a:ext cx="10515600" cy="3954463"/>
          </a:xfrm>
        </p:spPr>
        <p:txBody>
          <a:bodyPr/>
          <a:lstStyle/>
          <a:p>
            <a:r>
              <a:rPr lang="en-US" dirty="0"/>
              <a:t>Encourage. </a:t>
            </a:r>
          </a:p>
          <a:p>
            <a:pPr lvl="1"/>
            <a:r>
              <a:rPr lang="en-US" dirty="0"/>
              <a:t>You may know another believer who is struggling with his or her own faith. </a:t>
            </a:r>
          </a:p>
          <a:p>
            <a:pPr lvl="1"/>
            <a:r>
              <a:rPr lang="en-US" dirty="0"/>
              <a:t>Walk alongside this person and call him or her to persevere and walk with you as you both seek to walk with Christ. </a:t>
            </a:r>
          </a:p>
          <a:p>
            <a:endParaRPr lang="en-US" dirty="0"/>
          </a:p>
        </p:txBody>
      </p:sp>
    </p:spTree>
    <p:extLst>
      <p:ext uri="{BB962C8B-B14F-4D97-AF65-F5344CB8AC3E}">
        <p14:creationId xmlns:p14="http://schemas.microsoft.com/office/powerpoint/2010/main" val="349891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54AC-24AE-C6E1-E40A-6E72AC88C3BC}"/>
              </a:ext>
            </a:extLst>
          </p:cNvPr>
          <p:cNvSpPr>
            <a:spLocks noGrp="1"/>
          </p:cNvSpPr>
          <p:nvPr>
            <p:ph type="title"/>
          </p:nvPr>
        </p:nvSpPr>
        <p:spPr/>
        <p:txBody>
          <a:bodyPr/>
          <a:lstStyle/>
          <a:p>
            <a:r>
              <a:rPr lang="en-US" dirty="0"/>
              <a:t>Family Activities</a:t>
            </a:r>
          </a:p>
        </p:txBody>
      </p:sp>
      <p:pic>
        <p:nvPicPr>
          <p:cNvPr id="4" name="Picture 3" descr="A close up of a word&#10;&#10;AI-generated content may be incorrect.">
            <a:extLst>
              <a:ext uri="{FF2B5EF4-FFF2-40B4-BE49-F238E27FC236}">
                <a16:creationId xmlns:a16="http://schemas.microsoft.com/office/drawing/2014/main" id="{780C4C59-BD4F-BEBC-B1F5-E114A4FEF689}"/>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887537"/>
            <a:ext cx="53213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pic>
        <p:nvPicPr>
          <p:cNvPr id="6" name="Picture 5" descr="Cartoon of a pig wearing a white shirt&#10;&#10;AI-generated content may be incorrect.">
            <a:extLst>
              <a:ext uri="{FF2B5EF4-FFF2-40B4-BE49-F238E27FC236}">
                <a16:creationId xmlns:a16="http://schemas.microsoft.com/office/drawing/2014/main" id="{8FEA1F04-AFA2-7E14-2762-01548135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877" y="1887537"/>
            <a:ext cx="2613645" cy="442054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507B476E-0D1D-E539-AC41-AF8C5616295A}"/>
              </a:ext>
            </a:extLst>
          </p:cNvPr>
          <p:cNvSpPr/>
          <p:nvPr/>
        </p:nvSpPr>
        <p:spPr>
          <a:xfrm>
            <a:off x="7785100" y="1690688"/>
            <a:ext cx="4025900" cy="3338512"/>
          </a:xfrm>
          <a:prstGeom prst="wedgeRoundRectCallout">
            <a:avLst>
              <a:gd name="adj1" fmla="val -66182"/>
              <a:gd name="adj2" fmla="val -238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can’t </a:t>
            </a:r>
            <a:r>
              <a:rPr lang="en-US" b="1" dirty="0">
                <a:latin typeface="Comic Sans MS" panose="030F0702030302020204" pitchFamily="66" charset="0"/>
              </a:rPr>
              <a:t>bear</a:t>
            </a:r>
            <a:r>
              <a:rPr lang="en-US" dirty="0">
                <a:latin typeface="Comic Sans MS" panose="030F0702030302020204" pitchFamily="66" charset="0"/>
              </a:rPr>
              <a:t> for you to lose to that other class.  I have </a:t>
            </a:r>
            <a:r>
              <a:rPr lang="en-US" i="1" dirty="0">
                <a:solidFill>
                  <a:srgbClr val="C00000"/>
                </a:solidFill>
                <a:latin typeface="Comic Sans MS" panose="030F0702030302020204" pitchFamily="66" charset="0"/>
              </a:rPr>
              <a:t>PROMISED</a:t>
            </a:r>
            <a:r>
              <a:rPr lang="en-US" dirty="0">
                <a:latin typeface="Comic Sans MS" panose="030F0702030302020204" pitchFamily="66" charset="0"/>
              </a:rPr>
              <a:t> for you to do </a:t>
            </a:r>
            <a:r>
              <a:rPr lang="en-US" i="1" dirty="0">
                <a:solidFill>
                  <a:srgbClr val="C00000"/>
                </a:solidFill>
                <a:latin typeface="Comic Sans MS" panose="030F0702030302020204" pitchFamily="66" charset="0"/>
              </a:rPr>
              <a:t>BETTER</a:t>
            </a:r>
            <a:r>
              <a:rPr lang="en-US" dirty="0">
                <a:latin typeface="Comic Sans MS" panose="030F0702030302020204" pitchFamily="66" charset="0"/>
              </a:rPr>
              <a:t> when you look at the top row (hint, hint).  Don’t tell them, but help is available at </a:t>
            </a:r>
            <a:r>
              <a:rPr lang="en-US" dirty="0">
                <a:latin typeface="Comic Sans MS" panose="030F0702030302020204" pitchFamily="66" charset="0"/>
                <a:hlinkClick r:id="rId4"/>
              </a:rPr>
              <a:t>https://tinyurl.com/ycxtunf3</a:t>
            </a:r>
            <a:r>
              <a:rPr lang="en-US" dirty="0">
                <a:latin typeface="Comic Sans MS" panose="030F0702030302020204" pitchFamily="66" charset="0"/>
              </a:rPr>
              <a:t> You should tell them to go ahead and try the crossword, instead, or maybe the color page.</a:t>
            </a:r>
          </a:p>
        </p:txBody>
      </p:sp>
    </p:spTree>
    <p:extLst>
      <p:ext uri="{BB962C8B-B14F-4D97-AF65-F5344CB8AC3E}">
        <p14:creationId xmlns:p14="http://schemas.microsoft.com/office/powerpoint/2010/main" val="183519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4323-B0B0-6A2A-9796-9CD8941A9410}"/>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FB010AE-F50B-7ADF-A352-D7BA38FED2E5}"/>
              </a:ext>
            </a:extLst>
          </p:cNvPr>
          <p:cNvGrpSpPr/>
          <p:nvPr/>
        </p:nvGrpSpPr>
        <p:grpSpPr>
          <a:xfrm>
            <a:off x="2849598" y="1567542"/>
            <a:ext cx="6492803" cy="4284827"/>
            <a:chOff x="2849598" y="1567542"/>
            <a:chExt cx="6492803" cy="4284827"/>
          </a:xfrm>
        </p:grpSpPr>
        <p:pic>
          <p:nvPicPr>
            <p:cNvPr id="4" name="Picture 3" descr="A person walking on a rope&#10;&#10;AI-generated content may be incorrect.">
              <a:extLst>
                <a:ext uri="{FF2B5EF4-FFF2-40B4-BE49-F238E27FC236}">
                  <a16:creationId xmlns:a16="http://schemas.microsoft.com/office/drawing/2014/main" id="{6A5D7EFB-8D71-4044-6CBF-010A65E3B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9952"/>
              <a:ext cx="5714286" cy="3238095"/>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6FBE0409-50FB-8AFB-F2E7-53D5A9B96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303A85FB-244E-6182-4873-752E13859D1C}"/>
              </a:ext>
            </a:extLst>
          </p:cNvPr>
          <p:cNvSpPr txBox="1"/>
          <p:nvPr/>
        </p:nvSpPr>
        <p:spPr>
          <a:xfrm>
            <a:off x="4583875" y="5937662"/>
            <a:ext cx="308758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89096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644B-3ACF-7A18-0553-7A8BEB43A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0B2ED-D183-A4B9-D530-07CDD550CD7B}"/>
              </a:ext>
            </a:extLst>
          </p:cNvPr>
          <p:cNvSpPr>
            <a:spLocks noGrp="1"/>
          </p:cNvSpPr>
          <p:nvPr>
            <p:ph type="ctrTitle"/>
          </p:nvPr>
        </p:nvSpPr>
        <p:spPr/>
        <p:txBody>
          <a:bodyPr>
            <a:normAutofit/>
          </a:bodyPr>
          <a:lstStyle/>
          <a:p>
            <a:r>
              <a:rPr lang="en-US" dirty="0"/>
              <a:t>Can I Walk Away </a:t>
            </a:r>
            <a:br>
              <a:rPr lang="en-US" dirty="0"/>
            </a:br>
            <a:r>
              <a:rPr lang="en-US" dirty="0"/>
              <a:t>from My Salvation?</a:t>
            </a:r>
          </a:p>
        </p:txBody>
      </p:sp>
      <p:sp>
        <p:nvSpPr>
          <p:cNvPr id="3" name="Subtitle 2">
            <a:extLst>
              <a:ext uri="{FF2B5EF4-FFF2-40B4-BE49-F238E27FC236}">
                <a16:creationId xmlns:a16="http://schemas.microsoft.com/office/drawing/2014/main" id="{3DF61000-37B9-631A-9FCB-BFB04F1CFCF4}"/>
              </a:ext>
            </a:extLst>
          </p:cNvPr>
          <p:cNvSpPr>
            <a:spLocks noGrp="1"/>
          </p:cNvSpPr>
          <p:nvPr>
            <p:ph type="subTitle" idx="1"/>
          </p:nvPr>
        </p:nvSpPr>
        <p:spPr>
          <a:xfrm>
            <a:off x="1524000" y="3930732"/>
            <a:ext cx="9144000" cy="1327068"/>
          </a:xfrm>
        </p:spPr>
        <p:txBody>
          <a:bodyPr>
            <a:normAutofit/>
          </a:bodyPr>
          <a:lstStyle/>
          <a:p>
            <a:r>
              <a:rPr lang="en-US" sz="6000" dirty="0">
                <a:solidFill>
                  <a:srgbClr val="C00000"/>
                </a:solidFill>
              </a:rPr>
              <a:t>NO !</a:t>
            </a:r>
          </a:p>
        </p:txBody>
      </p:sp>
    </p:spTree>
    <p:extLst>
      <p:ext uri="{BB962C8B-B14F-4D97-AF65-F5344CB8AC3E}">
        <p14:creationId xmlns:p14="http://schemas.microsoft.com/office/powerpoint/2010/main" val="387257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A7D8-36CB-B2B1-A5E8-73FE12421D17}"/>
              </a:ext>
            </a:extLst>
          </p:cNvPr>
          <p:cNvSpPr>
            <a:spLocks noGrp="1"/>
          </p:cNvSpPr>
          <p:nvPr>
            <p:ph type="title"/>
          </p:nvPr>
        </p:nvSpPr>
        <p:spPr/>
        <p:txBody>
          <a:bodyPr/>
          <a:lstStyle/>
          <a:p>
            <a:r>
              <a:rPr lang="en-US" dirty="0"/>
              <a:t>What was the occasion …</a:t>
            </a:r>
          </a:p>
        </p:txBody>
      </p:sp>
      <p:sp>
        <p:nvSpPr>
          <p:cNvPr id="3" name="Content Placeholder 2">
            <a:extLst>
              <a:ext uri="{FF2B5EF4-FFF2-40B4-BE49-F238E27FC236}">
                <a16:creationId xmlns:a16="http://schemas.microsoft.com/office/drawing/2014/main" id="{09CE2B48-6FFA-4D74-CEEC-EB06C18B0228}"/>
              </a:ext>
            </a:extLst>
          </p:cNvPr>
          <p:cNvSpPr>
            <a:spLocks noGrp="1"/>
          </p:cNvSpPr>
          <p:nvPr>
            <p:ph idx="1"/>
          </p:nvPr>
        </p:nvSpPr>
        <p:spPr/>
        <p:txBody>
          <a:bodyPr/>
          <a:lstStyle/>
          <a:p>
            <a:r>
              <a:rPr lang="en-US" dirty="0"/>
              <a:t>What is something you are glad you never quit? You persevered.</a:t>
            </a:r>
          </a:p>
          <a:p>
            <a:endParaRPr lang="en-US" dirty="0"/>
          </a:p>
          <a:p>
            <a:r>
              <a:rPr lang="en-US" dirty="0">
                <a:solidFill>
                  <a:srgbClr val="C00000"/>
                </a:solidFill>
              </a:rPr>
              <a:t>Perseverance can be a spiritual attribute.</a:t>
            </a:r>
          </a:p>
          <a:p>
            <a:pPr lvl="1"/>
            <a:r>
              <a:rPr lang="en-US" dirty="0">
                <a:solidFill>
                  <a:srgbClr val="C00000"/>
                </a:solidFill>
              </a:rPr>
              <a:t>A true relationship with Christ is seen in our perseverance.</a:t>
            </a:r>
          </a:p>
          <a:p>
            <a:endParaRPr lang="en-US" dirty="0"/>
          </a:p>
        </p:txBody>
      </p:sp>
      <p:grpSp>
        <p:nvGrpSpPr>
          <p:cNvPr id="4" name="Group 3">
            <a:extLst>
              <a:ext uri="{FF2B5EF4-FFF2-40B4-BE49-F238E27FC236}">
                <a16:creationId xmlns:a16="http://schemas.microsoft.com/office/drawing/2014/main" id="{8D9272D1-9C60-EB28-A410-1A3FDE932AA9}"/>
              </a:ext>
            </a:extLst>
          </p:cNvPr>
          <p:cNvGrpSpPr/>
          <p:nvPr/>
        </p:nvGrpSpPr>
        <p:grpSpPr>
          <a:xfrm>
            <a:off x="2877344" y="3443281"/>
            <a:ext cx="6172416" cy="2624371"/>
            <a:chOff x="2877344" y="3443281"/>
            <a:chExt cx="6172416" cy="2624371"/>
          </a:xfrm>
        </p:grpSpPr>
        <p:pic>
          <p:nvPicPr>
            <p:cNvPr id="1026" name="Picture 2" descr="Girl is playing piano">
              <a:extLst>
                <a:ext uri="{FF2B5EF4-FFF2-40B4-BE49-F238E27FC236}">
                  <a16:creationId xmlns:a16="http://schemas.microsoft.com/office/drawing/2014/main" id="{99B9C555-19DD-71DA-1020-A2A36BE264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6720" y="3567896"/>
              <a:ext cx="2053040" cy="2499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ble study">
              <a:extLst>
                <a:ext uri="{FF2B5EF4-FFF2-40B4-BE49-F238E27FC236}">
                  <a16:creationId xmlns:a16="http://schemas.microsoft.com/office/drawing/2014/main" id="{7E0A8461-B8E0-7D3D-B043-926B3D92C1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344" y="3443281"/>
              <a:ext cx="2873283" cy="24997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Boy is jogging for exercise">
            <a:extLst>
              <a:ext uri="{FF2B5EF4-FFF2-40B4-BE49-F238E27FC236}">
                <a16:creationId xmlns:a16="http://schemas.microsoft.com/office/drawing/2014/main" id="{BD27D569-FCA8-88F6-A245-6A3B7918BC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3429000"/>
            <a:ext cx="2417575" cy="2634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2000"/>
                                  </p:stCondLst>
                                  <p:childTnLst>
                                    <p:anim calcmode="lin" valueType="num">
                                      <p:cBhvr additive="base">
                                        <p:cTn id="6" dur="1000"/>
                                        <p:tgtEl>
                                          <p:spTgt spid="1028"/>
                                        </p:tgtEl>
                                        <p:attrNameLst>
                                          <p:attrName>ppt_x</p:attrName>
                                        </p:attrNameLst>
                                      </p:cBhvr>
                                      <p:tavLst>
                                        <p:tav tm="0">
                                          <p:val>
                                            <p:strVal val="ppt_x"/>
                                          </p:val>
                                        </p:tav>
                                        <p:tav tm="100000">
                                          <p:val>
                                            <p:strVal val="1+ppt_w/2"/>
                                          </p:val>
                                        </p:tav>
                                      </p:tavLst>
                                    </p:anim>
                                    <p:anim calcmode="lin" valueType="num">
                                      <p:cBhvr additive="base">
                                        <p:cTn id="7" dur="1000"/>
                                        <p:tgtEl>
                                          <p:spTgt spid="1028"/>
                                        </p:tgtEl>
                                        <p:attrNameLst>
                                          <p:attrName>ppt_y</p:attrName>
                                        </p:attrNameLst>
                                      </p:cBhvr>
                                      <p:tavLst>
                                        <p:tav tm="0">
                                          <p:val>
                                            <p:strVal val="ppt_y"/>
                                          </p:val>
                                        </p:tav>
                                        <p:tav tm="100000">
                                          <p:val>
                                            <p:strVal val="ppt_y"/>
                                          </p:val>
                                        </p:tav>
                                      </p:tavLst>
                                    </p:anim>
                                    <p:set>
                                      <p:cBhvr>
                                        <p:cTn id="8" dur="1" fill="hold">
                                          <p:stCondLst>
                                            <p:cond delay="999"/>
                                          </p:stCondLst>
                                        </p:cTn>
                                        <p:tgtEl>
                                          <p:spTgt spid="10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E57F-83AF-3D34-936C-9D24312E5EDE}"/>
              </a:ext>
            </a:extLst>
          </p:cNvPr>
          <p:cNvSpPr>
            <a:spLocks noGrp="1"/>
          </p:cNvSpPr>
          <p:nvPr>
            <p:ph type="title"/>
          </p:nvPr>
        </p:nvSpPr>
        <p:spPr/>
        <p:txBody>
          <a:bodyPr/>
          <a:lstStyle/>
          <a:p>
            <a:pPr algn="l"/>
            <a:r>
              <a:rPr lang="en-US" dirty="0"/>
              <a:t>Listen for how to grow.</a:t>
            </a:r>
          </a:p>
        </p:txBody>
      </p:sp>
      <p:sp>
        <p:nvSpPr>
          <p:cNvPr id="3" name="Content Placeholder 2">
            <a:extLst>
              <a:ext uri="{FF2B5EF4-FFF2-40B4-BE49-F238E27FC236}">
                <a16:creationId xmlns:a16="http://schemas.microsoft.com/office/drawing/2014/main" id="{0A643286-B4A5-66F5-6115-830FFE4F8131}"/>
              </a:ext>
            </a:extLst>
          </p:cNvPr>
          <p:cNvSpPr>
            <a:spLocks noGrp="1"/>
          </p:cNvSpPr>
          <p:nvPr>
            <p:ph idx="1"/>
          </p:nvPr>
        </p:nvSpPr>
        <p:spPr>
          <a:xfrm>
            <a:off x="1066800" y="1690688"/>
            <a:ext cx="9855200" cy="4351338"/>
          </a:xfrm>
        </p:spPr>
        <p:txBody>
          <a:bodyPr/>
          <a:lstStyle/>
          <a:p>
            <a:pPr marL="0" indent="0" algn="ctr">
              <a:buNone/>
            </a:pPr>
            <a:r>
              <a:rPr lang="en-US" dirty="0"/>
              <a:t>Hebrews 6:1-3 (NIV)  Therefore let us leave the elementary teachings about Christ and go on to maturity, not laying again the foundation of repentance from acts that lead to death, and of faith in God, 2  instruction about baptisms, the laying on of hands, the resurrection of the dead, and eternal judgment. 3  And God permitting, we will do so.</a:t>
            </a:r>
          </a:p>
        </p:txBody>
      </p:sp>
      <p:pic>
        <p:nvPicPr>
          <p:cNvPr id="5" name="Picture 4">
            <a:extLst>
              <a:ext uri="{FF2B5EF4-FFF2-40B4-BE49-F238E27FC236}">
                <a16:creationId xmlns:a16="http://schemas.microsoft.com/office/drawing/2014/main" id="{33DA0E5B-F133-8619-4A03-821E742F4FB7}"/>
              </a:ext>
            </a:extLst>
          </p:cNvPr>
          <p:cNvPicPr>
            <a:picLocks noChangeAspect="1"/>
          </p:cNvPicPr>
          <p:nvPr/>
        </p:nvPicPr>
        <p:blipFill>
          <a:blip r:embed="rId2"/>
          <a:stretch>
            <a:fillRect/>
          </a:stretch>
        </p:blipFill>
        <p:spPr>
          <a:xfrm>
            <a:off x="5326185" y="6042026"/>
            <a:ext cx="19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771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118C-50DA-229F-D98D-133EF82C42E1}"/>
              </a:ext>
            </a:extLst>
          </p:cNvPr>
          <p:cNvSpPr>
            <a:spLocks noGrp="1"/>
          </p:cNvSpPr>
          <p:nvPr>
            <p:ph type="title"/>
          </p:nvPr>
        </p:nvSpPr>
        <p:spPr/>
        <p:txBody>
          <a:bodyPr/>
          <a:lstStyle/>
          <a:p>
            <a:r>
              <a:rPr lang="en-US" dirty="0"/>
              <a:t>Growing Faith</a:t>
            </a:r>
          </a:p>
        </p:txBody>
      </p:sp>
      <p:sp>
        <p:nvSpPr>
          <p:cNvPr id="3" name="Content Placeholder 2">
            <a:extLst>
              <a:ext uri="{FF2B5EF4-FFF2-40B4-BE49-F238E27FC236}">
                <a16:creationId xmlns:a16="http://schemas.microsoft.com/office/drawing/2014/main" id="{67792B22-B054-F0D9-C9B0-60D1DDA8CBEA}"/>
              </a:ext>
            </a:extLst>
          </p:cNvPr>
          <p:cNvSpPr>
            <a:spLocks noGrp="1"/>
          </p:cNvSpPr>
          <p:nvPr>
            <p:ph idx="1"/>
          </p:nvPr>
        </p:nvSpPr>
        <p:spPr/>
        <p:txBody>
          <a:bodyPr/>
          <a:lstStyle/>
          <a:p>
            <a:r>
              <a:rPr lang="en-US" dirty="0"/>
              <a:t>Chapter 6 begins with a further challenge to maturity.  What kinds of things are included here in our spiritual foundation?</a:t>
            </a:r>
          </a:p>
          <a:p>
            <a:r>
              <a:rPr lang="en-US" dirty="0"/>
              <a:t>Consider training you have received in some subject or skill.  Maybe you also received advanced training.  What does the advance training allow you to accomplish what you could not do when you only knew the basics?</a:t>
            </a:r>
          </a:p>
        </p:txBody>
      </p:sp>
    </p:spTree>
    <p:extLst>
      <p:ext uri="{BB962C8B-B14F-4D97-AF65-F5344CB8AC3E}">
        <p14:creationId xmlns:p14="http://schemas.microsoft.com/office/powerpoint/2010/main" val="27587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779-8895-83C9-78AB-5846C98AF11E}"/>
              </a:ext>
            </a:extLst>
          </p:cNvPr>
          <p:cNvSpPr>
            <a:spLocks noGrp="1"/>
          </p:cNvSpPr>
          <p:nvPr>
            <p:ph type="title"/>
          </p:nvPr>
        </p:nvSpPr>
        <p:spPr/>
        <p:txBody>
          <a:bodyPr/>
          <a:lstStyle/>
          <a:p>
            <a:r>
              <a:rPr lang="en-US" dirty="0"/>
              <a:t>Growing Faith</a:t>
            </a:r>
          </a:p>
        </p:txBody>
      </p:sp>
      <p:sp>
        <p:nvSpPr>
          <p:cNvPr id="3" name="Content Placeholder 2">
            <a:extLst>
              <a:ext uri="{FF2B5EF4-FFF2-40B4-BE49-F238E27FC236}">
                <a16:creationId xmlns:a16="http://schemas.microsoft.com/office/drawing/2014/main" id="{F231257A-A1E8-280F-0CAF-E0D3E34E757D}"/>
              </a:ext>
            </a:extLst>
          </p:cNvPr>
          <p:cNvSpPr>
            <a:spLocks noGrp="1"/>
          </p:cNvSpPr>
          <p:nvPr>
            <p:ph idx="1"/>
          </p:nvPr>
        </p:nvSpPr>
        <p:spPr/>
        <p:txBody>
          <a:bodyPr/>
          <a:lstStyle/>
          <a:p>
            <a:r>
              <a:rPr lang="en-US" dirty="0"/>
              <a:t>What is involved in the need for </a:t>
            </a:r>
            <a:r>
              <a:rPr lang="en-US" b="1" dirty="0"/>
              <a:t>human effort </a:t>
            </a:r>
            <a:r>
              <a:rPr lang="en-US" dirty="0"/>
              <a:t>in growing and maturing as a believer? </a:t>
            </a:r>
          </a:p>
          <a:p>
            <a:r>
              <a:rPr lang="en-US" dirty="0"/>
              <a:t>What indicates that human effort alone is not sufficient, and that spiritual growth is a work of God?</a:t>
            </a:r>
          </a:p>
        </p:txBody>
      </p:sp>
    </p:spTree>
    <p:extLst>
      <p:ext uri="{BB962C8B-B14F-4D97-AF65-F5344CB8AC3E}">
        <p14:creationId xmlns:p14="http://schemas.microsoft.com/office/powerpoint/2010/main" val="24141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51E2-4349-9D6E-BFC1-4D87F24FE4BD}"/>
              </a:ext>
            </a:extLst>
          </p:cNvPr>
          <p:cNvSpPr>
            <a:spLocks noGrp="1"/>
          </p:cNvSpPr>
          <p:nvPr>
            <p:ph type="title"/>
          </p:nvPr>
        </p:nvSpPr>
        <p:spPr/>
        <p:txBody>
          <a:bodyPr/>
          <a:lstStyle/>
          <a:p>
            <a:pPr algn="l"/>
            <a:r>
              <a:rPr lang="en-US" dirty="0"/>
              <a:t>Listen for an agricultural example. </a:t>
            </a:r>
          </a:p>
        </p:txBody>
      </p:sp>
      <p:sp>
        <p:nvSpPr>
          <p:cNvPr id="3" name="Content Placeholder 2">
            <a:extLst>
              <a:ext uri="{FF2B5EF4-FFF2-40B4-BE49-F238E27FC236}">
                <a16:creationId xmlns:a16="http://schemas.microsoft.com/office/drawing/2014/main" id="{D2BB0B62-DA57-1B29-E84F-9E43AB4D448B}"/>
              </a:ext>
            </a:extLst>
          </p:cNvPr>
          <p:cNvSpPr>
            <a:spLocks noGrp="1"/>
          </p:cNvSpPr>
          <p:nvPr>
            <p:ph idx="1"/>
          </p:nvPr>
        </p:nvSpPr>
        <p:spPr>
          <a:xfrm>
            <a:off x="1155700" y="1901825"/>
            <a:ext cx="9880600" cy="4351338"/>
          </a:xfrm>
        </p:spPr>
        <p:txBody>
          <a:bodyPr/>
          <a:lstStyle/>
          <a:p>
            <a:pPr marL="0" indent="0" algn="ctr">
              <a:buNone/>
            </a:pPr>
            <a:r>
              <a:rPr lang="en-US" dirty="0"/>
              <a:t>Hebrews 6:4-8 (NIV)  It is impossible for those who have once been enlightened, who have tasted the heavenly gift, who have shared in the Holy Spirit, 5  who have tasted the goodness of the word of God and the powers of the coming age, 6  if they fall away, to be brought back to repentance, because to their loss they </a:t>
            </a:r>
          </a:p>
        </p:txBody>
      </p:sp>
    </p:spTree>
    <p:extLst>
      <p:ext uri="{BB962C8B-B14F-4D97-AF65-F5344CB8AC3E}">
        <p14:creationId xmlns:p14="http://schemas.microsoft.com/office/powerpoint/2010/main" val="30871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CB4E-19B6-F5B0-A067-B4F7FD180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9356B-ABD8-4BBE-3D2B-6AEC9E91B53E}"/>
              </a:ext>
            </a:extLst>
          </p:cNvPr>
          <p:cNvSpPr>
            <a:spLocks noGrp="1"/>
          </p:cNvSpPr>
          <p:nvPr>
            <p:ph type="title"/>
          </p:nvPr>
        </p:nvSpPr>
        <p:spPr/>
        <p:txBody>
          <a:bodyPr/>
          <a:lstStyle/>
          <a:p>
            <a:pPr algn="l"/>
            <a:r>
              <a:rPr lang="en-US" dirty="0"/>
              <a:t>Listen for an agricultural example. </a:t>
            </a:r>
          </a:p>
        </p:txBody>
      </p:sp>
      <p:sp>
        <p:nvSpPr>
          <p:cNvPr id="3" name="Content Placeholder 2">
            <a:extLst>
              <a:ext uri="{FF2B5EF4-FFF2-40B4-BE49-F238E27FC236}">
                <a16:creationId xmlns:a16="http://schemas.microsoft.com/office/drawing/2014/main" id="{80504256-707D-2821-0533-0BE3E14DE610}"/>
              </a:ext>
            </a:extLst>
          </p:cNvPr>
          <p:cNvSpPr>
            <a:spLocks noGrp="1"/>
          </p:cNvSpPr>
          <p:nvPr>
            <p:ph idx="1"/>
          </p:nvPr>
        </p:nvSpPr>
        <p:spPr>
          <a:xfrm>
            <a:off x="1155700" y="1690688"/>
            <a:ext cx="9880600" cy="4562475"/>
          </a:xfrm>
        </p:spPr>
        <p:txBody>
          <a:bodyPr/>
          <a:lstStyle/>
          <a:p>
            <a:pPr marL="0" indent="0" algn="ctr">
              <a:buNone/>
            </a:pPr>
            <a:r>
              <a:rPr lang="en-US" dirty="0"/>
              <a:t>are crucifying the Son of God all over again and subjecting him to public disgrace. 7  Land that drinks in the rain often falling on it and that produces a crop useful to those for whom it is farmed receives the blessing of God. 8  But land that produces thorns and thistles is worthless and is in danger of being cursed. In the end it will be burned.</a:t>
            </a:r>
          </a:p>
        </p:txBody>
      </p:sp>
      <p:pic>
        <p:nvPicPr>
          <p:cNvPr id="4" name="Picture 3">
            <a:extLst>
              <a:ext uri="{FF2B5EF4-FFF2-40B4-BE49-F238E27FC236}">
                <a16:creationId xmlns:a16="http://schemas.microsoft.com/office/drawing/2014/main" id="{A8050619-2936-C7A2-38F3-C9340A46FA88}"/>
              </a:ext>
            </a:extLst>
          </p:cNvPr>
          <p:cNvPicPr>
            <a:picLocks noChangeAspect="1"/>
          </p:cNvPicPr>
          <p:nvPr/>
        </p:nvPicPr>
        <p:blipFill>
          <a:blip r:embed="rId2"/>
          <a:stretch>
            <a:fillRect/>
          </a:stretch>
        </p:blipFill>
        <p:spPr>
          <a:xfrm>
            <a:off x="5300785" y="5976973"/>
            <a:ext cx="197142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412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42DE-F98D-E77C-DE3D-BA94C4BBBCFF}"/>
              </a:ext>
            </a:extLst>
          </p:cNvPr>
          <p:cNvSpPr>
            <a:spLocks noGrp="1"/>
          </p:cNvSpPr>
          <p:nvPr>
            <p:ph type="title"/>
          </p:nvPr>
        </p:nvSpPr>
        <p:spPr/>
        <p:txBody>
          <a:bodyPr/>
          <a:lstStyle/>
          <a:p>
            <a:r>
              <a:rPr lang="en-US" dirty="0"/>
              <a:t>Grounded in the Saving Work of Christ</a:t>
            </a:r>
          </a:p>
        </p:txBody>
      </p:sp>
      <p:sp>
        <p:nvSpPr>
          <p:cNvPr id="3" name="Content Placeholder 2">
            <a:extLst>
              <a:ext uri="{FF2B5EF4-FFF2-40B4-BE49-F238E27FC236}">
                <a16:creationId xmlns:a16="http://schemas.microsoft.com/office/drawing/2014/main" id="{8D5F5EA6-7696-C2FB-5499-CE9B62CFE98D}"/>
              </a:ext>
            </a:extLst>
          </p:cNvPr>
          <p:cNvSpPr>
            <a:spLocks noGrp="1"/>
          </p:cNvSpPr>
          <p:nvPr>
            <p:ph idx="1"/>
          </p:nvPr>
        </p:nvSpPr>
        <p:spPr/>
        <p:txBody>
          <a:bodyPr/>
          <a:lstStyle/>
          <a:p>
            <a:r>
              <a:rPr lang="en-US" dirty="0"/>
              <a:t>What do believers who fail to mature and faithfully serve, bring upon the Lord, especially before those who are unbelievers? </a:t>
            </a:r>
          </a:p>
          <a:p>
            <a:r>
              <a:rPr lang="en-US" dirty="0"/>
              <a:t>How does it disgrace Christ when a person lapses back into his or her old way of life? </a:t>
            </a:r>
          </a:p>
          <a:p>
            <a:r>
              <a:rPr lang="en-US" dirty="0"/>
              <a:t>In what way can a Christian become useless to God?</a:t>
            </a:r>
          </a:p>
        </p:txBody>
      </p:sp>
    </p:spTree>
    <p:extLst>
      <p:ext uri="{BB962C8B-B14F-4D97-AF65-F5344CB8AC3E}">
        <p14:creationId xmlns:p14="http://schemas.microsoft.com/office/powerpoint/2010/main" val="20791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41</TotalTime>
  <Words>971</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Can I Walk Away  from My Salvation?</vt:lpstr>
      <vt:lpstr>Video Introduction</vt:lpstr>
      <vt:lpstr>What was the occasion …</vt:lpstr>
      <vt:lpstr>Listen for how to grow.</vt:lpstr>
      <vt:lpstr>Growing Faith</vt:lpstr>
      <vt:lpstr>Growing Faith</vt:lpstr>
      <vt:lpstr>Listen for an agricultural example. </vt:lpstr>
      <vt:lpstr>Listen for an agricultural example. </vt:lpstr>
      <vt:lpstr>Grounded in the Saving Work of Christ</vt:lpstr>
      <vt:lpstr>Grounded in the Saving Work of Christ</vt:lpstr>
      <vt:lpstr>Diligently Walking in Christ</vt:lpstr>
      <vt:lpstr>Listen for commendation, and encouragement.</vt:lpstr>
      <vt:lpstr>Listen for commendation, and encouragement.</vt:lpstr>
      <vt:lpstr>Diligently Walking in Christ</vt:lpstr>
      <vt:lpstr>Diligently Walking in Christ</vt:lpstr>
      <vt:lpstr>Application</vt:lpstr>
      <vt:lpstr>Application</vt:lpstr>
      <vt:lpstr>Application</vt:lpstr>
      <vt:lpstr>Family Activities</vt:lpstr>
      <vt:lpstr>Can I Walk Away  from My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2025-06-26T13:24:55Z</dcterms:created>
  <dcterms:modified xsi:type="dcterms:W3CDTF">2025-06-26T14:06:19Z</dcterms:modified>
</cp:coreProperties>
</file>