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0" d="100"/>
          <a:sy n="80" d="100"/>
        </p:scale>
        <p:origin x="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6/19/2025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6/19/2025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6/19/2025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6/19/2025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6/19/2025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6/19/2025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6/19/2025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6/19/2025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6/19/2025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6/19/2025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6/19/2025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78000"/>
                </a:schemeClr>
              </a:gs>
              <a:gs pos="83000">
                <a:schemeClr val="accent1">
                  <a:lumMod val="45000"/>
                  <a:lumOff val="55000"/>
                  <a:alpha val="81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6/19/2025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hyperlink" Target="https://tinyurl.com/2e2ey2c8"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Can I Lose</a:t>
            </a:r>
            <a:br>
              <a:rPr lang="en-US" dirty="0"/>
            </a:br>
            <a:r>
              <a:rPr lang="en-US" dirty="0"/>
              <a:t>My Salvation?</a:t>
            </a:r>
          </a:p>
        </p:txBody>
      </p:sp>
      <p:sp>
        <p:nvSpPr>
          <p:cNvPr id="3" name="Subtitle 2"/>
          <p:cNvSpPr>
            <a:spLocks noGrp="1"/>
          </p:cNvSpPr>
          <p:nvPr>
            <p:ph type="subTitle" idx="1"/>
          </p:nvPr>
        </p:nvSpPr>
        <p:spPr>
          <a:xfrm>
            <a:off x="1524000" y="3918856"/>
            <a:ext cx="9144000" cy="1338943"/>
          </a:xfrm>
        </p:spPr>
        <p:txBody>
          <a:bodyPr/>
          <a:lstStyle/>
          <a:p>
            <a:r>
              <a:rPr lang="en-US" dirty="0"/>
              <a:t>July 13</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51905-E686-382C-242C-456819DDB16A}"/>
              </a:ext>
            </a:extLst>
          </p:cNvPr>
          <p:cNvSpPr>
            <a:spLocks noGrp="1"/>
          </p:cNvSpPr>
          <p:nvPr>
            <p:ph type="title"/>
          </p:nvPr>
        </p:nvSpPr>
        <p:spPr/>
        <p:txBody>
          <a:bodyPr/>
          <a:lstStyle/>
          <a:p>
            <a:r>
              <a:rPr lang="en-US" dirty="0"/>
              <a:t>Who do you know?</a:t>
            </a:r>
          </a:p>
        </p:txBody>
      </p:sp>
      <p:sp>
        <p:nvSpPr>
          <p:cNvPr id="3" name="Content Placeholder 2">
            <a:extLst>
              <a:ext uri="{FF2B5EF4-FFF2-40B4-BE49-F238E27FC236}">
                <a16:creationId xmlns:a16="http://schemas.microsoft.com/office/drawing/2014/main" id="{A2EE419B-4CC4-9EF1-EA2C-91A114A4239E}"/>
              </a:ext>
            </a:extLst>
          </p:cNvPr>
          <p:cNvSpPr>
            <a:spLocks noGrp="1"/>
          </p:cNvSpPr>
          <p:nvPr>
            <p:ph idx="1"/>
          </p:nvPr>
        </p:nvSpPr>
        <p:spPr/>
        <p:txBody>
          <a:bodyPr/>
          <a:lstStyle/>
          <a:p>
            <a:r>
              <a:rPr lang="en-US" dirty="0"/>
              <a:t>Show us some pictures from your phones … how well do you know these people?</a:t>
            </a:r>
          </a:p>
        </p:txBody>
      </p:sp>
      <p:grpSp>
        <p:nvGrpSpPr>
          <p:cNvPr id="14" name="Group 13">
            <a:extLst>
              <a:ext uri="{FF2B5EF4-FFF2-40B4-BE49-F238E27FC236}">
                <a16:creationId xmlns:a16="http://schemas.microsoft.com/office/drawing/2014/main" id="{079235B5-E387-93E5-5A04-FA0692A787EB}"/>
              </a:ext>
            </a:extLst>
          </p:cNvPr>
          <p:cNvGrpSpPr/>
          <p:nvPr/>
        </p:nvGrpSpPr>
        <p:grpSpPr>
          <a:xfrm rot="21071396">
            <a:off x="1299402" y="3701118"/>
            <a:ext cx="3618690" cy="1809345"/>
            <a:chOff x="5319324" y="3076230"/>
            <a:chExt cx="3618690" cy="1809345"/>
          </a:xfrm>
        </p:grpSpPr>
        <p:pic>
          <p:nvPicPr>
            <p:cNvPr id="7" name="Picture 6" descr="Free Smartphone Sms vector and picture">
              <a:extLst>
                <a:ext uri="{FF2B5EF4-FFF2-40B4-BE49-F238E27FC236}">
                  <a16:creationId xmlns:a16="http://schemas.microsoft.com/office/drawing/2014/main" id="{E47C9B7A-98CE-3C0F-8499-52B004E3F5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6223996" y="2171558"/>
              <a:ext cx="1809345" cy="3618690"/>
            </a:xfrm>
            <a:custGeom>
              <a:avLst/>
              <a:gdLst>
                <a:gd name="connsiteX0" fmla="*/ 196769 w 2468302"/>
                <a:gd name="connsiteY0" fmla="*/ 625034 h 4936603"/>
                <a:gd name="connsiteX1" fmla="*/ 196769 w 2468302"/>
                <a:gd name="connsiteY1" fmla="*/ 4479404 h 4936603"/>
                <a:gd name="connsiteX2" fmla="*/ 2303361 w 2468302"/>
                <a:gd name="connsiteY2" fmla="*/ 4479404 h 4936603"/>
                <a:gd name="connsiteX3" fmla="*/ 2303361 w 2468302"/>
                <a:gd name="connsiteY3" fmla="*/ 625034 h 4936603"/>
                <a:gd name="connsiteX4" fmla="*/ 0 w 2468302"/>
                <a:gd name="connsiteY4" fmla="*/ 0 h 4936603"/>
                <a:gd name="connsiteX5" fmla="*/ 2468302 w 2468302"/>
                <a:gd name="connsiteY5" fmla="*/ 0 h 4936603"/>
                <a:gd name="connsiteX6" fmla="*/ 2468302 w 2468302"/>
                <a:gd name="connsiteY6" fmla="*/ 4936603 h 4936603"/>
                <a:gd name="connsiteX7" fmla="*/ 0 w 2468302"/>
                <a:gd name="connsiteY7" fmla="*/ 4936603 h 493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68302" h="4936603">
                  <a:moveTo>
                    <a:pt x="196769" y="625034"/>
                  </a:moveTo>
                  <a:lnTo>
                    <a:pt x="196769" y="4479404"/>
                  </a:lnTo>
                  <a:lnTo>
                    <a:pt x="2303361" y="4479404"/>
                  </a:lnTo>
                  <a:lnTo>
                    <a:pt x="2303361" y="625034"/>
                  </a:lnTo>
                  <a:close/>
                  <a:moveTo>
                    <a:pt x="0" y="0"/>
                  </a:moveTo>
                  <a:lnTo>
                    <a:pt x="2468302" y="0"/>
                  </a:lnTo>
                  <a:lnTo>
                    <a:pt x="2468302" y="4936603"/>
                  </a:lnTo>
                  <a:lnTo>
                    <a:pt x="0" y="4936603"/>
                  </a:lnTo>
                  <a:close/>
                </a:path>
              </a:pathLst>
            </a:cu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E14CC26-CE2B-0873-0185-D8B23964D0A5}"/>
                </a:ext>
              </a:extLst>
            </p:cNvPr>
            <p:cNvPicPr>
              <a:picLocks noChangeAspect="1"/>
            </p:cNvPicPr>
            <p:nvPr/>
          </p:nvPicPr>
          <p:blipFill>
            <a:blip r:embed="rId3"/>
            <a:stretch>
              <a:fillRect/>
            </a:stretch>
          </p:blipFill>
          <p:spPr>
            <a:xfrm>
              <a:off x="5694885" y="3201625"/>
              <a:ext cx="2939759" cy="1558556"/>
            </a:xfrm>
            <a:prstGeom prst="rect">
              <a:avLst/>
            </a:prstGeom>
          </p:spPr>
        </p:pic>
      </p:grpSp>
      <p:grpSp>
        <p:nvGrpSpPr>
          <p:cNvPr id="13" name="Group 12">
            <a:extLst>
              <a:ext uri="{FF2B5EF4-FFF2-40B4-BE49-F238E27FC236}">
                <a16:creationId xmlns:a16="http://schemas.microsoft.com/office/drawing/2014/main" id="{20C6386C-886B-14AC-009B-33D7FF7EE70E}"/>
              </a:ext>
            </a:extLst>
          </p:cNvPr>
          <p:cNvGrpSpPr/>
          <p:nvPr/>
        </p:nvGrpSpPr>
        <p:grpSpPr>
          <a:xfrm>
            <a:off x="5486519" y="3043990"/>
            <a:ext cx="1680164" cy="3360327"/>
            <a:chOff x="3030906" y="2951573"/>
            <a:chExt cx="1680164" cy="3360327"/>
          </a:xfrm>
        </p:grpSpPr>
        <p:pic>
          <p:nvPicPr>
            <p:cNvPr id="12" name="Picture 11">
              <a:extLst>
                <a:ext uri="{FF2B5EF4-FFF2-40B4-BE49-F238E27FC236}">
                  <a16:creationId xmlns:a16="http://schemas.microsoft.com/office/drawing/2014/main" id="{4C258106-65B7-1435-9299-B90D0BB9DFA7}"/>
                </a:ext>
              </a:extLst>
            </p:cNvPr>
            <p:cNvPicPr>
              <a:picLocks noChangeAspect="1"/>
            </p:cNvPicPr>
            <p:nvPr/>
          </p:nvPicPr>
          <p:blipFill>
            <a:blip r:embed="rId4"/>
            <a:srcRect l="10811"/>
            <a:stretch>
              <a:fillRect/>
            </a:stretch>
          </p:blipFill>
          <p:spPr>
            <a:xfrm>
              <a:off x="3066610" y="3321824"/>
              <a:ext cx="1548194" cy="2855139"/>
            </a:xfrm>
            <a:prstGeom prst="rect">
              <a:avLst/>
            </a:prstGeom>
          </p:spPr>
        </p:pic>
        <p:pic>
          <p:nvPicPr>
            <p:cNvPr id="10" name="Picture 9" descr="Free Smartphone Sms vector and picture">
              <a:extLst>
                <a:ext uri="{FF2B5EF4-FFF2-40B4-BE49-F238E27FC236}">
                  <a16:creationId xmlns:a16="http://schemas.microsoft.com/office/drawing/2014/main" id="{5D327434-1E95-3BD7-B6D8-7752EAD449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0906" y="2951573"/>
              <a:ext cx="1680164" cy="3360327"/>
            </a:xfrm>
            <a:custGeom>
              <a:avLst/>
              <a:gdLst>
                <a:gd name="connsiteX0" fmla="*/ 196769 w 2468302"/>
                <a:gd name="connsiteY0" fmla="*/ 625034 h 4936603"/>
                <a:gd name="connsiteX1" fmla="*/ 196769 w 2468302"/>
                <a:gd name="connsiteY1" fmla="*/ 4479404 h 4936603"/>
                <a:gd name="connsiteX2" fmla="*/ 2303361 w 2468302"/>
                <a:gd name="connsiteY2" fmla="*/ 4479404 h 4936603"/>
                <a:gd name="connsiteX3" fmla="*/ 2303361 w 2468302"/>
                <a:gd name="connsiteY3" fmla="*/ 625034 h 4936603"/>
                <a:gd name="connsiteX4" fmla="*/ 0 w 2468302"/>
                <a:gd name="connsiteY4" fmla="*/ 0 h 4936603"/>
                <a:gd name="connsiteX5" fmla="*/ 2468302 w 2468302"/>
                <a:gd name="connsiteY5" fmla="*/ 0 h 4936603"/>
                <a:gd name="connsiteX6" fmla="*/ 2468302 w 2468302"/>
                <a:gd name="connsiteY6" fmla="*/ 4936603 h 4936603"/>
                <a:gd name="connsiteX7" fmla="*/ 0 w 2468302"/>
                <a:gd name="connsiteY7" fmla="*/ 4936603 h 493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68302" h="4936603">
                  <a:moveTo>
                    <a:pt x="196769" y="625034"/>
                  </a:moveTo>
                  <a:lnTo>
                    <a:pt x="196769" y="4479404"/>
                  </a:lnTo>
                  <a:lnTo>
                    <a:pt x="2303361" y="4479404"/>
                  </a:lnTo>
                  <a:lnTo>
                    <a:pt x="2303361" y="625034"/>
                  </a:lnTo>
                  <a:close/>
                  <a:moveTo>
                    <a:pt x="0" y="0"/>
                  </a:moveTo>
                  <a:lnTo>
                    <a:pt x="2468302" y="0"/>
                  </a:lnTo>
                  <a:lnTo>
                    <a:pt x="2468302" y="4936603"/>
                  </a:lnTo>
                  <a:lnTo>
                    <a:pt x="0" y="4936603"/>
                  </a:lnTo>
                  <a:close/>
                </a:path>
              </a:pathLst>
            </a:custGeom>
            <a:noFill/>
            <a:extLst>
              <a:ext uri="{909E8E84-426E-40DD-AFC4-6F175D3DCCD1}">
                <a14:hiddenFill xmlns:a14="http://schemas.microsoft.com/office/drawing/2010/main">
                  <a:solidFill>
                    <a:srgbClr val="FFFFFF"/>
                  </a:solidFill>
                </a14:hiddenFill>
              </a:ext>
            </a:extLst>
          </p:spPr>
        </p:pic>
      </p:grpSp>
      <p:grpSp>
        <p:nvGrpSpPr>
          <p:cNvPr id="18" name="Group 17">
            <a:extLst>
              <a:ext uri="{FF2B5EF4-FFF2-40B4-BE49-F238E27FC236}">
                <a16:creationId xmlns:a16="http://schemas.microsoft.com/office/drawing/2014/main" id="{DB923941-9871-6725-EDE0-F94212D535E0}"/>
              </a:ext>
            </a:extLst>
          </p:cNvPr>
          <p:cNvGrpSpPr/>
          <p:nvPr/>
        </p:nvGrpSpPr>
        <p:grpSpPr>
          <a:xfrm rot="302608">
            <a:off x="7905347" y="3576623"/>
            <a:ext cx="3618690" cy="1809345"/>
            <a:chOff x="7905347" y="3576623"/>
            <a:chExt cx="3618690" cy="1809345"/>
          </a:xfrm>
        </p:grpSpPr>
        <p:pic>
          <p:nvPicPr>
            <p:cNvPr id="15" name="Picture 14" descr="Free Smartphone Sms vector and picture">
              <a:extLst>
                <a:ext uri="{FF2B5EF4-FFF2-40B4-BE49-F238E27FC236}">
                  <a16:creationId xmlns:a16="http://schemas.microsoft.com/office/drawing/2014/main" id="{79C971F8-E653-6E28-8581-B8F3313E46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810019" y="2671951"/>
              <a:ext cx="1809345" cy="3618690"/>
            </a:xfrm>
            <a:custGeom>
              <a:avLst/>
              <a:gdLst>
                <a:gd name="connsiteX0" fmla="*/ 196769 w 2468302"/>
                <a:gd name="connsiteY0" fmla="*/ 625034 h 4936603"/>
                <a:gd name="connsiteX1" fmla="*/ 196769 w 2468302"/>
                <a:gd name="connsiteY1" fmla="*/ 4479404 h 4936603"/>
                <a:gd name="connsiteX2" fmla="*/ 2303361 w 2468302"/>
                <a:gd name="connsiteY2" fmla="*/ 4479404 h 4936603"/>
                <a:gd name="connsiteX3" fmla="*/ 2303361 w 2468302"/>
                <a:gd name="connsiteY3" fmla="*/ 625034 h 4936603"/>
                <a:gd name="connsiteX4" fmla="*/ 0 w 2468302"/>
                <a:gd name="connsiteY4" fmla="*/ 0 h 4936603"/>
                <a:gd name="connsiteX5" fmla="*/ 2468302 w 2468302"/>
                <a:gd name="connsiteY5" fmla="*/ 0 h 4936603"/>
                <a:gd name="connsiteX6" fmla="*/ 2468302 w 2468302"/>
                <a:gd name="connsiteY6" fmla="*/ 4936603 h 4936603"/>
                <a:gd name="connsiteX7" fmla="*/ 0 w 2468302"/>
                <a:gd name="connsiteY7" fmla="*/ 4936603 h 493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68302" h="4936603">
                  <a:moveTo>
                    <a:pt x="196769" y="625034"/>
                  </a:moveTo>
                  <a:lnTo>
                    <a:pt x="196769" y="4479404"/>
                  </a:lnTo>
                  <a:lnTo>
                    <a:pt x="2303361" y="4479404"/>
                  </a:lnTo>
                  <a:lnTo>
                    <a:pt x="2303361" y="625034"/>
                  </a:lnTo>
                  <a:close/>
                  <a:moveTo>
                    <a:pt x="0" y="0"/>
                  </a:moveTo>
                  <a:lnTo>
                    <a:pt x="2468302" y="0"/>
                  </a:lnTo>
                  <a:lnTo>
                    <a:pt x="2468302" y="4936603"/>
                  </a:lnTo>
                  <a:lnTo>
                    <a:pt x="0" y="4936603"/>
                  </a:lnTo>
                  <a:close/>
                </a:path>
              </a:pathLst>
            </a:cu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F63EB6C0-8662-2B79-6F7A-D2DB0438E858}"/>
                </a:ext>
              </a:extLst>
            </p:cNvPr>
            <p:cNvPicPr>
              <a:picLocks noChangeAspect="1"/>
            </p:cNvPicPr>
            <p:nvPr/>
          </p:nvPicPr>
          <p:blipFill>
            <a:blip r:embed="rId5"/>
            <a:stretch>
              <a:fillRect/>
            </a:stretch>
          </p:blipFill>
          <p:spPr>
            <a:xfrm>
              <a:off x="8378644" y="3720255"/>
              <a:ext cx="2864838" cy="1537545"/>
            </a:xfrm>
            <a:prstGeom prst="rect">
              <a:avLst/>
            </a:prstGeom>
          </p:spPr>
        </p:pic>
      </p:grpSp>
    </p:spTree>
    <p:extLst>
      <p:ext uri="{BB962C8B-B14F-4D97-AF65-F5344CB8AC3E}">
        <p14:creationId xmlns:p14="http://schemas.microsoft.com/office/powerpoint/2010/main" val="4154392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05FD8-43DD-BB50-62AD-083EE8E492A5}"/>
              </a:ext>
            </a:extLst>
          </p:cNvPr>
          <p:cNvSpPr>
            <a:spLocks noGrp="1"/>
          </p:cNvSpPr>
          <p:nvPr>
            <p:ph type="title"/>
          </p:nvPr>
        </p:nvSpPr>
        <p:spPr/>
        <p:txBody>
          <a:bodyPr/>
          <a:lstStyle/>
          <a:p>
            <a:pPr algn="l"/>
            <a:r>
              <a:rPr lang="en-US" dirty="0"/>
              <a:t>Consider how well the shepherd knows his sheep</a:t>
            </a:r>
          </a:p>
        </p:txBody>
      </p:sp>
      <p:sp>
        <p:nvSpPr>
          <p:cNvPr id="3" name="Content Placeholder 2">
            <a:extLst>
              <a:ext uri="{FF2B5EF4-FFF2-40B4-BE49-F238E27FC236}">
                <a16:creationId xmlns:a16="http://schemas.microsoft.com/office/drawing/2014/main" id="{5B681CC0-8F3F-313D-3D59-75C792A1CD51}"/>
              </a:ext>
            </a:extLst>
          </p:cNvPr>
          <p:cNvSpPr>
            <a:spLocks noGrp="1"/>
          </p:cNvSpPr>
          <p:nvPr>
            <p:ph idx="1"/>
          </p:nvPr>
        </p:nvSpPr>
        <p:spPr>
          <a:xfrm>
            <a:off x="1092868" y="1909846"/>
            <a:ext cx="10006263" cy="4351338"/>
          </a:xfrm>
        </p:spPr>
        <p:txBody>
          <a:bodyPr/>
          <a:lstStyle/>
          <a:p>
            <a:pPr marL="0" indent="0" algn="ctr">
              <a:buNone/>
            </a:pPr>
            <a:r>
              <a:rPr lang="en-US" dirty="0"/>
              <a:t>John 10:14-18 (NIV)  "I am the good shepherd; I know my sheep and my sheep know me-- 15  just as the Father knows me and I know the Father--and I lay down my life for the sheep. 16  I have other sheep that are not of this sheep pen. I must bring them also. They too will listen to my voice, and there shall </a:t>
            </a:r>
          </a:p>
        </p:txBody>
      </p:sp>
    </p:spTree>
    <p:extLst>
      <p:ext uri="{BB962C8B-B14F-4D97-AF65-F5344CB8AC3E}">
        <p14:creationId xmlns:p14="http://schemas.microsoft.com/office/powerpoint/2010/main" val="396815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CBE90-6A76-6DE6-4573-B2D7602A41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0D5DDA-F3D5-765B-B481-7D28588FC3B1}"/>
              </a:ext>
            </a:extLst>
          </p:cNvPr>
          <p:cNvSpPr>
            <a:spLocks noGrp="1"/>
          </p:cNvSpPr>
          <p:nvPr>
            <p:ph type="title"/>
          </p:nvPr>
        </p:nvSpPr>
        <p:spPr/>
        <p:txBody>
          <a:bodyPr/>
          <a:lstStyle/>
          <a:p>
            <a:pPr algn="l"/>
            <a:r>
              <a:rPr lang="en-US" dirty="0"/>
              <a:t>Consider how well the shepherd knows his sheep</a:t>
            </a:r>
          </a:p>
        </p:txBody>
      </p:sp>
      <p:sp>
        <p:nvSpPr>
          <p:cNvPr id="3" name="Content Placeholder 2">
            <a:extLst>
              <a:ext uri="{FF2B5EF4-FFF2-40B4-BE49-F238E27FC236}">
                <a16:creationId xmlns:a16="http://schemas.microsoft.com/office/drawing/2014/main" id="{F65828D6-C42D-C6C4-4E98-A71293B96DE0}"/>
              </a:ext>
            </a:extLst>
          </p:cNvPr>
          <p:cNvSpPr>
            <a:spLocks noGrp="1"/>
          </p:cNvSpPr>
          <p:nvPr>
            <p:ph idx="1"/>
          </p:nvPr>
        </p:nvSpPr>
        <p:spPr>
          <a:xfrm>
            <a:off x="1106922" y="2014019"/>
            <a:ext cx="10260932" cy="4351338"/>
          </a:xfrm>
        </p:spPr>
        <p:txBody>
          <a:bodyPr/>
          <a:lstStyle/>
          <a:p>
            <a:pPr marL="0" indent="0" algn="ctr">
              <a:buNone/>
            </a:pPr>
            <a:r>
              <a:rPr lang="en-US" dirty="0"/>
              <a:t>be one flock and one shepherd. 17  The reason my Father loves me is that I lay down my life--only to take it up again. 18  No one takes it from me, but I lay it down of my own accord. I have authority to lay it down and authority to take it up again. This command I received from my Father."</a:t>
            </a:r>
          </a:p>
        </p:txBody>
      </p:sp>
      <p:pic>
        <p:nvPicPr>
          <p:cNvPr id="4" name="Picture 3">
            <a:extLst>
              <a:ext uri="{FF2B5EF4-FFF2-40B4-BE49-F238E27FC236}">
                <a16:creationId xmlns:a16="http://schemas.microsoft.com/office/drawing/2014/main" id="{EFDCC887-009F-C427-24A8-C422BFFF0609}"/>
              </a:ext>
            </a:extLst>
          </p:cNvPr>
          <p:cNvPicPr>
            <a:picLocks noChangeAspect="1"/>
          </p:cNvPicPr>
          <p:nvPr/>
        </p:nvPicPr>
        <p:blipFill>
          <a:blip r:embed="rId2"/>
          <a:stretch>
            <a:fillRect/>
          </a:stretch>
        </p:blipFill>
        <p:spPr>
          <a:xfrm>
            <a:off x="4910145" y="5501669"/>
            <a:ext cx="2047619" cy="2761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08841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38E5E-A3EC-B420-8D33-EE4832A9C8DE}"/>
              </a:ext>
            </a:extLst>
          </p:cNvPr>
          <p:cNvSpPr>
            <a:spLocks noGrp="1"/>
          </p:cNvSpPr>
          <p:nvPr>
            <p:ph type="title"/>
          </p:nvPr>
        </p:nvSpPr>
        <p:spPr/>
        <p:txBody>
          <a:bodyPr/>
          <a:lstStyle/>
          <a:p>
            <a:r>
              <a:rPr lang="en-US" dirty="0"/>
              <a:t>Jesus Laid Down His Life </a:t>
            </a:r>
          </a:p>
        </p:txBody>
      </p:sp>
      <p:sp>
        <p:nvSpPr>
          <p:cNvPr id="3" name="Content Placeholder 2">
            <a:extLst>
              <a:ext uri="{FF2B5EF4-FFF2-40B4-BE49-F238E27FC236}">
                <a16:creationId xmlns:a16="http://schemas.microsoft.com/office/drawing/2014/main" id="{42522EE3-2DD3-C898-DC7A-209A3BE75916}"/>
              </a:ext>
            </a:extLst>
          </p:cNvPr>
          <p:cNvSpPr>
            <a:spLocks noGrp="1"/>
          </p:cNvSpPr>
          <p:nvPr>
            <p:ph idx="1"/>
          </p:nvPr>
        </p:nvSpPr>
        <p:spPr/>
        <p:txBody>
          <a:bodyPr/>
          <a:lstStyle/>
          <a:p>
            <a:r>
              <a:rPr lang="en-US" dirty="0"/>
              <a:t>What type of relationship did Jesus say He had with His sheep? </a:t>
            </a:r>
          </a:p>
          <a:p>
            <a:r>
              <a:rPr lang="en-US" b="1" dirty="0"/>
              <a:t>We</a:t>
            </a:r>
            <a:r>
              <a:rPr lang="en-US" dirty="0"/>
              <a:t> are Jesus “sheep” – how does He know us well?</a:t>
            </a:r>
          </a:p>
          <a:p>
            <a:r>
              <a:rPr lang="en-US" dirty="0"/>
              <a:t>How does the relationship of knowing each other develop between the sheep and the good shepherd?</a:t>
            </a:r>
          </a:p>
        </p:txBody>
      </p:sp>
    </p:spTree>
    <p:extLst>
      <p:ext uri="{BB962C8B-B14F-4D97-AF65-F5344CB8AC3E}">
        <p14:creationId xmlns:p14="http://schemas.microsoft.com/office/powerpoint/2010/main" val="4248897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D5EE2-2215-FEC9-806B-C83D2DF4CED1}"/>
              </a:ext>
            </a:extLst>
          </p:cNvPr>
          <p:cNvSpPr>
            <a:spLocks noGrp="1"/>
          </p:cNvSpPr>
          <p:nvPr>
            <p:ph type="title"/>
          </p:nvPr>
        </p:nvSpPr>
        <p:spPr/>
        <p:txBody>
          <a:bodyPr/>
          <a:lstStyle/>
          <a:p>
            <a:r>
              <a:rPr lang="en-US" dirty="0"/>
              <a:t>Jesus Laid Down His Life </a:t>
            </a:r>
          </a:p>
        </p:txBody>
      </p:sp>
      <p:sp>
        <p:nvSpPr>
          <p:cNvPr id="3" name="Content Placeholder 2">
            <a:extLst>
              <a:ext uri="{FF2B5EF4-FFF2-40B4-BE49-F238E27FC236}">
                <a16:creationId xmlns:a16="http://schemas.microsoft.com/office/drawing/2014/main" id="{F562FB14-6F7A-8505-73F0-91258CC34A9D}"/>
              </a:ext>
            </a:extLst>
          </p:cNvPr>
          <p:cNvSpPr>
            <a:spLocks noGrp="1"/>
          </p:cNvSpPr>
          <p:nvPr>
            <p:ph idx="1"/>
          </p:nvPr>
        </p:nvSpPr>
        <p:spPr/>
        <p:txBody>
          <a:bodyPr/>
          <a:lstStyle/>
          <a:p>
            <a:r>
              <a:rPr lang="en-US" dirty="0"/>
              <a:t>How does this relate to our relationship with Jesus Christ?</a:t>
            </a:r>
          </a:p>
          <a:p>
            <a:r>
              <a:rPr lang="en-US" dirty="0"/>
              <a:t>What is meant by the “other sheep” and the “one flock”?</a:t>
            </a:r>
          </a:p>
          <a:p>
            <a:endParaRPr lang="en-US" dirty="0"/>
          </a:p>
        </p:txBody>
      </p:sp>
    </p:spTree>
    <p:extLst>
      <p:ext uri="{BB962C8B-B14F-4D97-AF65-F5344CB8AC3E}">
        <p14:creationId xmlns:p14="http://schemas.microsoft.com/office/powerpoint/2010/main" val="106810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19C54-DD3E-14E4-B326-FF4A6F068E3D}"/>
              </a:ext>
            </a:extLst>
          </p:cNvPr>
          <p:cNvSpPr>
            <a:spLocks noGrp="1"/>
          </p:cNvSpPr>
          <p:nvPr>
            <p:ph type="title"/>
          </p:nvPr>
        </p:nvSpPr>
        <p:spPr/>
        <p:txBody>
          <a:bodyPr/>
          <a:lstStyle/>
          <a:p>
            <a:pPr algn="l"/>
            <a:r>
              <a:rPr lang="en-US" dirty="0"/>
              <a:t>Listen for blessings.</a:t>
            </a:r>
          </a:p>
        </p:txBody>
      </p:sp>
      <p:sp>
        <p:nvSpPr>
          <p:cNvPr id="3" name="Content Placeholder 2">
            <a:extLst>
              <a:ext uri="{FF2B5EF4-FFF2-40B4-BE49-F238E27FC236}">
                <a16:creationId xmlns:a16="http://schemas.microsoft.com/office/drawing/2014/main" id="{D9E91656-458B-D047-A7C8-A3C03938F9BF}"/>
              </a:ext>
            </a:extLst>
          </p:cNvPr>
          <p:cNvSpPr>
            <a:spLocks noGrp="1"/>
          </p:cNvSpPr>
          <p:nvPr>
            <p:ph idx="1"/>
          </p:nvPr>
        </p:nvSpPr>
        <p:spPr/>
        <p:txBody>
          <a:bodyPr/>
          <a:lstStyle/>
          <a:p>
            <a:pPr marL="0" indent="0" algn="ctr">
              <a:buNone/>
            </a:pPr>
            <a:r>
              <a:rPr lang="en-US" dirty="0"/>
              <a:t>John 10:27-30 (NIV)  My sheep listen to my voice; I know them, and they follow me. 28  I give them eternal life, and they shall never perish; no one can snatch them out of my hand. 29  My Father, who has given them to me, is greater than all; no one can snatch them out of my Father's hand. 30  I and the Father are one."</a:t>
            </a:r>
          </a:p>
        </p:txBody>
      </p:sp>
      <p:pic>
        <p:nvPicPr>
          <p:cNvPr id="4" name="Picture 3">
            <a:extLst>
              <a:ext uri="{FF2B5EF4-FFF2-40B4-BE49-F238E27FC236}">
                <a16:creationId xmlns:a16="http://schemas.microsoft.com/office/drawing/2014/main" id="{E0B84B59-5CA7-C2D7-F9B0-441A1B384A82}"/>
              </a:ext>
            </a:extLst>
          </p:cNvPr>
          <p:cNvPicPr>
            <a:picLocks noChangeAspect="1"/>
          </p:cNvPicPr>
          <p:nvPr/>
        </p:nvPicPr>
        <p:blipFill>
          <a:blip r:embed="rId2"/>
          <a:stretch>
            <a:fillRect/>
          </a:stretch>
        </p:blipFill>
        <p:spPr>
          <a:xfrm>
            <a:off x="4863846" y="5767887"/>
            <a:ext cx="2047619" cy="2761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42525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66510-DA53-5798-91B8-97FC5EACB90C}"/>
              </a:ext>
            </a:extLst>
          </p:cNvPr>
          <p:cNvSpPr>
            <a:spLocks noGrp="1"/>
          </p:cNvSpPr>
          <p:nvPr>
            <p:ph type="title"/>
          </p:nvPr>
        </p:nvSpPr>
        <p:spPr/>
        <p:txBody>
          <a:bodyPr/>
          <a:lstStyle/>
          <a:p>
            <a:r>
              <a:rPr lang="en-US" dirty="0"/>
              <a:t>In the Hands of God</a:t>
            </a:r>
          </a:p>
        </p:txBody>
      </p:sp>
      <p:sp>
        <p:nvSpPr>
          <p:cNvPr id="3" name="Content Placeholder 2">
            <a:extLst>
              <a:ext uri="{FF2B5EF4-FFF2-40B4-BE49-F238E27FC236}">
                <a16:creationId xmlns:a16="http://schemas.microsoft.com/office/drawing/2014/main" id="{3BF3BD7A-9383-6DA5-2900-2C74BD7E3F4C}"/>
              </a:ext>
            </a:extLst>
          </p:cNvPr>
          <p:cNvSpPr>
            <a:spLocks noGrp="1"/>
          </p:cNvSpPr>
          <p:nvPr>
            <p:ph idx="1"/>
          </p:nvPr>
        </p:nvSpPr>
        <p:spPr/>
        <p:txBody>
          <a:bodyPr>
            <a:normAutofit lnSpcReduction="10000"/>
          </a:bodyPr>
          <a:lstStyle/>
          <a:p>
            <a:r>
              <a:rPr lang="en-US" dirty="0"/>
              <a:t>What blessing does the Good Shepherd give to those who follow Him?</a:t>
            </a:r>
          </a:p>
          <a:p>
            <a:r>
              <a:rPr lang="en-US" dirty="0"/>
              <a:t>What makes Christians question their security in Christ?</a:t>
            </a:r>
          </a:p>
          <a:p>
            <a:r>
              <a:rPr lang="en-US" dirty="0"/>
              <a:t>Jesus says no one can snatch His sheep out of His hand (v. 28). Then He says no one can snatch them out of the Father’s hand (v. 29). Why do you think He emphasizes both His and the Father’s protection?</a:t>
            </a:r>
          </a:p>
        </p:txBody>
      </p:sp>
    </p:spTree>
    <p:extLst>
      <p:ext uri="{BB962C8B-B14F-4D97-AF65-F5344CB8AC3E}">
        <p14:creationId xmlns:p14="http://schemas.microsoft.com/office/powerpoint/2010/main" val="31648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A134A-E187-3105-3748-48783D8B6E0D}"/>
              </a:ext>
            </a:extLst>
          </p:cNvPr>
          <p:cNvSpPr>
            <a:spLocks noGrp="1"/>
          </p:cNvSpPr>
          <p:nvPr>
            <p:ph type="title"/>
          </p:nvPr>
        </p:nvSpPr>
        <p:spPr/>
        <p:txBody>
          <a:bodyPr/>
          <a:lstStyle/>
          <a:p>
            <a:r>
              <a:rPr lang="en-US" dirty="0"/>
              <a:t>In the Hands of God</a:t>
            </a:r>
          </a:p>
        </p:txBody>
      </p:sp>
      <p:sp>
        <p:nvSpPr>
          <p:cNvPr id="3" name="Content Placeholder 2">
            <a:extLst>
              <a:ext uri="{FF2B5EF4-FFF2-40B4-BE49-F238E27FC236}">
                <a16:creationId xmlns:a16="http://schemas.microsoft.com/office/drawing/2014/main" id="{1E441897-D6D5-8450-C427-D7E9557D077B}"/>
              </a:ext>
            </a:extLst>
          </p:cNvPr>
          <p:cNvSpPr>
            <a:spLocks noGrp="1"/>
          </p:cNvSpPr>
          <p:nvPr>
            <p:ph idx="1"/>
          </p:nvPr>
        </p:nvSpPr>
        <p:spPr/>
        <p:txBody>
          <a:bodyPr/>
          <a:lstStyle/>
          <a:p>
            <a:r>
              <a:rPr lang="en-US" dirty="0"/>
              <a:t>How might someone mistakenly base their assurance of salvation on feelings or performance rather than on God’s promises in this passage?</a:t>
            </a:r>
          </a:p>
          <a:p>
            <a:r>
              <a:rPr lang="en-US" dirty="0"/>
              <a:t>What is our role in accessing and benefiting from Jesus’ protection?</a:t>
            </a:r>
          </a:p>
        </p:txBody>
      </p:sp>
    </p:spTree>
    <p:extLst>
      <p:ext uri="{BB962C8B-B14F-4D97-AF65-F5344CB8AC3E}">
        <p14:creationId xmlns:p14="http://schemas.microsoft.com/office/powerpoint/2010/main" val="195323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FF1FB-52C3-0462-1667-11C08D8BF9EF}"/>
              </a:ext>
            </a:extLst>
          </p:cNvPr>
          <p:cNvSpPr>
            <a:spLocks noGrp="1"/>
          </p:cNvSpPr>
          <p:nvPr>
            <p:ph type="title"/>
          </p:nvPr>
        </p:nvSpPr>
        <p:spPr/>
        <p:txBody>
          <a:bodyPr/>
          <a:lstStyle/>
          <a:p>
            <a:r>
              <a:rPr lang="en-US" dirty="0"/>
              <a:t>Trust and Obey</a:t>
            </a:r>
          </a:p>
        </p:txBody>
      </p:sp>
      <p:sp>
        <p:nvSpPr>
          <p:cNvPr id="3" name="Content Placeholder 2">
            <a:extLst>
              <a:ext uri="{FF2B5EF4-FFF2-40B4-BE49-F238E27FC236}">
                <a16:creationId xmlns:a16="http://schemas.microsoft.com/office/drawing/2014/main" id="{CC92DBE9-448D-98EC-9310-863D19528737}"/>
              </a:ext>
            </a:extLst>
          </p:cNvPr>
          <p:cNvSpPr>
            <a:spLocks noGrp="1"/>
          </p:cNvSpPr>
          <p:nvPr>
            <p:ph idx="1"/>
          </p:nvPr>
        </p:nvSpPr>
        <p:spPr>
          <a:xfrm>
            <a:off x="681459" y="1848775"/>
            <a:ext cx="10829081" cy="4351338"/>
          </a:xfrm>
        </p:spPr>
        <p:txBody>
          <a:bodyPr/>
          <a:lstStyle/>
          <a:p>
            <a:pPr marL="0" indent="0" algn="ctr">
              <a:buNone/>
            </a:pPr>
            <a:r>
              <a:rPr lang="en-US" dirty="0">
                <a:solidFill>
                  <a:srgbClr val="C00000"/>
                </a:solidFill>
              </a:rPr>
              <a:t>When we walk with the Lord in the light of His Word</a:t>
            </a:r>
          </a:p>
          <a:p>
            <a:pPr marL="0" indent="0" algn="ctr">
              <a:buNone/>
            </a:pPr>
            <a:r>
              <a:rPr lang="en-US" dirty="0">
                <a:solidFill>
                  <a:srgbClr val="C00000"/>
                </a:solidFill>
              </a:rPr>
              <a:t>What a glory He sheds on our way!</a:t>
            </a:r>
          </a:p>
          <a:p>
            <a:pPr marL="0" indent="0" algn="ctr">
              <a:buNone/>
            </a:pPr>
            <a:r>
              <a:rPr lang="en-US" dirty="0">
                <a:solidFill>
                  <a:srgbClr val="C00000"/>
                </a:solidFill>
              </a:rPr>
              <a:t>While we do His good will, He abides with us still</a:t>
            </a:r>
          </a:p>
          <a:p>
            <a:pPr marL="0" indent="0" algn="ctr">
              <a:buNone/>
            </a:pPr>
            <a:r>
              <a:rPr lang="en-US" dirty="0">
                <a:solidFill>
                  <a:srgbClr val="C00000"/>
                </a:solidFill>
              </a:rPr>
              <a:t>And with all who will trust and obey</a:t>
            </a:r>
            <a:br>
              <a:rPr lang="en-US" dirty="0">
                <a:solidFill>
                  <a:srgbClr val="C00000"/>
                </a:solidFill>
              </a:rPr>
            </a:br>
            <a:endParaRPr lang="en-US" dirty="0">
              <a:solidFill>
                <a:srgbClr val="C00000"/>
              </a:solidFill>
            </a:endParaRPr>
          </a:p>
          <a:p>
            <a:pPr marL="0" indent="0" algn="ctr">
              <a:buNone/>
            </a:pPr>
            <a:r>
              <a:rPr lang="en-US" dirty="0">
                <a:solidFill>
                  <a:srgbClr val="C00000"/>
                </a:solidFill>
              </a:rPr>
              <a:t>Trust and obey, for there's no other way</a:t>
            </a:r>
          </a:p>
          <a:p>
            <a:pPr marL="0" indent="0" algn="ctr">
              <a:buNone/>
            </a:pPr>
            <a:r>
              <a:rPr lang="en-US" dirty="0">
                <a:solidFill>
                  <a:srgbClr val="C00000"/>
                </a:solidFill>
              </a:rPr>
              <a:t>To be happy in Jesus, but to trust and obey</a:t>
            </a:r>
          </a:p>
        </p:txBody>
      </p:sp>
    </p:spTree>
    <p:extLst>
      <p:ext uri="{BB962C8B-B14F-4D97-AF65-F5344CB8AC3E}">
        <p14:creationId xmlns:p14="http://schemas.microsoft.com/office/powerpoint/2010/main" val="3649026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451DA-0442-553A-B82D-B52BFC411FDD}"/>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593F92CE-6A91-86F8-9CEA-BA07BBAF5F91}"/>
              </a:ext>
            </a:extLst>
          </p:cNvPr>
          <p:cNvSpPr>
            <a:spLocks noGrp="1"/>
          </p:cNvSpPr>
          <p:nvPr>
            <p:ph idx="1"/>
          </p:nvPr>
        </p:nvSpPr>
        <p:spPr/>
        <p:txBody>
          <a:bodyPr/>
          <a:lstStyle/>
          <a:p>
            <a:r>
              <a:rPr lang="en-US" dirty="0"/>
              <a:t>Trust Christ. </a:t>
            </a:r>
          </a:p>
          <a:p>
            <a:pPr lvl="1"/>
            <a:r>
              <a:rPr lang="en-US" sz="3600" dirty="0"/>
              <a:t>Eternal security begins with looking to Christ for salvation. </a:t>
            </a:r>
          </a:p>
          <a:p>
            <a:pPr lvl="1"/>
            <a:r>
              <a:rPr lang="en-US" sz="3600" dirty="0"/>
              <a:t>Talk to your Bible study leader or a trusted Christian about placing your faith and trust in Christ. </a:t>
            </a:r>
          </a:p>
          <a:p>
            <a:endParaRPr lang="en-US" dirty="0"/>
          </a:p>
        </p:txBody>
      </p:sp>
    </p:spTree>
    <p:extLst>
      <p:ext uri="{BB962C8B-B14F-4D97-AF65-F5344CB8AC3E}">
        <p14:creationId xmlns:p14="http://schemas.microsoft.com/office/powerpoint/2010/main" val="1876379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5DBB0-0BD6-46EE-3367-AD94C9DAB354}"/>
              </a:ext>
            </a:extLst>
          </p:cNvPr>
          <p:cNvSpPr>
            <a:spLocks noGrp="1"/>
          </p:cNvSpPr>
          <p:nvPr>
            <p:ph type="title"/>
          </p:nvPr>
        </p:nvSpPr>
        <p:spPr/>
        <p:txBody>
          <a:bodyPr/>
          <a:lstStyle/>
          <a:p>
            <a:r>
              <a:rPr lang="en-US" dirty="0"/>
              <a:t>Video Introduction</a:t>
            </a:r>
          </a:p>
        </p:txBody>
      </p:sp>
      <p:grpSp>
        <p:nvGrpSpPr>
          <p:cNvPr id="7" name="Group 6">
            <a:extLst>
              <a:ext uri="{FF2B5EF4-FFF2-40B4-BE49-F238E27FC236}">
                <a16:creationId xmlns:a16="http://schemas.microsoft.com/office/drawing/2014/main" id="{684A60EB-8591-65AC-0A7A-64A8281B6972}"/>
              </a:ext>
            </a:extLst>
          </p:cNvPr>
          <p:cNvGrpSpPr/>
          <p:nvPr/>
        </p:nvGrpSpPr>
        <p:grpSpPr>
          <a:xfrm>
            <a:off x="2849598" y="1579418"/>
            <a:ext cx="6492803" cy="4272952"/>
            <a:chOff x="2849598" y="1579418"/>
            <a:chExt cx="6492803" cy="4272952"/>
          </a:xfrm>
        </p:grpSpPr>
        <p:pic>
          <p:nvPicPr>
            <p:cNvPr id="4" name="Picture 3" descr="A person praying in a church&#10;&#10;AI-generated content may be incorrect.">
              <a:extLst>
                <a:ext uri="{FF2B5EF4-FFF2-40B4-BE49-F238E27FC236}">
                  <a16:creationId xmlns:a16="http://schemas.microsoft.com/office/drawing/2014/main" id="{E30E7442-A555-7F4E-71EA-EDE1DD1078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857" y="1833762"/>
              <a:ext cx="5714286" cy="3190476"/>
            </a:xfrm>
            <a:prstGeom prst="rect">
              <a:avLst/>
            </a:prstGeom>
            <a:ln>
              <a:noFill/>
            </a:ln>
            <a:effectLst>
              <a:outerShdw blurRad="190500" algn="tl" rotWithShape="0">
                <a:srgbClr val="000000">
                  <a:alpha val="70000"/>
                </a:srgbClr>
              </a:outerShdw>
            </a:effectLst>
          </p:spPr>
        </p:pic>
        <p:pic>
          <p:nvPicPr>
            <p:cNvPr id="6" name="Picture 5" descr="A black background with a black square&#10;&#10;AI-generated content may be incorrect.">
              <a:extLst>
                <a:ext uri="{FF2B5EF4-FFF2-40B4-BE49-F238E27FC236}">
                  <a16:creationId xmlns:a16="http://schemas.microsoft.com/office/drawing/2014/main" id="{02BE2CEF-F874-D537-8D4A-2E1FC5FED4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9598" y="1579418"/>
              <a:ext cx="6492803" cy="4272952"/>
            </a:xfrm>
            <a:prstGeom prst="rect">
              <a:avLst/>
            </a:prstGeom>
            <a:ln>
              <a:noFill/>
            </a:ln>
            <a:effectLst>
              <a:outerShdw blurRad="190500" algn="tl" rotWithShape="0">
                <a:srgbClr val="000000">
                  <a:alpha val="70000"/>
                </a:srgbClr>
              </a:outerShdw>
            </a:effectLst>
          </p:spPr>
        </p:pic>
      </p:grpSp>
    </p:spTree>
    <p:extLst>
      <p:ext uri="{BB962C8B-B14F-4D97-AF65-F5344CB8AC3E}">
        <p14:creationId xmlns:p14="http://schemas.microsoft.com/office/powerpoint/2010/main" val="1943147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2984A-E350-2EE8-E4E6-4D4FD1C63F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1FC8BE-3A66-0740-D04F-C995EA00E5FC}"/>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044F1497-FA05-8749-79FB-260B68444B5F}"/>
              </a:ext>
            </a:extLst>
          </p:cNvPr>
          <p:cNvSpPr>
            <a:spLocks noGrp="1"/>
          </p:cNvSpPr>
          <p:nvPr>
            <p:ph idx="1"/>
          </p:nvPr>
        </p:nvSpPr>
        <p:spPr/>
        <p:txBody>
          <a:bodyPr>
            <a:normAutofit/>
          </a:bodyPr>
          <a:lstStyle/>
          <a:p>
            <a:r>
              <a:rPr lang="en-US" dirty="0"/>
              <a:t>Memorize Scripture. </a:t>
            </a:r>
          </a:p>
          <a:p>
            <a:pPr lvl="1"/>
            <a:r>
              <a:rPr lang="en-US" dirty="0"/>
              <a:t>Memorize John 10:27-30 and meditate on God’s promises. </a:t>
            </a:r>
          </a:p>
          <a:p>
            <a:pPr lvl="1"/>
            <a:r>
              <a:rPr lang="en-US" dirty="0"/>
              <a:t>Anytime you doubt your salvation, clasp a small object in your hands and rehearse God’s promises either in your thoughts or aloud. </a:t>
            </a:r>
          </a:p>
          <a:p>
            <a:pPr lvl="1"/>
            <a:r>
              <a:rPr lang="en-US" dirty="0"/>
              <a:t>Thank God you are more secure in Him than the object you are tightly squeezing.</a:t>
            </a:r>
          </a:p>
          <a:p>
            <a:endParaRPr lang="en-US" dirty="0"/>
          </a:p>
        </p:txBody>
      </p:sp>
    </p:spTree>
    <p:extLst>
      <p:ext uri="{BB962C8B-B14F-4D97-AF65-F5344CB8AC3E}">
        <p14:creationId xmlns:p14="http://schemas.microsoft.com/office/powerpoint/2010/main" val="1662128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10D7C-7E32-64E5-38E9-8A16D75614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61006E-96CD-7F15-F3CB-755E44487512}"/>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C0A2A2C2-2BFB-C0AB-3207-97D9A6AF54BD}"/>
              </a:ext>
            </a:extLst>
          </p:cNvPr>
          <p:cNvSpPr>
            <a:spLocks noGrp="1"/>
          </p:cNvSpPr>
          <p:nvPr>
            <p:ph idx="1"/>
          </p:nvPr>
        </p:nvSpPr>
        <p:spPr/>
        <p:txBody>
          <a:bodyPr/>
          <a:lstStyle/>
          <a:p>
            <a:r>
              <a:rPr lang="en-US" dirty="0"/>
              <a:t>Embrace God’s truth.</a:t>
            </a:r>
          </a:p>
          <a:p>
            <a:pPr lvl="1"/>
            <a:r>
              <a:rPr lang="en-US" dirty="0"/>
              <a:t>Reject emotional foundations for your faith and base what you think and do on instructions from the Bible. </a:t>
            </a:r>
          </a:p>
          <a:p>
            <a:pPr lvl="1"/>
            <a:r>
              <a:rPr lang="en-US" dirty="0"/>
              <a:t>When a particular issue (like death or disease) makes you afraid, discover what the Bible says on that subject and make your decisions based on truth instead of feelings. </a:t>
            </a:r>
          </a:p>
          <a:p>
            <a:endParaRPr lang="en-US" dirty="0"/>
          </a:p>
        </p:txBody>
      </p:sp>
    </p:spTree>
    <p:extLst>
      <p:ext uri="{BB962C8B-B14F-4D97-AF65-F5344CB8AC3E}">
        <p14:creationId xmlns:p14="http://schemas.microsoft.com/office/powerpoint/2010/main" val="1224874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96347-5C6B-EAC4-3F59-23B301AEFD41}"/>
              </a:ext>
            </a:extLst>
          </p:cNvPr>
          <p:cNvSpPr>
            <a:spLocks noGrp="1"/>
          </p:cNvSpPr>
          <p:nvPr>
            <p:ph type="title"/>
          </p:nvPr>
        </p:nvSpPr>
        <p:spPr>
          <a:xfrm>
            <a:off x="3693694" y="401220"/>
            <a:ext cx="7660105" cy="1325563"/>
          </a:xfrm>
        </p:spPr>
        <p:txBody>
          <a:bodyPr/>
          <a:lstStyle/>
          <a:p>
            <a:r>
              <a:rPr lang="en-US" dirty="0"/>
              <a:t>Family Activities</a:t>
            </a:r>
          </a:p>
        </p:txBody>
      </p:sp>
      <p:pic>
        <p:nvPicPr>
          <p:cNvPr id="4" name="Picture 3">
            <a:extLst>
              <a:ext uri="{FF2B5EF4-FFF2-40B4-BE49-F238E27FC236}">
                <a16:creationId xmlns:a16="http://schemas.microsoft.com/office/drawing/2014/main" id="{A951F0F2-28D4-959A-5CD0-C55E08F9BAA0}"/>
              </a:ext>
            </a:extLst>
          </p:cNvPr>
          <p:cNvPicPr>
            <a:picLocks noChangeAspect="1"/>
          </p:cNvPicPr>
          <p:nvPr/>
        </p:nvPicPr>
        <p:blipFill>
          <a:blip r:embed="rId2">
            <a:clrChange>
              <a:clrFrom>
                <a:srgbClr val="FF8040"/>
              </a:clrFrom>
              <a:clrTo>
                <a:srgbClr val="FF8040">
                  <a:alpha val="0"/>
                </a:srgbClr>
              </a:clrTo>
            </a:clrChange>
            <a:duotone>
              <a:prstClr val="black"/>
              <a:schemeClr val="accent4">
                <a:tint val="45000"/>
                <a:satMod val="400000"/>
              </a:schemeClr>
            </a:duotone>
          </a:blip>
          <a:stretch>
            <a:fillRect/>
          </a:stretch>
        </p:blipFill>
        <p:spPr>
          <a:xfrm>
            <a:off x="3084938" y="1712203"/>
            <a:ext cx="9495238" cy="3000000"/>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pic>
        <p:nvPicPr>
          <p:cNvPr id="6" name="Picture 5" descr="A person in a garment pointing&#10;&#10;AI-generated content may be incorrect.">
            <a:extLst>
              <a:ext uri="{FF2B5EF4-FFF2-40B4-BE49-F238E27FC236}">
                <a16:creationId xmlns:a16="http://schemas.microsoft.com/office/drawing/2014/main" id="{F75E4847-334C-3609-9C8F-9022A64529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955144" y="4008584"/>
            <a:ext cx="3477099" cy="2610853"/>
          </a:xfrm>
          <a:prstGeom prst="rect">
            <a:avLst/>
          </a:prstGeom>
          <a:ln>
            <a:noFill/>
          </a:ln>
          <a:effectLst>
            <a:outerShdw blurRad="292100" dist="139700" dir="2700000" algn="tl" rotWithShape="0">
              <a:srgbClr val="333333">
                <a:alpha val="65000"/>
              </a:srgbClr>
            </a:outerShdw>
          </a:effectLst>
        </p:spPr>
      </p:pic>
      <p:sp>
        <p:nvSpPr>
          <p:cNvPr id="7" name="Speech Bubble: Rectangle with Corners Rounded 6">
            <a:extLst>
              <a:ext uri="{FF2B5EF4-FFF2-40B4-BE49-F238E27FC236}">
                <a16:creationId xmlns:a16="http://schemas.microsoft.com/office/drawing/2014/main" id="{0DE62BCD-A709-794F-6075-E4574DAB20D8}"/>
              </a:ext>
            </a:extLst>
          </p:cNvPr>
          <p:cNvSpPr/>
          <p:nvPr/>
        </p:nvSpPr>
        <p:spPr>
          <a:xfrm>
            <a:off x="838201" y="410912"/>
            <a:ext cx="3971898" cy="3380875"/>
          </a:xfrm>
          <a:prstGeom prst="wedgeRoundRectCallout">
            <a:avLst>
              <a:gd name="adj1" fmla="val -6875"/>
              <a:gd name="adj2" fmla="val 6564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Your church sign has been damaged... by an alien from the  </a:t>
            </a:r>
            <a:r>
              <a:rPr lang="en-US" dirty="0" err="1">
                <a:latin typeface="Comic Sans MS" panose="030F0702030302020204" pitchFamily="66" charset="0"/>
              </a:rPr>
              <a:t>Dicroageor</a:t>
            </a:r>
            <a:r>
              <a:rPr lang="en-US" dirty="0">
                <a:latin typeface="Comic Sans MS" panose="030F0702030302020204" pitchFamily="66" charset="0"/>
              </a:rPr>
              <a:t> system. This will not go unpunished.  We need your assistance to put it back as it should be.   Help (and the crossword) are available at </a:t>
            </a:r>
            <a:r>
              <a:rPr lang="en-US" dirty="0">
                <a:latin typeface="Comic Sans MS" panose="030F0702030302020204" pitchFamily="66" charset="0"/>
                <a:hlinkClick r:id="rId4"/>
              </a:rPr>
              <a:t>https://tinyurl.com/2e2ey2c8</a:t>
            </a:r>
            <a:r>
              <a:rPr lang="en-US" dirty="0">
                <a:latin typeface="Comic Sans MS" panose="030F0702030302020204" pitchFamily="66" charset="0"/>
              </a:rPr>
              <a:t> </a:t>
            </a:r>
          </a:p>
        </p:txBody>
      </p:sp>
    </p:spTree>
    <p:extLst>
      <p:ext uri="{BB962C8B-B14F-4D97-AF65-F5344CB8AC3E}">
        <p14:creationId xmlns:p14="http://schemas.microsoft.com/office/powerpoint/2010/main" val="2149820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05556-975E-A572-4ED0-CCEDE1BEEF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E85824-6402-5DAB-458A-59677275EB3A}"/>
              </a:ext>
            </a:extLst>
          </p:cNvPr>
          <p:cNvSpPr>
            <a:spLocks noGrp="1"/>
          </p:cNvSpPr>
          <p:nvPr>
            <p:ph type="ctrTitle"/>
          </p:nvPr>
        </p:nvSpPr>
        <p:spPr/>
        <p:txBody>
          <a:bodyPr/>
          <a:lstStyle/>
          <a:p>
            <a:r>
              <a:rPr lang="en-US" dirty="0"/>
              <a:t>Can I Lose</a:t>
            </a:r>
            <a:br>
              <a:rPr lang="en-US" dirty="0"/>
            </a:br>
            <a:r>
              <a:rPr lang="en-US" dirty="0"/>
              <a:t>My Salvation?</a:t>
            </a:r>
          </a:p>
        </p:txBody>
      </p:sp>
      <p:sp>
        <p:nvSpPr>
          <p:cNvPr id="3" name="Subtitle 2">
            <a:extLst>
              <a:ext uri="{FF2B5EF4-FFF2-40B4-BE49-F238E27FC236}">
                <a16:creationId xmlns:a16="http://schemas.microsoft.com/office/drawing/2014/main" id="{7F3ED774-3F34-0DB4-57BA-2B75772C11D8}"/>
              </a:ext>
            </a:extLst>
          </p:cNvPr>
          <p:cNvSpPr>
            <a:spLocks noGrp="1"/>
          </p:cNvSpPr>
          <p:nvPr>
            <p:ph type="subTitle" idx="1"/>
          </p:nvPr>
        </p:nvSpPr>
        <p:spPr>
          <a:xfrm>
            <a:off x="1524000" y="3918856"/>
            <a:ext cx="9144000" cy="1338943"/>
          </a:xfrm>
        </p:spPr>
        <p:txBody>
          <a:bodyPr/>
          <a:lstStyle/>
          <a:p>
            <a:r>
              <a:rPr lang="en-US" dirty="0"/>
              <a:t>July 13</a:t>
            </a:r>
          </a:p>
        </p:txBody>
      </p:sp>
    </p:spTree>
    <p:extLst>
      <p:ext uri="{BB962C8B-B14F-4D97-AF65-F5344CB8AC3E}">
        <p14:creationId xmlns:p14="http://schemas.microsoft.com/office/powerpoint/2010/main" val="2830588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2454FD-7FCB-C6F3-533B-31AFA80CEF37}"/>
              </a:ext>
            </a:extLst>
          </p:cNvPr>
          <p:cNvSpPr>
            <a:spLocks noGrp="1"/>
          </p:cNvSpPr>
          <p:nvPr>
            <p:ph type="title"/>
          </p:nvPr>
        </p:nvSpPr>
        <p:spPr/>
        <p:txBody>
          <a:bodyPr/>
          <a:lstStyle/>
          <a:p>
            <a:r>
              <a:rPr lang="en-US" dirty="0"/>
              <a:t>Remember these?</a:t>
            </a:r>
          </a:p>
        </p:txBody>
      </p:sp>
      <p:sp>
        <p:nvSpPr>
          <p:cNvPr id="4" name="Content Placeholder 3">
            <a:extLst>
              <a:ext uri="{FF2B5EF4-FFF2-40B4-BE49-F238E27FC236}">
                <a16:creationId xmlns:a16="http://schemas.microsoft.com/office/drawing/2014/main" id="{CAD75B71-E9F3-3744-2A69-BD718478CC34}"/>
              </a:ext>
            </a:extLst>
          </p:cNvPr>
          <p:cNvSpPr>
            <a:spLocks noGrp="1"/>
          </p:cNvSpPr>
          <p:nvPr>
            <p:ph idx="1"/>
          </p:nvPr>
        </p:nvSpPr>
        <p:spPr/>
        <p:txBody>
          <a:bodyPr/>
          <a:lstStyle/>
          <a:p>
            <a:r>
              <a:rPr lang="en-US" dirty="0"/>
              <a:t>What are some words of wisdom relating to security?</a:t>
            </a:r>
          </a:p>
          <a:p>
            <a:endParaRPr lang="en-US" dirty="0"/>
          </a:p>
          <a:p>
            <a:r>
              <a:rPr lang="en-US" dirty="0">
                <a:solidFill>
                  <a:srgbClr val="C00000"/>
                </a:solidFill>
              </a:rPr>
              <a:t>Our lesson today considers security from God.</a:t>
            </a:r>
          </a:p>
          <a:p>
            <a:pPr lvl="1"/>
            <a:r>
              <a:rPr lang="en-US" sz="3600" dirty="0">
                <a:solidFill>
                  <a:srgbClr val="C00000"/>
                </a:solidFill>
              </a:rPr>
              <a:t>God keeps His children securely in His hands.</a:t>
            </a:r>
          </a:p>
          <a:p>
            <a:endParaRPr lang="en-US" dirty="0"/>
          </a:p>
        </p:txBody>
      </p:sp>
      <p:grpSp>
        <p:nvGrpSpPr>
          <p:cNvPr id="9" name="Group 8">
            <a:extLst>
              <a:ext uri="{FF2B5EF4-FFF2-40B4-BE49-F238E27FC236}">
                <a16:creationId xmlns:a16="http://schemas.microsoft.com/office/drawing/2014/main" id="{A1998008-696B-261C-3F2C-9E887F0BFEA4}"/>
              </a:ext>
            </a:extLst>
          </p:cNvPr>
          <p:cNvGrpSpPr/>
          <p:nvPr/>
        </p:nvGrpSpPr>
        <p:grpSpPr>
          <a:xfrm>
            <a:off x="1010154" y="2862145"/>
            <a:ext cx="10343646" cy="3114286"/>
            <a:chOff x="1104941" y="3018143"/>
            <a:chExt cx="10343646" cy="3114286"/>
          </a:xfrm>
        </p:grpSpPr>
        <p:pic>
          <p:nvPicPr>
            <p:cNvPr id="1026" name="Picture 2" descr="Ben Franklin">
              <a:extLst>
                <a:ext uri="{FF2B5EF4-FFF2-40B4-BE49-F238E27FC236}">
                  <a16:creationId xmlns:a16="http://schemas.microsoft.com/office/drawing/2014/main" id="{0108CC10-B538-3FCE-47C4-E2672C6DB1B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941" y="3253838"/>
              <a:ext cx="2229015" cy="2689761"/>
            </a:xfrm>
            <a:prstGeom prst="rect">
              <a:avLst/>
            </a:prstGeom>
            <a:noFill/>
            <a:extLst>
              <a:ext uri="{909E8E84-426E-40DD-AFC4-6F175D3DCCD1}">
                <a14:hiddenFill xmlns:a14="http://schemas.microsoft.com/office/drawing/2010/main">
                  <a:solidFill>
                    <a:srgbClr val="FFFFFF"/>
                  </a:solidFill>
                </a14:hiddenFill>
              </a:ext>
            </a:extLst>
          </p:spPr>
        </p:pic>
        <p:sp>
          <p:nvSpPr>
            <p:cNvPr id="5" name="Speech Bubble: Rectangle with Corners Rounded 4">
              <a:extLst>
                <a:ext uri="{FF2B5EF4-FFF2-40B4-BE49-F238E27FC236}">
                  <a16:creationId xmlns:a16="http://schemas.microsoft.com/office/drawing/2014/main" id="{E69E0B8F-A5C8-61AA-0397-F56D5A5E5FD1}"/>
                </a:ext>
              </a:extLst>
            </p:cNvPr>
            <p:cNvSpPr/>
            <p:nvPr/>
          </p:nvSpPr>
          <p:spPr>
            <a:xfrm>
              <a:off x="3600697" y="3033418"/>
              <a:ext cx="1377538" cy="1140032"/>
            </a:xfrm>
            <a:prstGeom prst="wedgeRoundRectCallout">
              <a:avLst>
                <a:gd name="adj1" fmla="val -78592"/>
                <a:gd name="adj2" fmla="val 3229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A stich in time …</a:t>
              </a:r>
            </a:p>
          </p:txBody>
        </p:sp>
        <p:pic>
          <p:nvPicPr>
            <p:cNvPr id="1028" name="Picture 4" descr="Ronald Reagan">
              <a:extLst>
                <a:ext uri="{FF2B5EF4-FFF2-40B4-BE49-F238E27FC236}">
                  <a16:creationId xmlns:a16="http://schemas.microsoft.com/office/drawing/2014/main" id="{69D66EB2-105E-DD01-96AD-042B4CD4E8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83432" y="3033418"/>
              <a:ext cx="1765155" cy="2689760"/>
            </a:xfrm>
            <a:prstGeom prst="rect">
              <a:avLst/>
            </a:prstGeom>
            <a:noFill/>
            <a:extLst>
              <a:ext uri="{909E8E84-426E-40DD-AFC4-6F175D3DCCD1}">
                <a14:hiddenFill xmlns:a14="http://schemas.microsoft.com/office/drawing/2010/main">
                  <a:solidFill>
                    <a:srgbClr val="FFFFFF"/>
                  </a:solidFill>
                </a14:hiddenFill>
              </a:ext>
            </a:extLst>
          </p:spPr>
        </p:pic>
        <p:sp>
          <p:nvSpPr>
            <p:cNvPr id="6" name="Speech Bubble: Rectangle with Corners Rounded 5">
              <a:extLst>
                <a:ext uri="{FF2B5EF4-FFF2-40B4-BE49-F238E27FC236}">
                  <a16:creationId xmlns:a16="http://schemas.microsoft.com/office/drawing/2014/main" id="{0CF2707F-4815-2DAB-8354-5A4428CB8511}"/>
                </a:ext>
              </a:extLst>
            </p:cNvPr>
            <p:cNvSpPr/>
            <p:nvPr/>
          </p:nvSpPr>
          <p:spPr>
            <a:xfrm>
              <a:off x="7888745" y="4378298"/>
              <a:ext cx="1377538" cy="1140032"/>
            </a:xfrm>
            <a:prstGeom prst="wedgeRoundRectCallout">
              <a:avLst>
                <a:gd name="adj1" fmla="val 71408"/>
                <a:gd name="adj2" fmla="val -2916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Trust, but …</a:t>
              </a:r>
            </a:p>
          </p:txBody>
        </p:sp>
        <p:pic>
          <p:nvPicPr>
            <p:cNvPr id="8" name="Picture 7">
              <a:extLst>
                <a:ext uri="{FF2B5EF4-FFF2-40B4-BE49-F238E27FC236}">
                  <a16:creationId xmlns:a16="http://schemas.microsoft.com/office/drawing/2014/main" id="{CA3729D7-247F-E0E2-41A3-100733D6C904}"/>
                </a:ext>
              </a:extLst>
            </p:cNvPr>
            <p:cNvPicPr>
              <a:picLocks noChangeAspect="1"/>
            </p:cNvPicPr>
            <p:nvPr/>
          </p:nvPicPr>
          <p:blipFill>
            <a:blip r:embed="rId4"/>
            <a:stretch>
              <a:fillRect/>
            </a:stretch>
          </p:blipFill>
          <p:spPr>
            <a:xfrm>
              <a:off x="5137219" y="3018143"/>
              <a:ext cx="2380952" cy="3114286"/>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58292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591C9-FAC2-9BE6-96A4-D5E7B63189AF}"/>
              </a:ext>
            </a:extLst>
          </p:cNvPr>
          <p:cNvSpPr>
            <a:spLocks noGrp="1"/>
          </p:cNvSpPr>
          <p:nvPr>
            <p:ph type="title"/>
          </p:nvPr>
        </p:nvSpPr>
        <p:spPr/>
        <p:txBody>
          <a:bodyPr/>
          <a:lstStyle/>
          <a:p>
            <a:pPr algn="l"/>
            <a:r>
              <a:rPr lang="en-US" dirty="0"/>
              <a:t>Listen for a contrast.</a:t>
            </a:r>
          </a:p>
        </p:txBody>
      </p:sp>
      <p:sp>
        <p:nvSpPr>
          <p:cNvPr id="3" name="Content Placeholder 2">
            <a:extLst>
              <a:ext uri="{FF2B5EF4-FFF2-40B4-BE49-F238E27FC236}">
                <a16:creationId xmlns:a16="http://schemas.microsoft.com/office/drawing/2014/main" id="{6A2D4DA0-2EE2-DA20-F50A-70054D9A9CEF}"/>
              </a:ext>
            </a:extLst>
          </p:cNvPr>
          <p:cNvSpPr>
            <a:spLocks noGrp="1"/>
          </p:cNvSpPr>
          <p:nvPr>
            <p:ph idx="1"/>
          </p:nvPr>
        </p:nvSpPr>
        <p:spPr>
          <a:xfrm>
            <a:off x="1431885" y="1964521"/>
            <a:ext cx="9328230" cy="4351338"/>
          </a:xfrm>
        </p:spPr>
        <p:txBody>
          <a:bodyPr/>
          <a:lstStyle/>
          <a:p>
            <a:pPr marL="0" indent="0" algn="ctr">
              <a:buNone/>
            </a:pPr>
            <a:r>
              <a:rPr lang="en-US" dirty="0"/>
              <a:t>John 10:7-11 (NIV)  Therefore Jesus said again, "I tell you the truth, I am the gate for the sheep. 8  All who ever came before me were thieves and robbers, but the sheep did not listen to them. 9  I am the gate; whoever enters through me will be</a:t>
            </a:r>
          </a:p>
        </p:txBody>
      </p:sp>
    </p:spTree>
    <p:extLst>
      <p:ext uri="{BB962C8B-B14F-4D97-AF65-F5344CB8AC3E}">
        <p14:creationId xmlns:p14="http://schemas.microsoft.com/office/powerpoint/2010/main" val="375605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EB805-D1C0-1227-2C7C-01EBD58E1E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00AF21-1FF8-B544-9E10-6839BF458F8E}"/>
              </a:ext>
            </a:extLst>
          </p:cNvPr>
          <p:cNvSpPr>
            <a:spLocks noGrp="1"/>
          </p:cNvSpPr>
          <p:nvPr>
            <p:ph type="title"/>
          </p:nvPr>
        </p:nvSpPr>
        <p:spPr/>
        <p:txBody>
          <a:bodyPr/>
          <a:lstStyle/>
          <a:p>
            <a:pPr algn="l"/>
            <a:r>
              <a:rPr lang="en-US" dirty="0"/>
              <a:t>Listen for a contrast.</a:t>
            </a:r>
          </a:p>
        </p:txBody>
      </p:sp>
      <p:sp>
        <p:nvSpPr>
          <p:cNvPr id="3" name="Content Placeholder 2">
            <a:extLst>
              <a:ext uri="{FF2B5EF4-FFF2-40B4-BE49-F238E27FC236}">
                <a16:creationId xmlns:a16="http://schemas.microsoft.com/office/drawing/2014/main" id="{C9663E90-13F3-FAFA-4CA0-F7955A0A5F19}"/>
              </a:ext>
            </a:extLst>
          </p:cNvPr>
          <p:cNvSpPr>
            <a:spLocks noGrp="1"/>
          </p:cNvSpPr>
          <p:nvPr>
            <p:ph idx="1"/>
          </p:nvPr>
        </p:nvSpPr>
        <p:spPr>
          <a:xfrm>
            <a:off x="1431885" y="1964521"/>
            <a:ext cx="9328230" cy="4351338"/>
          </a:xfrm>
        </p:spPr>
        <p:txBody>
          <a:bodyPr/>
          <a:lstStyle/>
          <a:p>
            <a:pPr marL="0" indent="0" algn="ctr">
              <a:buNone/>
            </a:pPr>
            <a:r>
              <a:rPr lang="en-US" dirty="0"/>
              <a:t>saved. He will come in and go out, and find pasture. 10  The thief comes only to steal and kill and destroy; I have come that they may have life, and have it to the full. 11  "I am the good shepherd. The good shepherd lays down his life for the sheep.</a:t>
            </a:r>
          </a:p>
        </p:txBody>
      </p:sp>
      <p:pic>
        <p:nvPicPr>
          <p:cNvPr id="5" name="Picture 4">
            <a:extLst>
              <a:ext uri="{FF2B5EF4-FFF2-40B4-BE49-F238E27FC236}">
                <a16:creationId xmlns:a16="http://schemas.microsoft.com/office/drawing/2014/main" id="{A75BBE88-DD75-BA48-1CA7-654572EFA56A}"/>
              </a:ext>
            </a:extLst>
          </p:cNvPr>
          <p:cNvPicPr>
            <a:picLocks noChangeAspect="1"/>
          </p:cNvPicPr>
          <p:nvPr/>
        </p:nvPicPr>
        <p:blipFill>
          <a:blip r:embed="rId2"/>
          <a:stretch>
            <a:fillRect/>
          </a:stretch>
        </p:blipFill>
        <p:spPr>
          <a:xfrm>
            <a:off x="4910145" y="5501669"/>
            <a:ext cx="2047619" cy="2761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34885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49048-66F2-6A97-5E4F-7A84DFA75523}"/>
              </a:ext>
            </a:extLst>
          </p:cNvPr>
          <p:cNvSpPr>
            <a:spLocks noGrp="1"/>
          </p:cNvSpPr>
          <p:nvPr>
            <p:ph type="title"/>
          </p:nvPr>
        </p:nvSpPr>
        <p:spPr/>
        <p:txBody>
          <a:bodyPr/>
          <a:lstStyle/>
          <a:p>
            <a:r>
              <a:rPr lang="en-US" dirty="0"/>
              <a:t>Salvation and Abundant Life Promised</a:t>
            </a:r>
          </a:p>
        </p:txBody>
      </p:sp>
      <p:sp>
        <p:nvSpPr>
          <p:cNvPr id="3" name="Content Placeholder 2">
            <a:extLst>
              <a:ext uri="{FF2B5EF4-FFF2-40B4-BE49-F238E27FC236}">
                <a16:creationId xmlns:a16="http://schemas.microsoft.com/office/drawing/2014/main" id="{3506DF7A-F0D8-A925-7EEB-7121D3C2F8DA}"/>
              </a:ext>
            </a:extLst>
          </p:cNvPr>
          <p:cNvSpPr>
            <a:spLocks noGrp="1"/>
          </p:cNvSpPr>
          <p:nvPr>
            <p:ph idx="1"/>
          </p:nvPr>
        </p:nvSpPr>
        <p:spPr/>
        <p:txBody>
          <a:bodyPr/>
          <a:lstStyle/>
          <a:p>
            <a:r>
              <a:rPr lang="en-US" dirty="0"/>
              <a:t>Jesus said He was the “gate” for the sheep.  How could the shepherd be the “gate” for the sheep?</a:t>
            </a:r>
          </a:p>
          <a:p>
            <a:r>
              <a:rPr lang="en-US" dirty="0"/>
              <a:t>What is the significance or purpose of a door or a gate?</a:t>
            </a:r>
          </a:p>
          <a:p>
            <a:r>
              <a:rPr lang="en-US" dirty="0"/>
              <a:t>Note  also the significance of Jesus statement, “I am the gate” and not a gate.  Why is this important?</a:t>
            </a:r>
          </a:p>
        </p:txBody>
      </p:sp>
    </p:spTree>
    <p:extLst>
      <p:ext uri="{BB962C8B-B14F-4D97-AF65-F5344CB8AC3E}">
        <p14:creationId xmlns:p14="http://schemas.microsoft.com/office/powerpoint/2010/main" val="215773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66382-A804-F00D-9DE7-E58A818074DC}"/>
              </a:ext>
            </a:extLst>
          </p:cNvPr>
          <p:cNvSpPr>
            <a:spLocks noGrp="1"/>
          </p:cNvSpPr>
          <p:nvPr>
            <p:ph type="title"/>
          </p:nvPr>
        </p:nvSpPr>
        <p:spPr>
          <a:xfrm>
            <a:off x="838200" y="399849"/>
            <a:ext cx="10515600" cy="1325563"/>
          </a:xfrm>
        </p:spPr>
        <p:txBody>
          <a:bodyPr/>
          <a:lstStyle/>
          <a:p>
            <a:r>
              <a:rPr lang="en-US" dirty="0"/>
              <a:t>Salvation and Abundant Life Promised</a:t>
            </a:r>
          </a:p>
        </p:txBody>
      </p:sp>
      <p:sp>
        <p:nvSpPr>
          <p:cNvPr id="3" name="Content Placeholder 2">
            <a:extLst>
              <a:ext uri="{FF2B5EF4-FFF2-40B4-BE49-F238E27FC236}">
                <a16:creationId xmlns:a16="http://schemas.microsoft.com/office/drawing/2014/main" id="{B7A26C5A-11A3-87CE-C3F6-1F13F9FB5375}"/>
              </a:ext>
            </a:extLst>
          </p:cNvPr>
          <p:cNvSpPr>
            <a:spLocks noGrp="1"/>
          </p:cNvSpPr>
          <p:nvPr>
            <p:ph idx="1"/>
          </p:nvPr>
        </p:nvSpPr>
        <p:spPr/>
        <p:txBody>
          <a:bodyPr/>
          <a:lstStyle/>
          <a:p>
            <a:r>
              <a:rPr lang="en-US" dirty="0"/>
              <a:t>What did Jesus say would be the result of entering through Him? </a:t>
            </a:r>
          </a:p>
          <a:p>
            <a:r>
              <a:rPr lang="en-US" dirty="0"/>
              <a:t>How did Jesus contrast His coming with the coming of a thief? </a:t>
            </a:r>
          </a:p>
          <a:p>
            <a:r>
              <a:rPr lang="en-US" dirty="0"/>
              <a:t>What are some common “thieves and robbers” in our lives? How have you seen the enemy steal, kill, and destroy in our culture?</a:t>
            </a:r>
          </a:p>
        </p:txBody>
      </p:sp>
    </p:spTree>
    <p:extLst>
      <p:ext uri="{BB962C8B-B14F-4D97-AF65-F5344CB8AC3E}">
        <p14:creationId xmlns:p14="http://schemas.microsoft.com/office/powerpoint/2010/main" val="151228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5190F-48F6-8AB6-60A2-833E1EC75E40}"/>
              </a:ext>
            </a:extLst>
          </p:cNvPr>
          <p:cNvSpPr>
            <a:spLocks noGrp="1"/>
          </p:cNvSpPr>
          <p:nvPr>
            <p:ph type="title"/>
          </p:nvPr>
        </p:nvSpPr>
        <p:spPr/>
        <p:txBody>
          <a:bodyPr/>
          <a:lstStyle/>
          <a:p>
            <a:r>
              <a:rPr lang="en-US" dirty="0"/>
              <a:t>Salvation and Abundant Life Promised</a:t>
            </a:r>
          </a:p>
        </p:txBody>
      </p:sp>
      <p:sp>
        <p:nvSpPr>
          <p:cNvPr id="3" name="Content Placeholder 2">
            <a:extLst>
              <a:ext uri="{FF2B5EF4-FFF2-40B4-BE49-F238E27FC236}">
                <a16:creationId xmlns:a16="http://schemas.microsoft.com/office/drawing/2014/main" id="{6FAB0D04-2BB8-8DE7-533C-902328FA5023}"/>
              </a:ext>
            </a:extLst>
          </p:cNvPr>
          <p:cNvSpPr>
            <a:spLocks noGrp="1"/>
          </p:cNvSpPr>
          <p:nvPr>
            <p:ph idx="1"/>
          </p:nvPr>
        </p:nvSpPr>
        <p:spPr/>
        <p:txBody>
          <a:bodyPr/>
          <a:lstStyle/>
          <a:p>
            <a:r>
              <a:rPr lang="en-US" dirty="0"/>
              <a:t>Jesus said His sheep would “find pasture.”  What do you think that means?  How does that fit in with the “abundant life” or “life to the full” that Jesus promised?</a:t>
            </a:r>
          </a:p>
        </p:txBody>
      </p:sp>
      <p:pic>
        <p:nvPicPr>
          <p:cNvPr id="3074" name="Picture 2" descr="Sheep">
            <a:extLst>
              <a:ext uri="{FF2B5EF4-FFF2-40B4-BE49-F238E27FC236}">
                <a16:creationId xmlns:a16="http://schemas.microsoft.com/office/drawing/2014/main" id="{FC49415A-2DE2-407E-FBBE-3BB4BB784E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7308" y="3709567"/>
            <a:ext cx="3759923" cy="24673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471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70DBE-510B-79C3-F58A-3BDAF98D91E9}"/>
              </a:ext>
            </a:extLst>
          </p:cNvPr>
          <p:cNvSpPr>
            <a:spLocks noGrp="1"/>
          </p:cNvSpPr>
          <p:nvPr>
            <p:ph type="title"/>
          </p:nvPr>
        </p:nvSpPr>
        <p:spPr/>
        <p:txBody>
          <a:bodyPr/>
          <a:lstStyle/>
          <a:p>
            <a:r>
              <a:rPr lang="en-US" dirty="0"/>
              <a:t>Who do you know?</a:t>
            </a:r>
          </a:p>
        </p:txBody>
      </p:sp>
      <p:sp>
        <p:nvSpPr>
          <p:cNvPr id="3" name="Content Placeholder 2">
            <a:extLst>
              <a:ext uri="{FF2B5EF4-FFF2-40B4-BE49-F238E27FC236}">
                <a16:creationId xmlns:a16="http://schemas.microsoft.com/office/drawing/2014/main" id="{89039865-710D-3C62-95DE-642355EEA784}"/>
              </a:ext>
            </a:extLst>
          </p:cNvPr>
          <p:cNvSpPr>
            <a:spLocks noGrp="1"/>
          </p:cNvSpPr>
          <p:nvPr>
            <p:ph idx="1"/>
          </p:nvPr>
        </p:nvSpPr>
        <p:spPr/>
        <p:txBody>
          <a:bodyPr/>
          <a:lstStyle/>
          <a:p>
            <a:r>
              <a:rPr lang="en-US" dirty="0"/>
              <a:t>Consider the following names … </a:t>
            </a:r>
          </a:p>
          <a:p>
            <a:r>
              <a:rPr lang="en-US" sz="3200" dirty="0"/>
              <a:t>Donald Trump</a:t>
            </a:r>
          </a:p>
          <a:p>
            <a:r>
              <a:rPr lang="en-US" sz="3200" dirty="0"/>
              <a:t>Billy Graham	          	Do you know these people?</a:t>
            </a:r>
          </a:p>
          <a:p>
            <a:r>
              <a:rPr lang="en-US" sz="3200" dirty="0"/>
              <a:t>Vladimir Putin</a:t>
            </a:r>
          </a:p>
          <a:p>
            <a:r>
              <a:rPr lang="en-US" sz="3200" dirty="0"/>
              <a:t>Barak Obama</a:t>
            </a:r>
          </a:p>
          <a:p>
            <a:endParaRPr lang="en-US" dirty="0"/>
          </a:p>
        </p:txBody>
      </p:sp>
      <p:sp>
        <p:nvSpPr>
          <p:cNvPr id="4" name="Right Brace 3">
            <a:extLst>
              <a:ext uri="{FF2B5EF4-FFF2-40B4-BE49-F238E27FC236}">
                <a16:creationId xmlns:a16="http://schemas.microsoft.com/office/drawing/2014/main" id="{D8D0AFC7-D98D-3CE1-C149-C9A9C6FB2FE4}"/>
              </a:ext>
            </a:extLst>
          </p:cNvPr>
          <p:cNvSpPr/>
          <p:nvPr/>
        </p:nvSpPr>
        <p:spPr>
          <a:xfrm>
            <a:off x="4271058" y="2500132"/>
            <a:ext cx="648183" cy="2025569"/>
          </a:xfrm>
          <a:prstGeom prst="rightBrace">
            <a:avLst>
              <a:gd name="adj1" fmla="val 29229"/>
              <a:gd name="adj2" fmla="val 39714"/>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pic>
        <p:nvPicPr>
          <p:cNvPr id="4100" name="Picture 4" descr="Trump &amp; Putin Allies?">
            <a:extLst>
              <a:ext uri="{FF2B5EF4-FFF2-40B4-BE49-F238E27FC236}">
                <a16:creationId xmlns:a16="http://schemas.microsoft.com/office/drawing/2014/main" id="{D9A1AED5-A654-0935-4A9F-B8B3D6D28823}"/>
              </a:ext>
            </a:extLst>
          </p:cNvPr>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599443" y="3641313"/>
            <a:ext cx="2350364" cy="267058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President Obama">
            <a:extLst>
              <a:ext uri="{FF2B5EF4-FFF2-40B4-BE49-F238E27FC236}">
                <a16:creationId xmlns:a16="http://schemas.microsoft.com/office/drawing/2014/main" id="{E81F5040-B57C-68B4-3A70-F26596D079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206149" y="3659734"/>
            <a:ext cx="1106386" cy="415616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8901418D-EE11-7DE5-D6F1-1C26BEDD777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8140" b="99419" l="3200" r="95200">
                        <a14:foregroundMark x1="60800" y1="11047" x2="33200" y2="15698"/>
                        <a14:foregroundMark x1="33200" y1="15698" x2="28800" y2="24419"/>
                        <a14:foregroundMark x1="50800" y1="8140" x2="31600" y2="19767"/>
                        <a14:foregroundMark x1="31600" y1="19767" x2="27200" y2="26163"/>
                        <a14:foregroundMark x1="74800" y1="20640" x2="75200" y2="29070"/>
                        <a14:foregroundMark x1="74000" y1="30814" x2="70000" y2="15988"/>
                        <a14:foregroundMark x1="70000" y1="15988" x2="69600" y2="15698"/>
                        <a14:foregroundMark x1="9600" y1="56686" x2="10000" y2="74709"/>
                        <a14:foregroundMark x1="10000" y1="74709" x2="35200" y2="95349"/>
                        <a14:foregroundMark x1="35200" y1="95349" x2="35600" y2="99419"/>
                        <a14:foregroundMark x1="21200" y1="54942" x2="3200" y2="76453"/>
                        <a14:foregroundMark x1="3200" y1="76453" x2="19200" y2="95058"/>
                        <a14:foregroundMark x1="19200" y1="95058" x2="31200" y2="95058"/>
                        <a14:foregroundMark x1="28000" y1="27035" x2="24800" y2="33430"/>
                        <a14:foregroundMark x1="30000" y1="46802" x2="50800" y2="57267"/>
                        <a14:foregroundMark x1="50800" y1="57267" x2="56000" y2="75000"/>
                        <a14:foregroundMark x1="56000" y1="75000" x2="62800" y2="56105"/>
                        <a14:foregroundMark x1="62800" y1="56105" x2="79600" y2="69186"/>
                        <a14:foregroundMark x1="79600" y1="69186" x2="84800" y2="90698"/>
                        <a14:foregroundMark x1="84800" y1="90698" x2="95200" y2="97965"/>
                        <a14:foregroundMark x1="54400" y1="34593" x2="42400" y2="25581"/>
                        <a14:foregroundMark x1="64400" y1="35174" x2="67200" y2="35465"/>
                        <a14:foregroundMark x1="61600" y1="96512" x2="58800" y2="96512"/>
                        <a14:foregroundMark x1="26000" y1="24709" x2="26800" y2="39826"/>
                        <a14:foregroundMark x1="26800" y1="39826" x2="28800" y2="41860"/>
                        <a14:foregroundMark x1="57600" y1="42733" x2="57600" y2="42442"/>
                        <a14:foregroundMark x1="62800" y1="43314" x2="47200" y2="35756"/>
                        <a14:foregroundMark x1="50400" y1="38372" x2="57200" y2="4505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9143657" y="3589397"/>
            <a:ext cx="2016292" cy="2774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4543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75</TotalTime>
  <Words>1105</Words>
  <Application>Microsoft Office PowerPoint</Application>
  <PresentationFormat>Widescreen</PresentationFormat>
  <Paragraphs>76</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Comic Sans MS</vt:lpstr>
      <vt:lpstr>Office Theme</vt:lpstr>
      <vt:lpstr>Can I Lose My Salvation?</vt:lpstr>
      <vt:lpstr>Video Introduction</vt:lpstr>
      <vt:lpstr>Remember these?</vt:lpstr>
      <vt:lpstr>Listen for a contrast.</vt:lpstr>
      <vt:lpstr>Listen for a contrast.</vt:lpstr>
      <vt:lpstr>Salvation and Abundant Life Promised</vt:lpstr>
      <vt:lpstr>Salvation and Abundant Life Promised</vt:lpstr>
      <vt:lpstr>Salvation and Abundant Life Promised</vt:lpstr>
      <vt:lpstr>Who do you know?</vt:lpstr>
      <vt:lpstr>Who do you know?</vt:lpstr>
      <vt:lpstr>Consider how well the shepherd knows his sheep</vt:lpstr>
      <vt:lpstr>Consider how well the shepherd knows his sheep</vt:lpstr>
      <vt:lpstr>Jesus Laid Down His Life </vt:lpstr>
      <vt:lpstr>Jesus Laid Down His Life </vt:lpstr>
      <vt:lpstr>Listen for blessings.</vt:lpstr>
      <vt:lpstr>In the Hands of God</vt:lpstr>
      <vt:lpstr>In the Hands of God</vt:lpstr>
      <vt:lpstr>Trust and Obey</vt:lpstr>
      <vt:lpstr>Application</vt:lpstr>
      <vt:lpstr>Application</vt:lpstr>
      <vt:lpstr>Application</vt:lpstr>
      <vt:lpstr>Family Activities</vt:lpstr>
      <vt:lpstr>Can I Lose My Salvation?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Armstrong, Stephen (General Math and Science)</dc:creator>
  <cp:lastModifiedBy>Armstrong, Stephen (General Math and Science)</cp:lastModifiedBy>
  <cp:revision>2</cp:revision>
  <dcterms:created xsi:type="dcterms:W3CDTF">2025-06-19T17:33:43Z</dcterms:created>
  <dcterms:modified xsi:type="dcterms:W3CDTF">2025-06-19T18:48:59Z</dcterms:modified>
</cp:coreProperties>
</file>