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z4897tb"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tinyurl.com/3srvedu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39590"/>
          </a:xfrm>
        </p:spPr>
        <p:txBody>
          <a:bodyPr/>
          <a:lstStyle/>
          <a:p>
            <a:r>
              <a:rPr lang="en-US" dirty="0"/>
              <a:t>Calling Out Sin</a:t>
            </a:r>
          </a:p>
        </p:txBody>
      </p:sp>
      <p:sp>
        <p:nvSpPr>
          <p:cNvPr id="3" name="Subtitle 2"/>
          <p:cNvSpPr>
            <a:spLocks noGrp="1"/>
          </p:cNvSpPr>
          <p:nvPr>
            <p:ph type="subTitle" idx="1"/>
          </p:nvPr>
        </p:nvSpPr>
        <p:spPr/>
        <p:txBody>
          <a:bodyPr/>
          <a:lstStyle/>
          <a:p>
            <a:r>
              <a:rPr lang="en-US" dirty="0"/>
              <a:t>June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23C4-6FD2-0933-3B77-2CDEBB1AAC30}"/>
              </a:ext>
            </a:extLst>
          </p:cNvPr>
          <p:cNvSpPr>
            <a:spLocks noGrp="1"/>
          </p:cNvSpPr>
          <p:nvPr>
            <p:ph type="title"/>
          </p:nvPr>
        </p:nvSpPr>
        <p:spPr/>
        <p:txBody>
          <a:bodyPr/>
          <a:lstStyle/>
          <a:p>
            <a:r>
              <a:rPr lang="en-US" dirty="0"/>
              <a:t>What’s Inside Matters</a:t>
            </a:r>
          </a:p>
        </p:txBody>
      </p:sp>
      <p:sp>
        <p:nvSpPr>
          <p:cNvPr id="3" name="Content Placeholder 2">
            <a:extLst>
              <a:ext uri="{FF2B5EF4-FFF2-40B4-BE49-F238E27FC236}">
                <a16:creationId xmlns:a16="http://schemas.microsoft.com/office/drawing/2014/main" id="{2FB01901-CB6D-AD08-BFF5-5A3D559107FB}"/>
              </a:ext>
            </a:extLst>
          </p:cNvPr>
          <p:cNvSpPr>
            <a:spLocks noGrp="1"/>
          </p:cNvSpPr>
          <p:nvPr>
            <p:ph idx="1"/>
          </p:nvPr>
        </p:nvSpPr>
        <p:spPr/>
        <p:txBody>
          <a:bodyPr/>
          <a:lstStyle/>
          <a:p>
            <a:r>
              <a:rPr lang="en-US" dirty="0"/>
              <a:t>Which is more dangerous: obvious sinful behavior or hidden sinful attitudes? Why?</a:t>
            </a:r>
          </a:p>
          <a:p>
            <a:endParaRPr lang="en-US" dirty="0"/>
          </a:p>
        </p:txBody>
      </p:sp>
      <p:graphicFrame>
        <p:nvGraphicFramePr>
          <p:cNvPr id="4" name="Table 3">
            <a:extLst>
              <a:ext uri="{FF2B5EF4-FFF2-40B4-BE49-F238E27FC236}">
                <a16:creationId xmlns:a16="http://schemas.microsoft.com/office/drawing/2014/main" id="{32524161-9328-00FD-35FF-C2EAE4F3C842}"/>
              </a:ext>
            </a:extLst>
          </p:cNvPr>
          <p:cNvGraphicFramePr>
            <a:graphicFrameLocks noGrp="1"/>
          </p:cNvGraphicFramePr>
          <p:nvPr>
            <p:extLst>
              <p:ext uri="{D42A27DB-BD31-4B8C-83A1-F6EECF244321}">
                <p14:modId xmlns:p14="http://schemas.microsoft.com/office/powerpoint/2010/main" val="3983517398"/>
              </p:ext>
            </p:extLst>
          </p:nvPr>
        </p:nvGraphicFramePr>
        <p:xfrm>
          <a:off x="1025002" y="3429000"/>
          <a:ext cx="10328798" cy="1889760"/>
        </p:xfrm>
        <a:graphic>
          <a:graphicData uri="http://schemas.openxmlformats.org/drawingml/2006/table">
            <a:tbl>
              <a:tblPr firstRow="1" bandRow="1">
                <a:tableStyleId>{5C22544A-7EE6-4342-B048-85BDC9FD1C3A}</a:tableStyleId>
              </a:tblPr>
              <a:tblGrid>
                <a:gridCol w="5164399">
                  <a:extLst>
                    <a:ext uri="{9D8B030D-6E8A-4147-A177-3AD203B41FA5}">
                      <a16:colId xmlns:a16="http://schemas.microsoft.com/office/drawing/2014/main" val="4232466571"/>
                    </a:ext>
                  </a:extLst>
                </a:gridCol>
                <a:gridCol w="5164399">
                  <a:extLst>
                    <a:ext uri="{9D8B030D-6E8A-4147-A177-3AD203B41FA5}">
                      <a16:colId xmlns:a16="http://schemas.microsoft.com/office/drawing/2014/main" val="1812807233"/>
                    </a:ext>
                  </a:extLst>
                </a:gridCol>
              </a:tblGrid>
              <a:tr h="370840">
                <a:tc>
                  <a:txBody>
                    <a:bodyPr/>
                    <a:lstStyle/>
                    <a:p>
                      <a:pPr algn="ctr"/>
                      <a:r>
                        <a:rPr lang="en-US" sz="2800" dirty="0"/>
                        <a:t>Obvious Sinful 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Hidden Sinful 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97662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53701"/>
                  </a:ext>
                </a:extLst>
              </a:tr>
            </a:tbl>
          </a:graphicData>
        </a:graphic>
      </p:graphicFrame>
    </p:spTree>
    <p:extLst>
      <p:ext uri="{BB962C8B-B14F-4D97-AF65-F5344CB8AC3E}">
        <p14:creationId xmlns:p14="http://schemas.microsoft.com/office/powerpoint/2010/main" val="230174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ECF0-804A-8E94-8A80-7BB52C57ED38}"/>
              </a:ext>
            </a:extLst>
          </p:cNvPr>
          <p:cNvSpPr>
            <a:spLocks noGrp="1"/>
          </p:cNvSpPr>
          <p:nvPr>
            <p:ph type="title"/>
          </p:nvPr>
        </p:nvSpPr>
        <p:spPr/>
        <p:txBody>
          <a:bodyPr/>
          <a:lstStyle/>
          <a:p>
            <a:r>
              <a:rPr lang="en-US" dirty="0"/>
              <a:t>What’s Inside Matters</a:t>
            </a:r>
          </a:p>
        </p:txBody>
      </p:sp>
      <p:sp>
        <p:nvSpPr>
          <p:cNvPr id="3" name="Content Placeholder 2">
            <a:extLst>
              <a:ext uri="{FF2B5EF4-FFF2-40B4-BE49-F238E27FC236}">
                <a16:creationId xmlns:a16="http://schemas.microsoft.com/office/drawing/2014/main" id="{92F1E1D1-7732-9343-F126-99F0B048C282}"/>
              </a:ext>
            </a:extLst>
          </p:cNvPr>
          <p:cNvSpPr>
            <a:spLocks noGrp="1"/>
          </p:cNvSpPr>
          <p:nvPr>
            <p:ph idx="1"/>
          </p:nvPr>
        </p:nvSpPr>
        <p:spPr/>
        <p:txBody>
          <a:bodyPr/>
          <a:lstStyle/>
          <a:p>
            <a:r>
              <a:rPr lang="en-US" dirty="0"/>
              <a:t>When helping another believer deal with sin, how can we avoid focusing only on external behavior?</a:t>
            </a:r>
          </a:p>
          <a:p>
            <a:r>
              <a:rPr lang="en-US" dirty="0"/>
              <a:t>How does the gospel provide the solution to the problem Jesus identifies here?</a:t>
            </a:r>
          </a:p>
          <a:p>
            <a:endParaRPr lang="en-US" dirty="0"/>
          </a:p>
        </p:txBody>
      </p:sp>
    </p:spTree>
    <p:extLst>
      <p:ext uri="{BB962C8B-B14F-4D97-AF65-F5344CB8AC3E}">
        <p14:creationId xmlns:p14="http://schemas.microsoft.com/office/powerpoint/2010/main" val="337800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90C9-8658-73B1-D70D-B088EF4112CF}"/>
              </a:ext>
            </a:extLst>
          </p:cNvPr>
          <p:cNvSpPr>
            <a:spLocks noGrp="1"/>
          </p:cNvSpPr>
          <p:nvPr>
            <p:ph type="title"/>
          </p:nvPr>
        </p:nvSpPr>
        <p:spPr/>
        <p:txBody>
          <a:bodyPr/>
          <a:lstStyle/>
          <a:p>
            <a:pPr algn="l"/>
            <a:r>
              <a:rPr lang="en-US" dirty="0"/>
              <a:t>Listen for multiple “Woe” accusations</a:t>
            </a:r>
          </a:p>
        </p:txBody>
      </p:sp>
      <p:sp>
        <p:nvSpPr>
          <p:cNvPr id="3" name="Content Placeholder 2">
            <a:extLst>
              <a:ext uri="{FF2B5EF4-FFF2-40B4-BE49-F238E27FC236}">
                <a16:creationId xmlns:a16="http://schemas.microsoft.com/office/drawing/2014/main" id="{777E6C81-113A-C34B-54BA-A92CF711BAB5}"/>
              </a:ext>
            </a:extLst>
          </p:cNvPr>
          <p:cNvSpPr>
            <a:spLocks noGrp="1"/>
          </p:cNvSpPr>
          <p:nvPr>
            <p:ph idx="1"/>
          </p:nvPr>
        </p:nvSpPr>
        <p:spPr>
          <a:xfrm>
            <a:off x="1345074" y="1976096"/>
            <a:ext cx="9501851" cy="4351338"/>
          </a:xfrm>
        </p:spPr>
        <p:txBody>
          <a:bodyPr/>
          <a:lstStyle/>
          <a:p>
            <a:pPr marL="0" indent="0" algn="ctr">
              <a:buNone/>
            </a:pPr>
            <a:r>
              <a:rPr lang="en-US" dirty="0"/>
              <a:t>Luke 11:42-46 (NIV)   "Woe to you Pharisees, because you give God a tenth of your mint, rue and all other kinds of garden herbs, but you neglect justice and the love of God. You should have practiced the latter without leaving the former undone. 43  "Woe to </a:t>
            </a:r>
          </a:p>
        </p:txBody>
      </p:sp>
    </p:spTree>
    <p:extLst>
      <p:ext uri="{BB962C8B-B14F-4D97-AF65-F5344CB8AC3E}">
        <p14:creationId xmlns:p14="http://schemas.microsoft.com/office/powerpoint/2010/main" val="17616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E7801-E8B2-57A1-A6D3-37D56068A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EDEE7-4790-AF94-0ABB-DA16FB0DC48A}"/>
              </a:ext>
            </a:extLst>
          </p:cNvPr>
          <p:cNvSpPr>
            <a:spLocks noGrp="1"/>
          </p:cNvSpPr>
          <p:nvPr>
            <p:ph type="title"/>
          </p:nvPr>
        </p:nvSpPr>
        <p:spPr/>
        <p:txBody>
          <a:bodyPr/>
          <a:lstStyle/>
          <a:p>
            <a:pPr algn="l"/>
            <a:r>
              <a:rPr lang="en-US" dirty="0"/>
              <a:t>Listen for multiple “Woe” accusations</a:t>
            </a:r>
          </a:p>
        </p:txBody>
      </p:sp>
      <p:sp>
        <p:nvSpPr>
          <p:cNvPr id="3" name="Content Placeholder 2">
            <a:extLst>
              <a:ext uri="{FF2B5EF4-FFF2-40B4-BE49-F238E27FC236}">
                <a16:creationId xmlns:a16="http://schemas.microsoft.com/office/drawing/2014/main" id="{F3AE019D-4219-ECF3-8A1C-DD3CB040E2E1}"/>
              </a:ext>
            </a:extLst>
          </p:cNvPr>
          <p:cNvSpPr>
            <a:spLocks noGrp="1"/>
          </p:cNvSpPr>
          <p:nvPr>
            <p:ph idx="1"/>
          </p:nvPr>
        </p:nvSpPr>
        <p:spPr>
          <a:xfrm>
            <a:off x="1708471" y="1952946"/>
            <a:ext cx="8775057" cy="4351338"/>
          </a:xfrm>
        </p:spPr>
        <p:txBody>
          <a:bodyPr/>
          <a:lstStyle/>
          <a:p>
            <a:pPr marL="0" indent="0" algn="ctr">
              <a:buNone/>
            </a:pPr>
            <a:r>
              <a:rPr lang="en-US" dirty="0"/>
              <a:t>Pharisees, because you love the most important seats in the synagogues and greetings in the marketplaces. 44  "Woe to you, because you are like unmarked graves, which men walk over without knowing it." 45  One of the experts in </a:t>
            </a:r>
          </a:p>
        </p:txBody>
      </p:sp>
    </p:spTree>
    <p:extLst>
      <p:ext uri="{BB962C8B-B14F-4D97-AF65-F5344CB8AC3E}">
        <p14:creationId xmlns:p14="http://schemas.microsoft.com/office/powerpoint/2010/main" val="193873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1FCF4-2A7B-3DC7-4BEA-71055A1D6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84556-7D6E-09CB-8595-7654A6EDFB8A}"/>
              </a:ext>
            </a:extLst>
          </p:cNvPr>
          <p:cNvSpPr>
            <a:spLocks noGrp="1"/>
          </p:cNvSpPr>
          <p:nvPr>
            <p:ph type="title"/>
          </p:nvPr>
        </p:nvSpPr>
        <p:spPr/>
        <p:txBody>
          <a:bodyPr/>
          <a:lstStyle/>
          <a:p>
            <a:pPr algn="l"/>
            <a:r>
              <a:rPr lang="en-US" dirty="0"/>
              <a:t>Listen for multiple “Woe” accusations</a:t>
            </a:r>
          </a:p>
        </p:txBody>
      </p:sp>
      <p:sp>
        <p:nvSpPr>
          <p:cNvPr id="3" name="Content Placeholder 2">
            <a:extLst>
              <a:ext uri="{FF2B5EF4-FFF2-40B4-BE49-F238E27FC236}">
                <a16:creationId xmlns:a16="http://schemas.microsoft.com/office/drawing/2014/main" id="{8D6731D9-30BA-4711-2368-16CAA346B401}"/>
              </a:ext>
            </a:extLst>
          </p:cNvPr>
          <p:cNvSpPr>
            <a:spLocks noGrp="1"/>
          </p:cNvSpPr>
          <p:nvPr>
            <p:ph idx="1"/>
          </p:nvPr>
        </p:nvSpPr>
        <p:spPr>
          <a:xfrm>
            <a:off x="1273217" y="2141537"/>
            <a:ext cx="9441806" cy="4351338"/>
          </a:xfrm>
        </p:spPr>
        <p:txBody>
          <a:bodyPr/>
          <a:lstStyle/>
          <a:p>
            <a:pPr marL="0" indent="0" algn="ctr">
              <a:buNone/>
            </a:pPr>
            <a:r>
              <a:rPr lang="en-US" dirty="0"/>
              <a:t>the law answered him, "Teacher, when you say these things, you insult us also." 46  Jesus replied, "And you experts in the law, woe to you, because you load people down with burdens they can hardly carry, and you yourselves will not lift one finger to help them.</a:t>
            </a:r>
          </a:p>
        </p:txBody>
      </p:sp>
      <p:pic>
        <p:nvPicPr>
          <p:cNvPr id="5" name="Picture 4">
            <a:extLst>
              <a:ext uri="{FF2B5EF4-FFF2-40B4-BE49-F238E27FC236}">
                <a16:creationId xmlns:a16="http://schemas.microsoft.com/office/drawing/2014/main" id="{0F8A787D-1C22-1576-4089-C94B7CDFEBA5}"/>
              </a:ext>
            </a:extLst>
          </p:cNvPr>
          <p:cNvPicPr>
            <a:picLocks noChangeAspect="1"/>
          </p:cNvPicPr>
          <p:nvPr/>
        </p:nvPicPr>
        <p:blipFill>
          <a:blip r:embed="rId2"/>
          <a:stretch>
            <a:fillRect/>
          </a:stretch>
        </p:blipFill>
        <p:spPr>
          <a:xfrm>
            <a:off x="5196000" y="5710014"/>
            <a:ext cx="18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058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53AB4-F228-3836-5CB6-BC54441252B8}"/>
              </a:ext>
            </a:extLst>
          </p:cNvPr>
          <p:cNvSpPr>
            <a:spLocks noGrp="1"/>
          </p:cNvSpPr>
          <p:nvPr>
            <p:ph type="title"/>
          </p:nvPr>
        </p:nvSpPr>
        <p:spPr/>
        <p:txBody>
          <a:bodyPr/>
          <a:lstStyle/>
          <a:p>
            <a:r>
              <a:rPr lang="en-US" dirty="0"/>
              <a:t>Don’t Just Be Religious</a:t>
            </a:r>
          </a:p>
        </p:txBody>
      </p:sp>
      <p:sp>
        <p:nvSpPr>
          <p:cNvPr id="3" name="Content Placeholder 2">
            <a:extLst>
              <a:ext uri="{FF2B5EF4-FFF2-40B4-BE49-F238E27FC236}">
                <a16:creationId xmlns:a16="http://schemas.microsoft.com/office/drawing/2014/main" id="{B27EF9B0-D5C7-8602-2C84-1E319C55EF73}"/>
              </a:ext>
            </a:extLst>
          </p:cNvPr>
          <p:cNvSpPr>
            <a:spLocks noGrp="1"/>
          </p:cNvSpPr>
          <p:nvPr>
            <p:ph idx="1"/>
          </p:nvPr>
        </p:nvSpPr>
        <p:spPr/>
        <p:txBody>
          <a:bodyPr/>
          <a:lstStyle/>
          <a:p>
            <a:r>
              <a:rPr lang="en-US" dirty="0"/>
              <a:t>What are woe statements to the Pharisees? List them.</a:t>
            </a:r>
          </a:p>
          <a:p>
            <a:r>
              <a:rPr lang="en-US" dirty="0"/>
              <a:t>Why does Jesus condemn the desire for prominent seats and public recognition?</a:t>
            </a:r>
          </a:p>
          <a:p>
            <a:r>
              <a:rPr lang="en-US" dirty="0"/>
              <a:t>What religious activities can someone perform without truly loving God?</a:t>
            </a:r>
          </a:p>
          <a:p>
            <a:endParaRPr lang="en-US" dirty="0"/>
          </a:p>
        </p:txBody>
      </p:sp>
    </p:spTree>
    <p:extLst>
      <p:ext uri="{BB962C8B-B14F-4D97-AF65-F5344CB8AC3E}">
        <p14:creationId xmlns:p14="http://schemas.microsoft.com/office/powerpoint/2010/main" val="11221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7CA7-B909-9791-67B7-BE61601FB03C}"/>
              </a:ext>
            </a:extLst>
          </p:cNvPr>
          <p:cNvSpPr>
            <a:spLocks noGrp="1"/>
          </p:cNvSpPr>
          <p:nvPr>
            <p:ph type="title"/>
          </p:nvPr>
        </p:nvSpPr>
        <p:spPr/>
        <p:txBody>
          <a:bodyPr/>
          <a:lstStyle/>
          <a:p>
            <a:r>
              <a:rPr lang="en-US" dirty="0"/>
              <a:t>Don’t Just Be Religious</a:t>
            </a:r>
          </a:p>
        </p:txBody>
      </p:sp>
      <p:sp>
        <p:nvSpPr>
          <p:cNvPr id="3" name="Content Placeholder 2">
            <a:extLst>
              <a:ext uri="{FF2B5EF4-FFF2-40B4-BE49-F238E27FC236}">
                <a16:creationId xmlns:a16="http://schemas.microsoft.com/office/drawing/2014/main" id="{454A9C9E-5E05-71CF-2304-32EFF1AB3AE0}"/>
              </a:ext>
            </a:extLst>
          </p:cNvPr>
          <p:cNvSpPr>
            <a:spLocks noGrp="1"/>
          </p:cNvSpPr>
          <p:nvPr>
            <p:ph idx="1"/>
          </p:nvPr>
        </p:nvSpPr>
        <p:spPr/>
        <p:txBody>
          <a:bodyPr/>
          <a:lstStyle/>
          <a:p>
            <a:r>
              <a:rPr lang="en-US" dirty="0"/>
              <a:t>What is the difference between practicing religion and having a relationship with God?</a:t>
            </a:r>
          </a:p>
          <a:p>
            <a:endParaRPr lang="en-US" dirty="0"/>
          </a:p>
        </p:txBody>
      </p:sp>
      <p:graphicFrame>
        <p:nvGraphicFramePr>
          <p:cNvPr id="5" name="Table 4">
            <a:extLst>
              <a:ext uri="{FF2B5EF4-FFF2-40B4-BE49-F238E27FC236}">
                <a16:creationId xmlns:a16="http://schemas.microsoft.com/office/drawing/2014/main" id="{CA250848-A7CF-9F82-B9F4-BE124FE90415}"/>
              </a:ext>
            </a:extLst>
          </p:cNvPr>
          <p:cNvGraphicFramePr>
            <a:graphicFrameLocks noGrp="1"/>
          </p:cNvGraphicFramePr>
          <p:nvPr>
            <p:extLst>
              <p:ext uri="{D42A27DB-BD31-4B8C-83A1-F6EECF244321}">
                <p14:modId xmlns:p14="http://schemas.microsoft.com/office/powerpoint/2010/main" val="750526127"/>
              </p:ext>
            </p:extLst>
          </p:nvPr>
        </p:nvGraphicFramePr>
        <p:xfrm>
          <a:off x="1025002" y="3429000"/>
          <a:ext cx="10328798" cy="1889760"/>
        </p:xfrm>
        <a:graphic>
          <a:graphicData uri="http://schemas.openxmlformats.org/drawingml/2006/table">
            <a:tbl>
              <a:tblPr firstRow="1" bandRow="1">
                <a:tableStyleId>{5C22544A-7EE6-4342-B048-85BDC9FD1C3A}</a:tableStyleId>
              </a:tblPr>
              <a:tblGrid>
                <a:gridCol w="5164399">
                  <a:extLst>
                    <a:ext uri="{9D8B030D-6E8A-4147-A177-3AD203B41FA5}">
                      <a16:colId xmlns:a16="http://schemas.microsoft.com/office/drawing/2014/main" val="4232466571"/>
                    </a:ext>
                  </a:extLst>
                </a:gridCol>
                <a:gridCol w="5164399">
                  <a:extLst>
                    <a:ext uri="{9D8B030D-6E8A-4147-A177-3AD203B41FA5}">
                      <a16:colId xmlns:a16="http://schemas.microsoft.com/office/drawing/2014/main" val="1812807233"/>
                    </a:ext>
                  </a:extLst>
                </a:gridCol>
              </a:tblGrid>
              <a:tr h="370840">
                <a:tc>
                  <a:txBody>
                    <a:bodyPr/>
                    <a:lstStyle/>
                    <a:p>
                      <a:pPr algn="ctr"/>
                      <a:r>
                        <a:rPr lang="en-US" sz="2800" dirty="0"/>
                        <a:t>Practicing 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Relationship with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97662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53701"/>
                  </a:ext>
                </a:extLst>
              </a:tr>
            </a:tbl>
          </a:graphicData>
        </a:graphic>
      </p:graphicFrame>
    </p:spTree>
    <p:extLst>
      <p:ext uri="{BB962C8B-B14F-4D97-AF65-F5344CB8AC3E}">
        <p14:creationId xmlns:p14="http://schemas.microsoft.com/office/powerpoint/2010/main" val="62966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66E-4390-981E-0905-CB1601AAB17E}"/>
              </a:ext>
            </a:extLst>
          </p:cNvPr>
          <p:cNvSpPr>
            <a:spLocks noGrp="1"/>
          </p:cNvSpPr>
          <p:nvPr>
            <p:ph type="title"/>
          </p:nvPr>
        </p:nvSpPr>
        <p:spPr/>
        <p:txBody>
          <a:bodyPr/>
          <a:lstStyle/>
          <a:p>
            <a:r>
              <a:rPr lang="en-US" dirty="0"/>
              <a:t>Don’t Just Be Religious</a:t>
            </a:r>
          </a:p>
        </p:txBody>
      </p:sp>
      <p:sp>
        <p:nvSpPr>
          <p:cNvPr id="3" name="Content Placeholder 2">
            <a:extLst>
              <a:ext uri="{FF2B5EF4-FFF2-40B4-BE49-F238E27FC236}">
                <a16:creationId xmlns:a16="http://schemas.microsoft.com/office/drawing/2014/main" id="{BE0349BC-B1ED-D729-AA88-619085D261D2}"/>
              </a:ext>
            </a:extLst>
          </p:cNvPr>
          <p:cNvSpPr>
            <a:spLocks noGrp="1"/>
          </p:cNvSpPr>
          <p:nvPr>
            <p:ph idx="1"/>
          </p:nvPr>
        </p:nvSpPr>
        <p:spPr/>
        <p:txBody>
          <a:bodyPr/>
          <a:lstStyle/>
          <a:p>
            <a:r>
              <a:rPr lang="en-US" dirty="0"/>
              <a:t>Why do justice and the love of God matter more than meticulous rule-keeping?</a:t>
            </a:r>
          </a:p>
          <a:p>
            <a:endParaRPr lang="en-US" dirty="0"/>
          </a:p>
        </p:txBody>
      </p:sp>
      <p:pic>
        <p:nvPicPr>
          <p:cNvPr id="5" name="Picture 4">
            <a:extLst>
              <a:ext uri="{FF2B5EF4-FFF2-40B4-BE49-F238E27FC236}">
                <a16:creationId xmlns:a16="http://schemas.microsoft.com/office/drawing/2014/main" id="{429C64C3-4ABE-8BEC-4E40-C8AA88629035}"/>
              </a:ext>
            </a:extLst>
          </p:cNvPr>
          <p:cNvPicPr>
            <a:picLocks noChangeAspect="1"/>
          </p:cNvPicPr>
          <p:nvPr/>
        </p:nvPicPr>
        <p:blipFill>
          <a:blip r:embed="rId2"/>
          <a:stretch>
            <a:fillRect/>
          </a:stretch>
        </p:blipFill>
        <p:spPr>
          <a:xfrm>
            <a:off x="4854133" y="3347977"/>
            <a:ext cx="2483734" cy="24837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9325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E470-48AA-93BD-B73E-043C0EF204F0}"/>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C07579E4-BF28-E9C2-E744-7781F705D556}"/>
              </a:ext>
            </a:extLst>
          </p:cNvPr>
          <p:cNvSpPr>
            <a:spLocks noGrp="1"/>
          </p:cNvSpPr>
          <p:nvPr>
            <p:ph idx="1"/>
          </p:nvPr>
        </p:nvSpPr>
        <p:spPr>
          <a:xfrm>
            <a:off x="1553419" y="1895073"/>
            <a:ext cx="9085162" cy="4351338"/>
          </a:xfrm>
        </p:spPr>
        <p:txBody>
          <a:bodyPr/>
          <a:lstStyle/>
          <a:p>
            <a:pPr marL="0" indent="0" algn="ctr">
              <a:buNone/>
            </a:pPr>
            <a:r>
              <a:rPr lang="en-US" dirty="0"/>
              <a:t>Luke 12:1-3 (NIV)  Meanwhile, when a crowd of many thousands had gathered, so that they were trampling on one another, Jesus began to speak first to his disciples, saying: "Be on your guard against the yeast of the Pharisees, which is hypocrisy.</a:t>
            </a:r>
          </a:p>
        </p:txBody>
      </p:sp>
    </p:spTree>
    <p:extLst>
      <p:ext uri="{BB962C8B-B14F-4D97-AF65-F5344CB8AC3E}">
        <p14:creationId xmlns:p14="http://schemas.microsoft.com/office/powerpoint/2010/main" val="82887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AF30-EE16-8248-6499-CCDA95B99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457D5-D4AC-A042-C475-FE9EEE8FA548}"/>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B7524994-3909-FA85-A9A1-1B69A8302D98}"/>
              </a:ext>
            </a:extLst>
          </p:cNvPr>
          <p:cNvSpPr>
            <a:spLocks noGrp="1"/>
          </p:cNvSpPr>
          <p:nvPr>
            <p:ph idx="1"/>
          </p:nvPr>
        </p:nvSpPr>
        <p:spPr>
          <a:xfrm>
            <a:off x="1553419" y="1895073"/>
            <a:ext cx="9085162" cy="4351338"/>
          </a:xfrm>
        </p:spPr>
        <p:txBody>
          <a:bodyPr/>
          <a:lstStyle/>
          <a:p>
            <a:pPr marL="0" indent="0" algn="ctr">
              <a:buNone/>
            </a:pPr>
            <a:r>
              <a:rPr lang="en-US" dirty="0"/>
              <a:t>There is nothing concealed that will not be disclosed, or hidden that will not be made known. 3  What you have said in the dark will be heard in the daylight, and what you have whispered in the ear in the inner rooms will be proclaimed from the roofs.</a:t>
            </a:r>
          </a:p>
          <a:p>
            <a:pPr marL="0" indent="0" algn="ctr">
              <a:buNone/>
            </a:pPr>
            <a:endParaRPr lang="en-US" dirty="0"/>
          </a:p>
        </p:txBody>
      </p:sp>
      <p:pic>
        <p:nvPicPr>
          <p:cNvPr id="5" name="Picture 4">
            <a:extLst>
              <a:ext uri="{FF2B5EF4-FFF2-40B4-BE49-F238E27FC236}">
                <a16:creationId xmlns:a16="http://schemas.microsoft.com/office/drawing/2014/main" id="{C0629B5E-1BD3-0E6B-F749-D7330578004A}"/>
              </a:ext>
            </a:extLst>
          </p:cNvPr>
          <p:cNvPicPr>
            <a:picLocks noChangeAspect="1"/>
          </p:cNvPicPr>
          <p:nvPr/>
        </p:nvPicPr>
        <p:blipFill>
          <a:blip r:embed="rId2"/>
          <a:stretch>
            <a:fillRect/>
          </a:stretch>
        </p:blipFill>
        <p:spPr>
          <a:xfrm>
            <a:off x="5196000" y="5466946"/>
            <a:ext cx="18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313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8CFB-C204-F7DD-C0CC-1344F22D9BCC}"/>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EE34364-9323-40FA-D096-B877BACC11B5}"/>
              </a:ext>
            </a:extLst>
          </p:cNvPr>
          <p:cNvGrpSpPr/>
          <p:nvPr/>
        </p:nvGrpSpPr>
        <p:grpSpPr>
          <a:xfrm>
            <a:off x="2849598" y="1690688"/>
            <a:ext cx="6492803" cy="4161682"/>
            <a:chOff x="2849598" y="1690688"/>
            <a:chExt cx="6492803" cy="4161682"/>
          </a:xfrm>
        </p:grpSpPr>
        <p:pic>
          <p:nvPicPr>
            <p:cNvPr id="4" name="Picture 3">
              <a:extLst>
                <a:ext uri="{FF2B5EF4-FFF2-40B4-BE49-F238E27FC236}">
                  <a16:creationId xmlns:a16="http://schemas.microsoft.com/office/drawing/2014/main" id="{48BDCD20-603A-3D38-3F57-BAA81940B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43285"/>
              <a:ext cx="5714286" cy="3171429"/>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E604A925-441B-1DB7-208A-F6795D48C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61ED7394-C919-3452-8E36-A637D049B590}"/>
              </a:ext>
            </a:extLst>
          </p:cNvPr>
          <p:cNvSpPr txBox="1"/>
          <p:nvPr/>
        </p:nvSpPr>
        <p:spPr>
          <a:xfrm>
            <a:off x="4631377" y="5937662"/>
            <a:ext cx="293320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93392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96B4-13C4-A9A8-6B2A-ED3A073C0622}"/>
              </a:ext>
            </a:extLst>
          </p:cNvPr>
          <p:cNvSpPr>
            <a:spLocks noGrp="1"/>
          </p:cNvSpPr>
          <p:nvPr>
            <p:ph type="title"/>
          </p:nvPr>
        </p:nvSpPr>
        <p:spPr/>
        <p:txBody>
          <a:bodyPr/>
          <a:lstStyle/>
          <a:p>
            <a:r>
              <a:rPr lang="en-US" dirty="0"/>
              <a:t>God Knows</a:t>
            </a:r>
          </a:p>
        </p:txBody>
      </p:sp>
      <p:sp>
        <p:nvSpPr>
          <p:cNvPr id="3" name="Content Placeholder 2">
            <a:extLst>
              <a:ext uri="{FF2B5EF4-FFF2-40B4-BE49-F238E27FC236}">
                <a16:creationId xmlns:a16="http://schemas.microsoft.com/office/drawing/2014/main" id="{BA6C0378-94AF-8878-B820-D58EB0107628}"/>
              </a:ext>
            </a:extLst>
          </p:cNvPr>
          <p:cNvSpPr>
            <a:spLocks noGrp="1"/>
          </p:cNvSpPr>
          <p:nvPr>
            <p:ph idx="1"/>
          </p:nvPr>
        </p:nvSpPr>
        <p:spPr/>
        <p:txBody>
          <a:bodyPr/>
          <a:lstStyle/>
          <a:p>
            <a:r>
              <a:rPr lang="en-US" dirty="0">
                <a:solidFill>
                  <a:srgbClr val="C00000"/>
                </a:solidFill>
              </a:rPr>
              <a:t>Consider Jesus’ warning to the disciples.</a:t>
            </a:r>
          </a:p>
          <a:p>
            <a:pPr lvl="1"/>
            <a:r>
              <a:rPr lang="en-US" sz="3600" dirty="0">
                <a:solidFill>
                  <a:srgbClr val="C00000"/>
                </a:solidFill>
              </a:rPr>
              <a:t>Be on guard against the “yeast of the Pharisees”</a:t>
            </a:r>
          </a:p>
          <a:p>
            <a:pPr lvl="1"/>
            <a:r>
              <a:rPr lang="en-US" sz="3600" dirty="0">
                <a:solidFill>
                  <a:srgbClr val="C00000"/>
                </a:solidFill>
              </a:rPr>
              <a:t>Don’t be a hypocrite</a:t>
            </a:r>
          </a:p>
          <a:p>
            <a:r>
              <a:rPr lang="en-US" dirty="0"/>
              <a:t>Why is hypocrisy such a serious sin?</a:t>
            </a:r>
          </a:p>
          <a:p>
            <a:endParaRPr lang="en-US" dirty="0"/>
          </a:p>
        </p:txBody>
      </p:sp>
    </p:spTree>
    <p:extLst>
      <p:ext uri="{BB962C8B-B14F-4D97-AF65-F5344CB8AC3E}">
        <p14:creationId xmlns:p14="http://schemas.microsoft.com/office/powerpoint/2010/main" val="12115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9FF0-4B62-0584-1B44-44CCD15674C5}"/>
              </a:ext>
            </a:extLst>
          </p:cNvPr>
          <p:cNvSpPr>
            <a:spLocks noGrp="1"/>
          </p:cNvSpPr>
          <p:nvPr>
            <p:ph type="title"/>
          </p:nvPr>
        </p:nvSpPr>
        <p:spPr/>
        <p:txBody>
          <a:bodyPr/>
          <a:lstStyle/>
          <a:p>
            <a:r>
              <a:rPr lang="en-US" dirty="0"/>
              <a:t>God Knows</a:t>
            </a:r>
          </a:p>
        </p:txBody>
      </p:sp>
      <p:sp>
        <p:nvSpPr>
          <p:cNvPr id="3" name="Content Placeholder 2">
            <a:extLst>
              <a:ext uri="{FF2B5EF4-FFF2-40B4-BE49-F238E27FC236}">
                <a16:creationId xmlns:a16="http://schemas.microsoft.com/office/drawing/2014/main" id="{8DE41304-FB43-CC90-A6C0-0D06BE98FE33}"/>
              </a:ext>
            </a:extLst>
          </p:cNvPr>
          <p:cNvSpPr>
            <a:spLocks noGrp="1"/>
          </p:cNvSpPr>
          <p:nvPr>
            <p:ph idx="1"/>
          </p:nvPr>
        </p:nvSpPr>
        <p:spPr/>
        <p:txBody>
          <a:bodyPr/>
          <a:lstStyle/>
          <a:p>
            <a:r>
              <a:rPr lang="en-US" dirty="0"/>
              <a:t>Let’s list or write some of our own proverbs or truisms based on verses 2 &amp; 3</a:t>
            </a:r>
          </a:p>
          <a:p>
            <a:endParaRPr lang="en-US" dirty="0"/>
          </a:p>
        </p:txBody>
      </p:sp>
      <p:sp>
        <p:nvSpPr>
          <p:cNvPr id="5" name="TextBox 4">
            <a:extLst>
              <a:ext uri="{FF2B5EF4-FFF2-40B4-BE49-F238E27FC236}">
                <a16:creationId xmlns:a16="http://schemas.microsoft.com/office/drawing/2014/main" id="{C71009B6-8978-676E-9A7F-3F4B106C53EE}"/>
              </a:ext>
            </a:extLst>
          </p:cNvPr>
          <p:cNvSpPr txBox="1"/>
          <p:nvPr/>
        </p:nvSpPr>
        <p:spPr>
          <a:xfrm>
            <a:off x="1350380" y="3113590"/>
            <a:ext cx="9491240" cy="255454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There is nothing concealed that will not be disclosed, or hidden that will not be made known.   What you have said in the dark will be heard in the daylight, and what you have whispered in the ear in the inner rooms will be proclaimed from the roofs.</a:t>
            </a:r>
          </a:p>
        </p:txBody>
      </p:sp>
    </p:spTree>
    <p:extLst>
      <p:ext uri="{BB962C8B-B14F-4D97-AF65-F5344CB8AC3E}">
        <p14:creationId xmlns:p14="http://schemas.microsoft.com/office/powerpoint/2010/main" val="4122061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70E8-DBE0-D681-8BD8-5BB947019B94}"/>
              </a:ext>
            </a:extLst>
          </p:cNvPr>
          <p:cNvSpPr>
            <a:spLocks noGrp="1"/>
          </p:cNvSpPr>
          <p:nvPr>
            <p:ph type="title"/>
          </p:nvPr>
        </p:nvSpPr>
        <p:spPr/>
        <p:txBody>
          <a:bodyPr/>
          <a:lstStyle/>
          <a:p>
            <a:r>
              <a:rPr lang="en-US" dirty="0"/>
              <a:t>God Knows</a:t>
            </a:r>
          </a:p>
        </p:txBody>
      </p:sp>
      <p:sp>
        <p:nvSpPr>
          <p:cNvPr id="3" name="Content Placeholder 2">
            <a:extLst>
              <a:ext uri="{FF2B5EF4-FFF2-40B4-BE49-F238E27FC236}">
                <a16:creationId xmlns:a16="http://schemas.microsoft.com/office/drawing/2014/main" id="{2FDF5E0D-DBAA-9D68-8AC7-5127E68A3F05}"/>
              </a:ext>
            </a:extLst>
          </p:cNvPr>
          <p:cNvSpPr>
            <a:spLocks noGrp="1"/>
          </p:cNvSpPr>
          <p:nvPr>
            <p:ph idx="1"/>
          </p:nvPr>
        </p:nvSpPr>
        <p:spPr/>
        <p:txBody>
          <a:bodyPr/>
          <a:lstStyle/>
          <a:p>
            <a:r>
              <a:rPr lang="en-US" dirty="0"/>
              <a:t>What areas of one’s failures (sin) are people most tempted to keep hidden?</a:t>
            </a:r>
          </a:p>
          <a:p>
            <a:r>
              <a:rPr lang="en-US" dirty="0"/>
              <a:t>How can we guard against being hypocritical?</a:t>
            </a:r>
          </a:p>
          <a:p>
            <a:endParaRPr lang="en-US" dirty="0"/>
          </a:p>
        </p:txBody>
      </p:sp>
      <p:pic>
        <p:nvPicPr>
          <p:cNvPr id="5" name="Picture 4">
            <a:extLst>
              <a:ext uri="{FF2B5EF4-FFF2-40B4-BE49-F238E27FC236}">
                <a16:creationId xmlns:a16="http://schemas.microsoft.com/office/drawing/2014/main" id="{23C69C8C-6A09-B2F7-0E66-7DAF0FC7B451}"/>
              </a:ext>
            </a:extLst>
          </p:cNvPr>
          <p:cNvPicPr>
            <a:picLocks noChangeAspect="1"/>
          </p:cNvPicPr>
          <p:nvPr/>
        </p:nvPicPr>
        <p:blipFill>
          <a:blip r:embed="rId2">
            <a:duotone>
              <a:schemeClr val="accent2">
                <a:shade val="45000"/>
                <a:satMod val="135000"/>
              </a:schemeClr>
              <a:prstClr val="white"/>
            </a:duotone>
          </a:blip>
          <a:stretch>
            <a:fillRect/>
          </a:stretch>
        </p:blipFill>
        <p:spPr>
          <a:xfrm>
            <a:off x="4462489" y="4001294"/>
            <a:ext cx="3267022" cy="1975527"/>
          </a:xfrm>
          <a:prstGeom prst="rect">
            <a:avLst/>
          </a:prstGeom>
          <a:ln>
            <a:noFill/>
          </a:ln>
          <a:effectLst>
            <a:outerShdw blurRad="292100" dist="139700" dir="2700000" algn="tl" rotWithShape="0">
              <a:srgbClr val="333333">
                <a:alpha val="65000"/>
              </a:srgbClr>
            </a:outerShdw>
          </a:effectLst>
        </p:spPr>
      </p:pic>
      <p:sp>
        <p:nvSpPr>
          <p:cNvPr id="6" name="&quot;Not Allowed&quot; Symbol 5">
            <a:extLst>
              <a:ext uri="{FF2B5EF4-FFF2-40B4-BE49-F238E27FC236}">
                <a16:creationId xmlns:a16="http://schemas.microsoft.com/office/drawing/2014/main" id="{2376ACE5-78FE-B01A-0CCE-5B6F67F65720}"/>
              </a:ext>
            </a:extLst>
          </p:cNvPr>
          <p:cNvSpPr/>
          <p:nvPr/>
        </p:nvSpPr>
        <p:spPr>
          <a:xfrm>
            <a:off x="4653835" y="3429000"/>
            <a:ext cx="2884330" cy="2884330"/>
          </a:xfrm>
          <a:prstGeom prst="noSmoking">
            <a:avLst/>
          </a:prstGeom>
          <a:solidFill>
            <a:srgbClr val="FF0000">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08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0" presetClass="entr" presetSubtype="0" fill="hold" grpId="0" nodeType="withEffect">
                                  <p:stCondLst>
                                    <p:cond delay="10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D91D-2F10-9DB9-2B84-096743847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5CB2F-2B34-0AE9-FEDA-35733AE101E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0E085F7-32C6-DE3E-6CC9-5DA1C6332B56}"/>
              </a:ext>
            </a:extLst>
          </p:cNvPr>
          <p:cNvSpPr>
            <a:spLocks noGrp="1"/>
          </p:cNvSpPr>
          <p:nvPr>
            <p:ph idx="1"/>
          </p:nvPr>
        </p:nvSpPr>
        <p:spPr/>
        <p:txBody>
          <a:bodyPr/>
          <a:lstStyle/>
          <a:p>
            <a:r>
              <a:rPr lang="en-US" dirty="0"/>
              <a:t>Confess. </a:t>
            </a:r>
          </a:p>
          <a:p>
            <a:pPr lvl="1"/>
            <a:r>
              <a:rPr lang="en-US" sz="3600" dirty="0"/>
              <a:t>Before we call out the sins of others, we must admit our own sin. </a:t>
            </a:r>
          </a:p>
          <a:p>
            <a:pPr lvl="1"/>
            <a:r>
              <a:rPr lang="en-US" sz="3600" dirty="0"/>
              <a:t>Confess your sins to the Lord. </a:t>
            </a:r>
          </a:p>
          <a:p>
            <a:pPr lvl="1"/>
            <a:r>
              <a:rPr lang="en-US" sz="3600" dirty="0"/>
              <a:t>Make confession of sin part of your daily devotion.</a:t>
            </a:r>
          </a:p>
          <a:p>
            <a:endParaRPr lang="en-US" dirty="0"/>
          </a:p>
        </p:txBody>
      </p:sp>
    </p:spTree>
    <p:extLst>
      <p:ext uri="{BB962C8B-B14F-4D97-AF65-F5344CB8AC3E}">
        <p14:creationId xmlns:p14="http://schemas.microsoft.com/office/powerpoint/2010/main" val="1756869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72AD-1842-FE4E-0A85-EC0DD9E5E90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EDD2F06-B674-BBA6-7C2A-D0EBFA6C412A}"/>
              </a:ext>
            </a:extLst>
          </p:cNvPr>
          <p:cNvSpPr>
            <a:spLocks noGrp="1"/>
          </p:cNvSpPr>
          <p:nvPr>
            <p:ph idx="1"/>
          </p:nvPr>
        </p:nvSpPr>
        <p:spPr/>
        <p:txBody>
          <a:bodyPr/>
          <a:lstStyle/>
          <a:p>
            <a:r>
              <a:rPr lang="en-US" dirty="0"/>
              <a:t>Assess. </a:t>
            </a:r>
          </a:p>
          <a:p>
            <a:pPr lvl="1"/>
            <a:r>
              <a:rPr lang="en-US" sz="4000" dirty="0"/>
              <a:t>Who do you know needs forgiveness and salvation? </a:t>
            </a:r>
          </a:p>
          <a:p>
            <a:pPr lvl="1"/>
            <a:r>
              <a:rPr lang="en-US" sz="4000" dirty="0"/>
              <a:t>Begin praying for their salvation and for the opportunity to point them to Jesus.</a:t>
            </a:r>
          </a:p>
          <a:p>
            <a:endParaRPr lang="en-US" dirty="0"/>
          </a:p>
        </p:txBody>
      </p:sp>
    </p:spTree>
    <p:extLst>
      <p:ext uri="{BB962C8B-B14F-4D97-AF65-F5344CB8AC3E}">
        <p14:creationId xmlns:p14="http://schemas.microsoft.com/office/powerpoint/2010/main" val="101433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4FAE8-BBFD-636E-12E3-A3C8643B6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715CA-3AF3-AF0C-D87F-65807E34416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9B06BC9-08AC-EED1-C23B-14F22E078C88}"/>
              </a:ext>
            </a:extLst>
          </p:cNvPr>
          <p:cNvSpPr>
            <a:spLocks noGrp="1"/>
          </p:cNvSpPr>
          <p:nvPr>
            <p:ph idx="1"/>
          </p:nvPr>
        </p:nvSpPr>
        <p:spPr/>
        <p:txBody>
          <a:bodyPr/>
          <a:lstStyle/>
          <a:p>
            <a:r>
              <a:rPr lang="en-US" dirty="0"/>
              <a:t>Express. </a:t>
            </a:r>
          </a:p>
          <a:p>
            <a:pPr lvl="1"/>
            <a:r>
              <a:rPr lang="en-US" sz="3600" dirty="0"/>
              <a:t>Using your phone, record yourself calling out your sin. </a:t>
            </a:r>
          </a:p>
          <a:p>
            <a:pPr lvl="1"/>
            <a:r>
              <a:rPr lang="en-US" sz="3600" dirty="0"/>
              <a:t>Listen to your tone of voice, look for compassion and care in the words you say. </a:t>
            </a:r>
          </a:p>
          <a:p>
            <a:pPr lvl="1"/>
            <a:r>
              <a:rPr lang="en-US" sz="3600" dirty="0"/>
              <a:t>Correct any obstacle that might hinder a positive response. </a:t>
            </a:r>
          </a:p>
          <a:p>
            <a:endParaRPr lang="en-US" dirty="0"/>
          </a:p>
        </p:txBody>
      </p:sp>
    </p:spTree>
    <p:extLst>
      <p:ext uri="{BB962C8B-B14F-4D97-AF65-F5344CB8AC3E}">
        <p14:creationId xmlns:p14="http://schemas.microsoft.com/office/powerpoint/2010/main" val="55471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58959-4A96-5682-E4D5-494BA33C3F6E}"/>
              </a:ext>
            </a:extLst>
          </p:cNvPr>
          <p:cNvSpPr>
            <a:spLocks noGrp="1"/>
          </p:cNvSpPr>
          <p:nvPr>
            <p:ph type="title"/>
          </p:nvPr>
        </p:nvSpPr>
        <p:spPr/>
        <p:txBody>
          <a:bodyPr/>
          <a:lstStyle/>
          <a:p>
            <a:r>
              <a:rPr lang="en-US" dirty="0"/>
              <a:t>Family Discussion</a:t>
            </a:r>
          </a:p>
        </p:txBody>
      </p:sp>
      <p:pic>
        <p:nvPicPr>
          <p:cNvPr id="6" name="Picture 5">
            <a:extLst>
              <a:ext uri="{FF2B5EF4-FFF2-40B4-BE49-F238E27FC236}">
                <a16:creationId xmlns:a16="http://schemas.microsoft.com/office/drawing/2014/main" id="{F44471C4-A64E-59F8-8F47-9E645779E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80" y="1960564"/>
            <a:ext cx="4523809" cy="35619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02E5E474-B18C-9BD0-951C-117C3ED89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33505" y="1851949"/>
            <a:ext cx="3058495" cy="3670520"/>
          </a:xfrm>
          <a:prstGeom prst="rect">
            <a:avLst/>
          </a:prstGeom>
        </p:spPr>
      </p:pic>
      <p:sp>
        <p:nvSpPr>
          <p:cNvPr id="8" name="Speech Bubble: Rectangle with Corners Rounded 7">
            <a:extLst>
              <a:ext uri="{FF2B5EF4-FFF2-40B4-BE49-F238E27FC236}">
                <a16:creationId xmlns:a16="http://schemas.microsoft.com/office/drawing/2014/main" id="{22868648-794D-A0F6-838D-97507C399B18}"/>
              </a:ext>
            </a:extLst>
          </p:cNvPr>
          <p:cNvSpPr/>
          <p:nvPr/>
        </p:nvSpPr>
        <p:spPr>
          <a:xfrm>
            <a:off x="5855977" y="1851949"/>
            <a:ext cx="2894484" cy="2013995"/>
          </a:xfrm>
          <a:prstGeom prst="wedgeRoundRectCallout">
            <a:avLst>
              <a:gd name="adj1" fmla="val 72236"/>
              <a:gd name="adj2" fmla="val -185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code, easy it is.  Decode, you must!</a:t>
            </a:r>
          </a:p>
          <a:p>
            <a:pPr algn="ctr"/>
            <a:r>
              <a:rPr lang="en-US" dirty="0">
                <a:latin typeface="Comic Sans MS" panose="030F0702030302020204" pitchFamily="66" charset="0"/>
              </a:rPr>
              <a:t>Help, you can get at </a:t>
            </a:r>
            <a:r>
              <a:rPr lang="en-US" dirty="0">
                <a:latin typeface="Comic Sans MS" panose="030F0702030302020204" pitchFamily="66" charset="0"/>
                <a:hlinkClick r:id="rId4"/>
              </a:rPr>
              <a:t>https://tinyurl.com/3srvedu3</a:t>
            </a:r>
            <a:r>
              <a:rPr lang="en-US" dirty="0">
                <a:latin typeface="Comic Sans MS" panose="030F0702030302020204" pitchFamily="66" charset="0"/>
              </a:rPr>
              <a:t> </a:t>
            </a:r>
          </a:p>
        </p:txBody>
      </p:sp>
    </p:spTree>
    <p:extLst>
      <p:ext uri="{BB962C8B-B14F-4D97-AF65-F5344CB8AC3E}">
        <p14:creationId xmlns:p14="http://schemas.microsoft.com/office/powerpoint/2010/main" val="13988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AF1B1-7A72-4FC6-9C27-15A59D0BC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5CFAB-07AB-3098-3ECB-E4262D603AD8}"/>
              </a:ext>
            </a:extLst>
          </p:cNvPr>
          <p:cNvSpPr>
            <a:spLocks noGrp="1"/>
          </p:cNvSpPr>
          <p:nvPr>
            <p:ph type="ctrTitle"/>
          </p:nvPr>
        </p:nvSpPr>
        <p:spPr>
          <a:xfrm>
            <a:off x="1524000" y="1122363"/>
            <a:ext cx="9144000" cy="1739590"/>
          </a:xfrm>
        </p:spPr>
        <p:txBody>
          <a:bodyPr/>
          <a:lstStyle/>
          <a:p>
            <a:r>
              <a:rPr lang="en-US" dirty="0"/>
              <a:t>Calling Out Sin</a:t>
            </a:r>
          </a:p>
        </p:txBody>
      </p:sp>
      <p:sp>
        <p:nvSpPr>
          <p:cNvPr id="3" name="Subtitle 2">
            <a:extLst>
              <a:ext uri="{FF2B5EF4-FFF2-40B4-BE49-F238E27FC236}">
                <a16:creationId xmlns:a16="http://schemas.microsoft.com/office/drawing/2014/main" id="{1155D634-061A-393B-30C6-2D1B4B5051E6}"/>
              </a:ext>
            </a:extLst>
          </p:cNvPr>
          <p:cNvSpPr>
            <a:spLocks noGrp="1"/>
          </p:cNvSpPr>
          <p:nvPr>
            <p:ph type="subTitle" idx="1"/>
          </p:nvPr>
        </p:nvSpPr>
        <p:spPr/>
        <p:txBody>
          <a:bodyPr/>
          <a:lstStyle/>
          <a:p>
            <a:r>
              <a:rPr lang="en-US" dirty="0"/>
              <a:t>June 28</a:t>
            </a:r>
          </a:p>
        </p:txBody>
      </p:sp>
    </p:spTree>
    <p:extLst>
      <p:ext uri="{BB962C8B-B14F-4D97-AF65-F5344CB8AC3E}">
        <p14:creationId xmlns:p14="http://schemas.microsoft.com/office/powerpoint/2010/main" val="55936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28B1F-91A8-A7AF-BA57-3C7EC2AE187B}"/>
              </a:ext>
            </a:extLst>
          </p:cNvPr>
          <p:cNvSpPr>
            <a:spLocks noGrp="1"/>
          </p:cNvSpPr>
          <p:nvPr>
            <p:ph type="title"/>
          </p:nvPr>
        </p:nvSpPr>
        <p:spPr/>
        <p:txBody>
          <a:bodyPr/>
          <a:lstStyle/>
          <a:p>
            <a:r>
              <a:rPr lang="en-US" dirty="0"/>
              <a:t>Be honest … admit it, now …</a:t>
            </a:r>
          </a:p>
        </p:txBody>
      </p:sp>
      <p:sp>
        <p:nvSpPr>
          <p:cNvPr id="4" name="Content Placeholder 3">
            <a:extLst>
              <a:ext uri="{FF2B5EF4-FFF2-40B4-BE49-F238E27FC236}">
                <a16:creationId xmlns:a16="http://schemas.microsoft.com/office/drawing/2014/main" id="{7361AA53-2395-9610-E212-D78D7254346D}"/>
              </a:ext>
            </a:extLst>
          </p:cNvPr>
          <p:cNvSpPr>
            <a:spLocks noGrp="1"/>
          </p:cNvSpPr>
          <p:nvPr>
            <p:ph idx="1"/>
          </p:nvPr>
        </p:nvSpPr>
        <p:spPr/>
        <p:txBody>
          <a:bodyPr/>
          <a:lstStyle/>
          <a:p>
            <a:r>
              <a:rPr lang="en-US" dirty="0"/>
              <a:t>What kind of social media “click bait” do you find it hard to resist?</a:t>
            </a:r>
          </a:p>
          <a:p>
            <a:endParaRPr lang="en-US" dirty="0"/>
          </a:p>
        </p:txBody>
      </p:sp>
      <p:grpSp>
        <p:nvGrpSpPr>
          <p:cNvPr id="10" name="Group 9">
            <a:extLst>
              <a:ext uri="{FF2B5EF4-FFF2-40B4-BE49-F238E27FC236}">
                <a16:creationId xmlns:a16="http://schemas.microsoft.com/office/drawing/2014/main" id="{94C0E865-24C9-F54A-4370-F585CA675D93}"/>
              </a:ext>
            </a:extLst>
          </p:cNvPr>
          <p:cNvGrpSpPr/>
          <p:nvPr/>
        </p:nvGrpSpPr>
        <p:grpSpPr>
          <a:xfrm rot="20954006">
            <a:off x="1317314" y="2972129"/>
            <a:ext cx="1729426" cy="3556660"/>
            <a:chOff x="2286391" y="2962049"/>
            <a:chExt cx="1729426" cy="3556660"/>
          </a:xfrm>
        </p:grpSpPr>
        <p:pic>
          <p:nvPicPr>
            <p:cNvPr id="5" name="Picture 4" descr="Smartphone mobile phone">
              <a:extLst>
                <a:ext uri="{FF2B5EF4-FFF2-40B4-BE49-F238E27FC236}">
                  <a16:creationId xmlns:a16="http://schemas.microsoft.com/office/drawing/2014/main" id="{68FA86B3-76C3-6563-CED3-048B99219E7A}"/>
                </a:ext>
              </a:extLst>
            </p:cNvPr>
            <p:cNvPicPr>
              <a:picLocks noChangeAspect="1"/>
            </p:cNvPicPr>
            <p:nvPr/>
          </p:nvPicPr>
          <p:blipFill>
            <a:blip r:embed="rId2"/>
            <a:stretch>
              <a:fillRect/>
            </a:stretch>
          </p:blipFill>
          <p:spPr>
            <a:xfrm>
              <a:off x="2286391" y="2962049"/>
              <a:ext cx="1729426" cy="3556660"/>
            </a:xfrm>
            <a:prstGeom prst="rect">
              <a:avLst/>
            </a:prstGeom>
          </p:spPr>
        </p:pic>
        <p:sp>
          <p:nvSpPr>
            <p:cNvPr id="6" name="TextBox 5">
              <a:extLst>
                <a:ext uri="{FF2B5EF4-FFF2-40B4-BE49-F238E27FC236}">
                  <a16:creationId xmlns:a16="http://schemas.microsoft.com/office/drawing/2014/main" id="{B45DEF70-A196-2A2A-A59E-CA8272F8C9A0}"/>
                </a:ext>
              </a:extLst>
            </p:cNvPr>
            <p:cNvSpPr txBox="1"/>
            <p:nvPr/>
          </p:nvSpPr>
          <p:spPr>
            <a:xfrm>
              <a:off x="2490785" y="3637327"/>
              <a:ext cx="1306286" cy="1077218"/>
            </a:xfrm>
            <a:prstGeom prst="rect">
              <a:avLst/>
            </a:prstGeom>
            <a:noFill/>
          </p:spPr>
          <p:txBody>
            <a:bodyPr wrap="square" rtlCol="0">
              <a:spAutoFit/>
            </a:bodyPr>
            <a:lstStyle/>
            <a:p>
              <a:pPr algn="ctr"/>
              <a:r>
                <a:rPr lang="en-US" sz="1600" dirty="0">
                  <a:solidFill>
                    <a:srgbClr val="FF0000"/>
                  </a:solidFill>
                </a:rPr>
                <a:t>Amusement Park Rides are Dangerous!</a:t>
              </a:r>
            </a:p>
          </p:txBody>
        </p:sp>
        <p:pic>
          <p:nvPicPr>
            <p:cNvPr id="7" name="Picture 6" descr="Roller Coaster">
              <a:extLst>
                <a:ext uri="{FF2B5EF4-FFF2-40B4-BE49-F238E27FC236}">
                  <a16:creationId xmlns:a16="http://schemas.microsoft.com/office/drawing/2014/main" id="{585DEA4B-3DEF-188C-79CA-CF25E509412E}"/>
                </a:ext>
              </a:extLst>
            </p:cNvPr>
            <p:cNvPicPr>
              <a:picLocks noChangeAspect="1"/>
            </p:cNvPicPr>
            <p:nvPr/>
          </p:nvPicPr>
          <p:blipFill>
            <a:blip r:embed="rId3"/>
            <a:stretch>
              <a:fillRect/>
            </a:stretch>
          </p:blipFill>
          <p:spPr>
            <a:xfrm>
              <a:off x="2563000" y="4849482"/>
              <a:ext cx="1161855" cy="959983"/>
            </a:xfrm>
            <a:prstGeom prst="rect">
              <a:avLst/>
            </a:prstGeom>
          </p:spPr>
        </p:pic>
      </p:grpSp>
      <p:pic>
        <p:nvPicPr>
          <p:cNvPr id="9" name="Picture 8">
            <a:extLst>
              <a:ext uri="{FF2B5EF4-FFF2-40B4-BE49-F238E27FC236}">
                <a16:creationId xmlns:a16="http://schemas.microsoft.com/office/drawing/2014/main" id="{8558353B-A2A6-B653-C51B-3D1A92B883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669" y="3054968"/>
            <a:ext cx="4300493" cy="2632389"/>
          </a:xfrm>
          <a:prstGeom prst="rect">
            <a:avLst/>
          </a:prstGeom>
        </p:spPr>
      </p:pic>
      <p:sp>
        <p:nvSpPr>
          <p:cNvPr id="11" name="TextBox 10">
            <a:extLst>
              <a:ext uri="{FF2B5EF4-FFF2-40B4-BE49-F238E27FC236}">
                <a16:creationId xmlns:a16="http://schemas.microsoft.com/office/drawing/2014/main" id="{5EA03F5A-7E78-5442-1CE6-9E528E7A02BE}"/>
              </a:ext>
            </a:extLst>
          </p:cNvPr>
          <p:cNvSpPr txBox="1"/>
          <p:nvPr/>
        </p:nvSpPr>
        <p:spPr>
          <a:xfrm>
            <a:off x="4191989" y="3676521"/>
            <a:ext cx="1773382" cy="1384995"/>
          </a:xfrm>
          <a:prstGeom prst="rect">
            <a:avLst/>
          </a:prstGeom>
          <a:noFill/>
        </p:spPr>
        <p:txBody>
          <a:bodyPr wrap="square" rtlCol="0">
            <a:spAutoFit/>
          </a:bodyPr>
          <a:lstStyle/>
          <a:p>
            <a:pPr algn="ctr"/>
            <a:r>
              <a:rPr lang="en-US" sz="2800" dirty="0">
                <a:solidFill>
                  <a:srgbClr val="FF0000"/>
                </a:solidFill>
              </a:rPr>
              <a:t>YouTube</a:t>
            </a:r>
            <a:br>
              <a:rPr lang="en-US" sz="2800" dirty="0">
                <a:solidFill>
                  <a:schemeClr val="tx1">
                    <a:lumMod val="75000"/>
                    <a:lumOff val="25000"/>
                  </a:schemeClr>
                </a:solidFill>
              </a:rPr>
            </a:br>
            <a:r>
              <a:rPr lang="en-US" sz="2800" dirty="0">
                <a:solidFill>
                  <a:schemeClr val="tx1">
                    <a:lumMod val="75000"/>
                    <a:lumOff val="25000"/>
                  </a:schemeClr>
                </a:solidFill>
              </a:rPr>
              <a:t>Police</a:t>
            </a:r>
            <a:br>
              <a:rPr lang="en-US" sz="2800" dirty="0">
                <a:solidFill>
                  <a:schemeClr val="tx1">
                    <a:lumMod val="75000"/>
                    <a:lumOff val="25000"/>
                  </a:schemeClr>
                </a:solidFill>
              </a:rPr>
            </a:br>
            <a:r>
              <a:rPr lang="en-US" sz="2800" dirty="0">
                <a:solidFill>
                  <a:schemeClr val="tx1">
                    <a:lumMod val="75000"/>
                    <a:lumOff val="25000"/>
                  </a:schemeClr>
                </a:solidFill>
              </a:rPr>
              <a:t>Pursuit</a:t>
            </a:r>
            <a:endParaRPr lang="en-US" sz="2800" dirty="0">
              <a:solidFill>
                <a:srgbClr val="FF0000"/>
              </a:solidFill>
            </a:endParaRPr>
          </a:p>
        </p:txBody>
      </p:sp>
      <p:pic>
        <p:nvPicPr>
          <p:cNvPr id="12" name="Picture 11" descr="Sketched Police Car - Colour Remix">
            <a:extLst>
              <a:ext uri="{FF2B5EF4-FFF2-40B4-BE49-F238E27FC236}">
                <a16:creationId xmlns:a16="http://schemas.microsoft.com/office/drawing/2014/main" id="{C0B34A84-BFE3-92D2-8EFB-95A22780C2B5}"/>
              </a:ext>
            </a:extLst>
          </p:cNvPr>
          <p:cNvPicPr>
            <a:picLocks noChangeAspect="1"/>
          </p:cNvPicPr>
          <p:nvPr/>
        </p:nvPicPr>
        <p:blipFill>
          <a:blip r:embed="rId5"/>
          <a:stretch>
            <a:fillRect/>
          </a:stretch>
        </p:blipFill>
        <p:spPr>
          <a:xfrm>
            <a:off x="5965371" y="3764465"/>
            <a:ext cx="1305209" cy="1297051"/>
          </a:xfrm>
          <a:prstGeom prst="rect">
            <a:avLst/>
          </a:prstGeom>
        </p:spPr>
      </p:pic>
      <p:grpSp>
        <p:nvGrpSpPr>
          <p:cNvPr id="16" name="Group 15">
            <a:extLst>
              <a:ext uri="{FF2B5EF4-FFF2-40B4-BE49-F238E27FC236}">
                <a16:creationId xmlns:a16="http://schemas.microsoft.com/office/drawing/2014/main" id="{C1015D17-84A4-E874-A382-0C165678AE38}"/>
              </a:ext>
            </a:extLst>
          </p:cNvPr>
          <p:cNvGrpSpPr/>
          <p:nvPr/>
        </p:nvGrpSpPr>
        <p:grpSpPr>
          <a:xfrm rot="432420">
            <a:off x="9343732" y="2880959"/>
            <a:ext cx="1731182" cy="3506191"/>
            <a:chOff x="8898953" y="2670772"/>
            <a:chExt cx="1731182" cy="3506191"/>
          </a:xfrm>
        </p:grpSpPr>
        <p:pic>
          <p:nvPicPr>
            <p:cNvPr id="13" name="Picture 12" descr="Smartphone mobile phone">
              <a:extLst>
                <a:ext uri="{FF2B5EF4-FFF2-40B4-BE49-F238E27FC236}">
                  <a16:creationId xmlns:a16="http://schemas.microsoft.com/office/drawing/2014/main" id="{3FE70973-B76F-CD4C-C1FD-9810DDFB869F}"/>
                </a:ext>
              </a:extLst>
            </p:cNvPr>
            <p:cNvPicPr>
              <a:picLocks noChangeAspect="1"/>
            </p:cNvPicPr>
            <p:nvPr/>
          </p:nvPicPr>
          <p:blipFill>
            <a:blip r:embed="rId6"/>
            <a:stretch>
              <a:fillRect/>
            </a:stretch>
          </p:blipFill>
          <p:spPr>
            <a:xfrm>
              <a:off x="8898953" y="2670772"/>
              <a:ext cx="1731182" cy="3506191"/>
            </a:xfrm>
            <a:prstGeom prst="rect">
              <a:avLst/>
            </a:prstGeom>
          </p:spPr>
        </p:pic>
        <p:sp>
          <p:nvSpPr>
            <p:cNvPr id="14" name="TextBox 13">
              <a:extLst>
                <a:ext uri="{FF2B5EF4-FFF2-40B4-BE49-F238E27FC236}">
                  <a16:creationId xmlns:a16="http://schemas.microsoft.com/office/drawing/2014/main" id="{3568445C-1611-71DF-CF65-CB4BF0A7574E}"/>
                </a:ext>
              </a:extLst>
            </p:cNvPr>
            <p:cNvSpPr txBox="1"/>
            <p:nvPr/>
          </p:nvSpPr>
          <p:spPr>
            <a:xfrm>
              <a:off x="9120249" y="3325091"/>
              <a:ext cx="1211283" cy="1200329"/>
            </a:xfrm>
            <a:prstGeom prst="rect">
              <a:avLst/>
            </a:prstGeom>
            <a:noFill/>
          </p:spPr>
          <p:txBody>
            <a:bodyPr wrap="square" rtlCol="0">
              <a:spAutoFit/>
            </a:bodyPr>
            <a:lstStyle/>
            <a:p>
              <a:pPr algn="ctr"/>
              <a:r>
                <a:rPr lang="en-US" dirty="0">
                  <a:solidFill>
                    <a:srgbClr val="C00000"/>
                  </a:solidFill>
                </a:rPr>
                <a:t>You Are Slicing Bell Peppers Wrong!</a:t>
              </a:r>
            </a:p>
          </p:txBody>
        </p:sp>
        <p:pic>
          <p:nvPicPr>
            <p:cNvPr id="15" name="Picture 14" descr="Green Bell Pepper">
              <a:extLst>
                <a:ext uri="{FF2B5EF4-FFF2-40B4-BE49-F238E27FC236}">
                  <a16:creationId xmlns:a16="http://schemas.microsoft.com/office/drawing/2014/main" id="{BDBB9B66-539A-8552-DE8D-97699FB7835D}"/>
                </a:ext>
              </a:extLst>
            </p:cNvPr>
            <p:cNvPicPr>
              <a:picLocks noChangeAspect="1"/>
            </p:cNvPicPr>
            <p:nvPr/>
          </p:nvPicPr>
          <p:blipFill>
            <a:blip r:embed="rId7"/>
            <a:stretch>
              <a:fillRect/>
            </a:stretch>
          </p:blipFill>
          <p:spPr>
            <a:xfrm>
              <a:off x="9366033" y="4566472"/>
              <a:ext cx="797021" cy="990088"/>
            </a:xfrm>
            <a:prstGeom prst="rect">
              <a:avLst/>
            </a:prstGeom>
          </p:spPr>
        </p:pic>
      </p:grpSp>
    </p:spTree>
    <p:extLst>
      <p:ext uri="{BB962C8B-B14F-4D97-AF65-F5344CB8AC3E}">
        <p14:creationId xmlns:p14="http://schemas.microsoft.com/office/powerpoint/2010/main" val="35838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E57C-41B6-B819-75C2-D6D38931A1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65AE94-1FAD-FFD9-0941-C8CDCE4D350F}"/>
              </a:ext>
            </a:extLst>
          </p:cNvPr>
          <p:cNvSpPr>
            <a:spLocks noGrp="1"/>
          </p:cNvSpPr>
          <p:nvPr>
            <p:ph type="title"/>
          </p:nvPr>
        </p:nvSpPr>
        <p:spPr/>
        <p:txBody>
          <a:bodyPr/>
          <a:lstStyle/>
          <a:p>
            <a:r>
              <a:rPr lang="en-US" dirty="0"/>
              <a:t>Be honest … admit it, now …</a:t>
            </a:r>
          </a:p>
        </p:txBody>
      </p:sp>
      <p:sp>
        <p:nvSpPr>
          <p:cNvPr id="4" name="Content Placeholder 3">
            <a:extLst>
              <a:ext uri="{FF2B5EF4-FFF2-40B4-BE49-F238E27FC236}">
                <a16:creationId xmlns:a16="http://schemas.microsoft.com/office/drawing/2014/main" id="{42E7A9D2-3926-D61A-BB00-72E65A568A4A}"/>
              </a:ext>
            </a:extLst>
          </p:cNvPr>
          <p:cNvSpPr>
            <a:spLocks noGrp="1"/>
          </p:cNvSpPr>
          <p:nvPr>
            <p:ph idx="1"/>
          </p:nvPr>
        </p:nvSpPr>
        <p:spPr/>
        <p:txBody>
          <a:bodyPr/>
          <a:lstStyle/>
          <a:p>
            <a:r>
              <a:rPr lang="en-US" dirty="0">
                <a:solidFill>
                  <a:schemeClr val="bg2">
                    <a:lumMod val="75000"/>
                  </a:schemeClr>
                </a:solidFill>
              </a:rPr>
              <a:t>What kind of social media “click bait” do you find it hard to resist?</a:t>
            </a:r>
          </a:p>
          <a:p>
            <a:r>
              <a:rPr lang="en-US" dirty="0">
                <a:solidFill>
                  <a:srgbClr val="C00000"/>
                </a:solidFill>
              </a:rPr>
              <a:t>It’s easy to point out bad things … especially when we’re telling people what is sinful.</a:t>
            </a:r>
          </a:p>
          <a:p>
            <a:pPr lvl="1"/>
            <a:r>
              <a:rPr lang="en-US" dirty="0">
                <a:solidFill>
                  <a:srgbClr val="C00000"/>
                </a:solidFill>
              </a:rPr>
              <a:t>We </a:t>
            </a:r>
            <a:r>
              <a:rPr lang="en-US" b="1" dirty="0">
                <a:solidFill>
                  <a:srgbClr val="C00000"/>
                </a:solidFill>
              </a:rPr>
              <a:t>should</a:t>
            </a:r>
            <a:r>
              <a:rPr lang="en-US" dirty="0">
                <a:solidFill>
                  <a:srgbClr val="C00000"/>
                </a:solidFill>
              </a:rPr>
              <a:t> point out sin for what it is.</a:t>
            </a:r>
          </a:p>
          <a:p>
            <a:pPr lvl="1"/>
            <a:r>
              <a:rPr lang="en-US" dirty="0">
                <a:solidFill>
                  <a:srgbClr val="C00000"/>
                </a:solidFill>
              </a:rPr>
              <a:t>At the same time we should </a:t>
            </a:r>
            <a:r>
              <a:rPr lang="en-US" b="1" dirty="0">
                <a:solidFill>
                  <a:srgbClr val="C00000"/>
                </a:solidFill>
              </a:rPr>
              <a:t>point people to Jesus</a:t>
            </a:r>
            <a:r>
              <a:rPr lang="en-US" dirty="0">
                <a:solidFill>
                  <a:srgbClr val="C00000"/>
                </a:solidFill>
              </a:rPr>
              <a:t> who rescues from sin.</a:t>
            </a:r>
          </a:p>
          <a:p>
            <a:endParaRPr lang="en-US" dirty="0"/>
          </a:p>
          <a:p>
            <a:endParaRPr lang="en-US" dirty="0"/>
          </a:p>
        </p:txBody>
      </p:sp>
    </p:spTree>
    <p:extLst>
      <p:ext uri="{BB962C8B-B14F-4D97-AF65-F5344CB8AC3E}">
        <p14:creationId xmlns:p14="http://schemas.microsoft.com/office/powerpoint/2010/main" val="274095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1968-E5DF-0997-EA82-99E56A58CE21}"/>
              </a:ext>
            </a:extLst>
          </p:cNvPr>
          <p:cNvSpPr>
            <a:spLocks noGrp="1"/>
          </p:cNvSpPr>
          <p:nvPr>
            <p:ph type="title"/>
          </p:nvPr>
        </p:nvSpPr>
        <p:spPr/>
        <p:txBody>
          <a:bodyPr/>
          <a:lstStyle/>
          <a:p>
            <a:pPr algn="l"/>
            <a:r>
              <a:rPr lang="en-US" dirty="0"/>
              <a:t>Listen for Inside vs. Outside</a:t>
            </a:r>
          </a:p>
        </p:txBody>
      </p:sp>
      <p:sp>
        <p:nvSpPr>
          <p:cNvPr id="3" name="Content Placeholder 2">
            <a:extLst>
              <a:ext uri="{FF2B5EF4-FFF2-40B4-BE49-F238E27FC236}">
                <a16:creationId xmlns:a16="http://schemas.microsoft.com/office/drawing/2014/main" id="{96460B46-C663-26EA-1B90-099B6CE30BEF}"/>
              </a:ext>
            </a:extLst>
          </p:cNvPr>
          <p:cNvSpPr>
            <a:spLocks noGrp="1"/>
          </p:cNvSpPr>
          <p:nvPr>
            <p:ph idx="1"/>
          </p:nvPr>
        </p:nvSpPr>
        <p:spPr>
          <a:xfrm>
            <a:off x="1529443" y="1837501"/>
            <a:ext cx="9133114" cy="4351338"/>
          </a:xfrm>
        </p:spPr>
        <p:txBody>
          <a:bodyPr/>
          <a:lstStyle/>
          <a:p>
            <a:pPr marL="0" indent="0" algn="ctr">
              <a:buNone/>
            </a:pPr>
            <a:r>
              <a:rPr lang="en-US" dirty="0"/>
              <a:t>Luke 11:37-41 (NIV)   When Jesus had finished speaking, a Pharisee invited him to eat with him; so he went in and reclined at the table. 38  But the Pharisee, noticing that Jesus did not first wash before the meal, was surprised. 39  Then the Lord said to him, "Now then, </a:t>
            </a:r>
          </a:p>
        </p:txBody>
      </p:sp>
    </p:spTree>
    <p:extLst>
      <p:ext uri="{BB962C8B-B14F-4D97-AF65-F5344CB8AC3E}">
        <p14:creationId xmlns:p14="http://schemas.microsoft.com/office/powerpoint/2010/main" val="34939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448C-564A-77FB-3BCF-799F7A17A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0BE35-0BB0-FF9F-A69B-8F14D16BB13D}"/>
              </a:ext>
            </a:extLst>
          </p:cNvPr>
          <p:cNvSpPr>
            <a:spLocks noGrp="1"/>
          </p:cNvSpPr>
          <p:nvPr>
            <p:ph type="title"/>
          </p:nvPr>
        </p:nvSpPr>
        <p:spPr/>
        <p:txBody>
          <a:bodyPr/>
          <a:lstStyle/>
          <a:p>
            <a:pPr algn="l"/>
            <a:r>
              <a:rPr lang="en-US" dirty="0"/>
              <a:t>Listen for Inside vs. Outside</a:t>
            </a:r>
          </a:p>
        </p:txBody>
      </p:sp>
      <p:sp>
        <p:nvSpPr>
          <p:cNvPr id="3" name="Content Placeholder 2">
            <a:extLst>
              <a:ext uri="{FF2B5EF4-FFF2-40B4-BE49-F238E27FC236}">
                <a16:creationId xmlns:a16="http://schemas.microsoft.com/office/drawing/2014/main" id="{9608421B-A20A-75B6-DA82-F0BA54BAC0C8}"/>
              </a:ext>
            </a:extLst>
          </p:cNvPr>
          <p:cNvSpPr>
            <a:spLocks noGrp="1"/>
          </p:cNvSpPr>
          <p:nvPr>
            <p:ph idx="1"/>
          </p:nvPr>
        </p:nvSpPr>
        <p:spPr>
          <a:xfrm>
            <a:off x="1529443" y="1837501"/>
            <a:ext cx="9133114" cy="4351338"/>
          </a:xfrm>
        </p:spPr>
        <p:txBody>
          <a:bodyPr/>
          <a:lstStyle/>
          <a:p>
            <a:pPr marL="0" indent="0" algn="ctr">
              <a:buNone/>
            </a:pPr>
            <a:r>
              <a:rPr lang="en-US" dirty="0"/>
              <a:t>you Pharisees clean the outside of the cup and dish, but inside you are full of greed and wickedness. 40  You foolish people! Did not the one who made the outside make the inside also? 41  But give what is inside [the dish] to the poor, and everything will be clean for you.</a:t>
            </a:r>
          </a:p>
        </p:txBody>
      </p:sp>
      <p:pic>
        <p:nvPicPr>
          <p:cNvPr id="5" name="Picture 4">
            <a:extLst>
              <a:ext uri="{FF2B5EF4-FFF2-40B4-BE49-F238E27FC236}">
                <a16:creationId xmlns:a16="http://schemas.microsoft.com/office/drawing/2014/main" id="{67F398D3-3A71-E012-126D-05BC78BC91D2}"/>
              </a:ext>
            </a:extLst>
          </p:cNvPr>
          <p:cNvPicPr>
            <a:picLocks noChangeAspect="1"/>
          </p:cNvPicPr>
          <p:nvPr/>
        </p:nvPicPr>
        <p:blipFill>
          <a:blip r:embed="rId2"/>
          <a:stretch>
            <a:fillRect/>
          </a:stretch>
        </p:blipFill>
        <p:spPr>
          <a:xfrm>
            <a:off x="5196000" y="5710014"/>
            <a:ext cx="18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18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5238-B046-89FD-5ACC-A64D303A6C9E}"/>
              </a:ext>
            </a:extLst>
          </p:cNvPr>
          <p:cNvSpPr>
            <a:spLocks noGrp="1"/>
          </p:cNvSpPr>
          <p:nvPr>
            <p:ph type="title"/>
          </p:nvPr>
        </p:nvSpPr>
        <p:spPr/>
        <p:txBody>
          <a:bodyPr/>
          <a:lstStyle/>
          <a:p>
            <a:r>
              <a:rPr lang="en-US" dirty="0"/>
              <a:t>What’s Inside Matters</a:t>
            </a:r>
          </a:p>
        </p:txBody>
      </p:sp>
      <p:sp>
        <p:nvSpPr>
          <p:cNvPr id="3" name="Content Placeholder 2">
            <a:extLst>
              <a:ext uri="{FF2B5EF4-FFF2-40B4-BE49-F238E27FC236}">
                <a16:creationId xmlns:a16="http://schemas.microsoft.com/office/drawing/2014/main" id="{D532FE6A-A920-180D-450A-A2FB5DAD65E9}"/>
              </a:ext>
            </a:extLst>
          </p:cNvPr>
          <p:cNvSpPr>
            <a:spLocks noGrp="1"/>
          </p:cNvSpPr>
          <p:nvPr>
            <p:ph idx="1"/>
          </p:nvPr>
        </p:nvSpPr>
        <p:spPr/>
        <p:txBody>
          <a:bodyPr>
            <a:normAutofit/>
          </a:bodyPr>
          <a:lstStyle/>
          <a:p>
            <a:r>
              <a:rPr lang="en-US" dirty="0">
                <a:solidFill>
                  <a:srgbClr val="C00000"/>
                </a:solidFill>
              </a:rPr>
              <a:t>Consider the Pharisee host’s observance about Jesus that troubled him. </a:t>
            </a:r>
          </a:p>
          <a:p>
            <a:pPr lvl="1"/>
            <a:r>
              <a:rPr lang="en-US" dirty="0">
                <a:solidFill>
                  <a:srgbClr val="C00000"/>
                </a:solidFill>
              </a:rPr>
              <a:t>Saw that Jesus did not wash before the meal</a:t>
            </a:r>
          </a:p>
          <a:p>
            <a:pPr lvl="1"/>
            <a:r>
              <a:rPr lang="en-US" dirty="0">
                <a:solidFill>
                  <a:srgbClr val="C00000"/>
                </a:solidFill>
              </a:rPr>
              <a:t>This was not an hygienic exhortation to </a:t>
            </a:r>
            <a:br>
              <a:rPr lang="en-US" dirty="0">
                <a:solidFill>
                  <a:srgbClr val="C00000"/>
                </a:solidFill>
              </a:rPr>
            </a:br>
            <a:r>
              <a:rPr lang="en-US" dirty="0">
                <a:solidFill>
                  <a:srgbClr val="C00000"/>
                </a:solidFill>
              </a:rPr>
              <a:t>“Wash your hands” before the meal</a:t>
            </a:r>
          </a:p>
          <a:p>
            <a:pPr lvl="1"/>
            <a:r>
              <a:rPr lang="en-US" dirty="0">
                <a:solidFill>
                  <a:srgbClr val="C00000"/>
                </a:solidFill>
              </a:rPr>
              <a:t>Had to do with ceremonial washing</a:t>
            </a:r>
          </a:p>
          <a:p>
            <a:pPr lvl="1"/>
            <a:r>
              <a:rPr lang="en-US" dirty="0">
                <a:solidFill>
                  <a:srgbClr val="C00000"/>
                </a:solidFill>
              </a:rPr>
              <a:t>A “good” Jewish person did this prior to the meal to show spiritual cleanliness</a:t>
            </a:r>
          </a:p>
          <a:p>
            <a:endParaRPr lang="en-US" dirty="0"/>
          </a:p>
        </p:txBody>
      </p:sp>
    </p:spTree>
    <p:extLst>
      <p:ext uri="{BB962C8B-B14F-4D97-AF65-F5344CB8AC3E}">
        <p14:creationId xmlns:p14="http://schemas.microsoft.com/office/powerpoint/2010/main" val="2469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97BC-2290-F74C-6240-61DA1396EFE9}"/>
              </a:ext>
            </a:extLst>
          </p:cNvPr>
          <p:cNvSpPr>
            <a:spLocks noGrp="1"/>
          </p:cNvSpPr>
          <p:nvPr>
            <p:ph type="title"/>
          </p:nvPr>
        </p:nvSpPr>
        <p:spPr/>
        <p:txBody>
          <a:bodyPr/>
          <a:lstStyle/>
          <a:p>
            <a:r>
              <a:rPr lang="en-US" dirty="0"/>
              <a:t>What’s Inside Matters</a:t>
            </a:r>
          </a:p>
        </p:txBody>
      </p:sp>
      <p:sp>
        <p:nvSpPr>
          <p:cNvPr id="3" name="Content Placeholder 2">
            <a:extLst>
              <a:ext uri="{FF2B5EF4-FFF2-40B4-BE49-F238E27FC236}">
                <a16:creationId xmlns:a16="http://schemas.microsoft.com/office/drawing/2014/main" id="{A6656B5B-7140-6D87-813C-B2A12733ECA9}"/>
              </a:ext>
            </a:extLst>
          </p:cNvPr>
          <p:cNvSpPr>
            <a:spLocks noGrp="1"/>
          </p:cNvSpPr>
          <p:nvPr>
            <p:ph idx="1"/>
          </p:nvPr>
        </p:nvSpPr>
        <p:spPr/>
        <p:txBody>
          <a:bodyPr/>
          <a:lstStyle/>
          <a:p>
            <a:r>
              <a:rPr lang="en-US" dirty="0"/>
              <a:t>Describe Jesus’ comments concerning this external ritual.  What contrast does Jesus make between the outside and the inside?</a:t>
            </a:r>
          </a:p>
          <a:p>
            <a:endParaRPr lang="en-US" dirty="0"/>
          </a:p>
        </p:txBody>
      </p:sp>
      <p:sp>
        <p:nvSpPr>
          <p:cNvPr id="4" name="TextBox 3">
            <a:extLst>
              <a:ext uri="{FF2B5EF4-FFF2-40B4-BE49-F238E27FC236}">
                <a16:creationId xmlns:a16="http://schemas.microsoft.com/office/drawing/2014/main" id="{B01A07BA-A8DE-A1D5-30FF-6BD03987A819}"/>
              </a:ext>
            </a:extLst>
          </p:cNvPr>
          <p:cNvSpPr txBox="1"/>
          <p:nvPr/>
        </p:nvSpPr>
        <p:spPr>
          <a:xfrm>
            <a:off x="1261640" y="3657600"/>
            <a:ext cx="9491240" cy="20621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"Now then, you Pharisees clean the outside of the cup and dish, but inside you are full of greed and wickedness.   You foolish people! Did not the one who made the outside make the inside also?</a:t>
            </a:r>
          </a:p>
        </p:txBody>
      </p:sp>
    </p:spTree>
    <p:extLst>
      <p:ext uri="{BB962C8B-B14F-4D97-AF65-F5344CB8AC3E}">
        <p14:creationId xmlns:p14="http://schemas.microsoft.com/office/powerpoint/2010/main" val="78936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D05B-259D-1FEE-A9AE-63DE138C2A02}"/>
              </a:ext>
            </a:extLst>
          </p:cNvPr>
          <p:cNvSpPr>
            <a:spLocks noGrp="1"/>
          </p:cNvSpPr>
          <p:nvPr>
            <p:ph type="title"/>
          </p:nvPr>
        </p:nvSpPr>
        <p:spPr/>
        <p:txBody>
          <a:bodyPr/>
          <a:lstStyle/>
          <a:p>
            <a:r>
              <a:rPr lang="en-US" dirty="0"/>
              <a:t>What’s Inside Matters</a:t>
            </a:r>
          </a:p>
        </p:txBody>
      </p:sp>
      <p:sp>
        <p:nvSpPr>
          <p:cNvPr id="3" name="Content Placeholder 2">
            <a:extLst>
              <a:ext uri="{FF2B5EF4-FFF2-40B4-BE49-F238E27FC236}">
                <a16:creationId xmlns:a16="http://schemas.microsoft.com/office/drawing/2014/main" id="{F814ECA0-3913-2557-9296-E0E195712D82}"/>
              </a:ext>
            </a:extLst>
          </p:cNvPr>
          <p:cNvSpPr>
            <a:spLocks noGrp="1"/>
          </p:cNvSpPr>
          <p:nvPr>
            <p:ph idx="1"/>
          </p:nvPr>
        </p:nvSpPr>
        <p:spPr/>
        <p:txBody>
          <a:bodyPr/>
          <a:lstStyle/>
          <a:p>
            <a:r>
              <a:rPr lang="en-US" dirty="0"/>
              <a:t>Why do you think people often focus more on outward appearances than inward character? Why is it easier to manage appearances than to deal with heart issues?</a:t>
            </a:r>
          </a:p>
          <a:p>
            <a:r>
              <a:rPr lang="en-US" dirty="0"/>
              <a:t>What kinds of "outward cleanliness" might Christians emphasize today?</a:t>
            </a:r>
          </a:p>
          <a:p>
            <a:endParaRPr lang="en-US" dirty="0"/>
          </a:p>
        </p:txBody>
      </p:sp>
    </p:spTree>
    <p:extLst>
      <p:ext uri="{BB962C8B-B14F-4D97-AF65-F5344CB8AC3E}">
        <p14:creationId xmlns:p14="http://schemas.microsoft.com/office/powerpoint/2010/main" val="41862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83</TotalTime>
  <Words>1126</Words>
  <Application>Microsoft Office PowerPoint</Application>
  <PresentationFormat>Widescreen</PresentationFormat>
  <Paragraphs>89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Comic Sans MS</vt:lpstr>
      <vt:lpstr>Office Theme</vt:lpstr>
      <vt:lpstr>Calling Out Sin</vt:lpstr>
      <vt:lpstr>Video Introduction</vt:lpstr>
      <vt:lpstr>Be honest … admit it, now …</vt:lpstr>
      <vt:lpstr>Be honest … admit it, now …</vt:lpstr>
      <vt:lpstr>Listen for Inside vs. Outside</vt:lpstr>
      <vt:lpstr>Listen for Inside vs. Outside</vt:lpstr>
      <vt:lpstr>What’s Inside Matters</vt:lpstr>
      <vt:lpstr>What’s Inside Matters</vt:lpstr>
      <vt:lpstr>What’s Inside Matters</vt:lpstr>
      <vt:lpstr>What’s Inside Matters</vt:lpstr>
      <vt:lpstr>What’s Inside Matters</vt:lpstr>
      <vt:lpstr>Listen for multiple “Woe” accusations</vt:lpstr>
      <vt:lpstr>Listen for multiple “Woe” accusations</vt:lpstr>
      <vt:lpstr>Listen for multiple “Woe” accusations</vt:lpstr>
      <vt:lpstr>Don’t Just Be Religious</vt:lpstr>
      <vt:lpstr>Don’t Just Be Religious</vt:lpstr>
      <vt:lpstr>Don’t Just Be Religious</vt:lpstr>
      <vt:lpstr>Listen for a warning.</vt:lpstr>
      <vt:lpstr>Listen for a warning.</vt:lpstr>
      <vt:lpstr>God Knows</vt:lpstr>
      <vt:lpstr>God Knows</vt:lpstr>
      <vt:lpstr>God Knows</vt:lpstr>
      <vt:lpstr>Application</vt:lpstr>
      <vt:lpstr>Application</vt:lpstr>
      <vt:lpstr>Application</vt:lpstr>
      <vt:lpstr>Family Discussion</vt:lpstr>
      <vt:lpstr>Calling Out 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2026-06-12T18:29:03Z</dcterms:created>
  <dcterms:modified xsi:type="dcterms:W3CDTF">2026-06-12T19:52:40Z</dcterms:modified>
</cp:coreProperties>
</file>