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0" d="100"/>
          <a:sy n="80" d="100"/>
        </p:scale>
        <p:origin x="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9/26/2024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9/26/2024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9/26/2024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0" b="-10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92000"/>
                </a:schemeClr>
              </a:gs>
              <a:gs pos="64000">
                <a:schemeClr val="accent1">
                  <a:lumMod val="45000"/>
                  <a:lumOff val="55000"/>
                  <a:alpha val="92000"/>
                </a:schemeClr>
              </a:gs>
              <a:gs pos="83000">
                <a:schemeClr val="accent1">
                  <a:lumMod val="45000"/>
                  <a:lumOff val="55000"/>
                  <a:alpha val="90000"/>
                </a:schemeClr>
              </a:gs>
              <a:gs pos="100000">
                <a:schemeClr val="accent1">
                  <a:lumMod val="30000"/>
                  <a:lumOff val="70000"/>
                  <a:alpha val="90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9/26/2024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hfv9kdwz"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https://tinyurl.com/yz3eehs7"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Cain and Abel</a:t>
            </a:r>
            <a:br>
              <a:rPr lang="en-US" dirty="0"/>
            </a:br>
            <a:r>
              <a:rPr lang="en-US" dirty="0"/>
              <a:t>Family Responsibility</a:t>
            </a:r>
          </a:p>
        </p:txBody>
      </p:sp>
      <p:sp>
        <p:nvSpPr>
          <p:cNvPr id="3" name="Subtitle 2"/>
          <p:cNvSpPr>
            <a:spLocks noGrp="1"/>
          </p:cNvSpPr>
          <p:nvPr>
            <p:ph type="subTitle" idx="1"/>
          </p:nvPr>
        </p:nvSpPr>
        <p:spPr>
          <a:xfrm>
            <a:off x="1524000" y="3990108"/>
            <a:ext cx="9144000" cy="1267691"/>
          </a:xfrm>
        </p:spPr>
        <p:txBody>
          <a:bodyPr/>
          <a:lstStyle/>
          <a:p>
            <a:r>
              <a:rPr lang="en-US" dirty="0"/>
              <a:t>October 13</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A0F36-EE7E-47AD-4AD6-2240F830A8A4}"/>
              </a:ext>
            </a:extLst>
          </p:cNvPr>
          <p:cNvSpPr>
            <a:spLocks noGrp="1"/>
          </p:cNvSpPr>
          <p:nvPr>
            <p:ph type="title"/>
          </p:nvPr>
        </p:nvSpPr>
        <p:spPr/>
        <p:txBody>
          <a:bodyPr/>
          <a:lstStyle/>
          <a:p>
            <a:r>
              <a:rPr lang="en-US" dirty="0"/>
              <a:t>Different Offerings</a:t>
            </a:r>
          </a:p>
        </p:txBody>
      </p:sp>
      <p:sp>
        <p:nvSpPr>
          <p:cNvPr id="3" name="Content Placeholder 2">
            <a:extLst>
              <a:ext uri="{FF2B5EF4-FFF2-40B4-BE49-F238E27FC236}">
                <a16:creationId xmlns:a16="http://schemas.microsoft.com/office/drawing/2014/main" id="{05E3E2E5-5681-302B-FAF3-3E3BB44AA17D}"/>
              </a:ext>
            </a:extLst>
          </p:cNvPr>
          <p:cNvSpPr>
            <a:spLocks noGrp="1"/>
          </p:cNvSpPr>
          <p:nvPr>
            <p:ph idx="1"/>
          </p:nvPr>
        </p:nvSpPr>
        <p:spPr/>
        <p:txBody>
          <a:bodyPr/>
          <a:lstStyle/>
          <a:p>
            <a:r>
              <a:rPr lang="en-US" dirty="0"/>
              <a:t>What were the differences between Cain’s and Abel’s sacrifices?</a:t>
            </a:r>
          </a:p>
          <a:p>
            <a:r>
              <a:rPr lang="en-US" dirty="0"/>
              <a:t>What are some possible reasons that the offerings were received differently by God?</a:t>
            </a:r>
          </a:p>
          <a:p>
            <a:endParaRPr lang="en-US" dirty="0"/>
          </a:p>
        </p:txBody>
      </p:sp>
      <p:graphicFrame>
        <p:nvGraphicFramePr>
          <p:cNvPr id="4" name="Table 3">
            <a:extLst>
              <a:ext uri="{FF2B5EF4-FFF2-40B4-BE49-F238E27FC236}">
                <a16:creationId xmlns:a16="http://schemas.microsoft.com/office/drawing/2014/main" id="{49BC4284-BB7D-4F42-CCA7-C005CDB92107}"/>
              </a:ext>
            </a:extLst>
          </p:cNvPr>
          <p:cNvGraphicFramePr>
            <a:graphicFrameLocks noGrp="1"/>
          </p:cNvGraphicFramePr>
          <p:nvPr>
            <p:extLst>
              <p:ext uri="{D42A27DB-BD31-4B8C-83A1-F6EECF244321}">
                <p14:modId xmlns:p14="http://schemas.microsoft.com/office/powerpoint/2010/main" val="3835922567"/>
              </p:ext>
            </p:extLst>
          </p:nvPr>
        </p:nvGraphicFramePr>
        <p:xfrm>
          <a:off x="1191549" y="3212497"/>
          <a:ext cx="10040396" cy="2133600"/>
        </p:xfrm>
        <a:graphic>
          <a:graphicData uri="http://schemas.openxmlformats.org/drawingml/2006/table">
            <a:tbl>
              <a:tblPr firstRow="1" bandRow="1">
                <a:tableStyleId>{5C22544A-7EE6-4342-B048-85BDC9FD1C3A}</a:tableStyleId>
              </a:tblPr>
              <a:tblGrid>
                <a:gridCol w="5020198">
                  <a:extLst>
                    <a:ext uri="{9D8B030D-6E8A-4147-A177-3AD203B41FA5}">
                      <a16:colId xmlns:a16="http://schemas.microsoft.com/office/drawing/2014/main" val="3084765996"/>
                    </a:ext>
                  </a:extLst>
                </a:gridCol>
                <a:gridCol w="5020198">
                  <a:extLst>
                    <a:ext uri="{9D8B030D-6E8A-4147-A177-3AD203B41FA5}">
                      <a16:colId xmlns:a16="http://schemas.microsoft.com/office/drawing/2014/main" val="1716558089"/>
                    </a:ext>
                  </a:extLst>
                </a:gridCol>
              </a:tblGrid>
              <a:tr h="370840">
                <a:tc>
                  <a:txBody>
                    <a:bodyPr/>
                    <a:lstStyle/>
                    <a:p>
                      <a:pPr algn="ctr"/>
                      <a:r>
                        <a:rPr lang="en-US" sz="3200" dirty="0"/>
                        <a:t>Cain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Abel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0563216"/>
                  </a:ext>
                </a:extLst>
              </a:tr>
              <a:tr h="370840">
                <a:tc>
                  <a:txBody>
                    <a:bodyPr/>
                    <a:lstStyle/>
                    <a:p>
                      <a:endParaRPr lang="en-US" sz="3200" dirty="0"/>
                    </a:p>
                    <a:p>
                      <a:endParaRPr lang="en-US" sz="3200" dirty="0"/>
                    </a:p>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4392293"/>
                  </a:ext>
                </a:extLst>
              </a:tr>
            </a:tbl>
          </a:graphicData>
        </a:graphic>
      </p:graphicFrame>
    </p:spTree>
    <p:extLst>
      <p:ext uri="{BB962C8B-B14F-4D97-AF65-F5344CB8AC3E}">
        <p14:creationId xmlns:p14="http://schemas.microsoft.com/office/powerpoint/2010/main" val="205780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426B-E848-4592-C92E-B8B9028DD2FB}"/>
              </a:ext>
            </a:extLst>
          </p:cNvPr>
          <p:cNvSpPr>
            <a:spLocks noGrp="1"/>
          </p:cNvSpPr>
          <p:nvPr>
            <p:ph type="title"/>
          </p:nvPr>
        </p:nvSpPr>
        <p:spPr/>
        <p:txBody>
          <a:bodyPr/>
          <a:lstStyle/>
          <a:p>
            <a:r>
              <a:rPr lang="en-US" dirty="0"/>
              <a:t>Different Offerings</a:t>
            </a:r>
          </a:p>
        </p:txBody>
      </p:sp>
      <p:sp>
        <p:nvSpPr>
          <p:cNvPr id="3" name="Content Placeholder 2">
            <a:extLst>
              <a:ext uri="{FF2B5EF4-FFF2-40B4-BE49-F238E27FC236}">
                <a16:creationId xmlns:a16="http://schemas.microsoft.com/office/drawing/2014/main" id="{E0F813E1-E1B7-0FD7-28F0-E39535E40DE1}"/>
              </a:ext>
            </a:extLst>
          </p:cNvPr>
          <p:cNvSpPr>
            <a:spLocks noGrp="1"/>
          </p:cNvSpPr>
          <p:nvPr>
            <p:ph idx="1"/>
          </p:nvPr>
        </p:nvSpPr>
        <p:spPr/>
        <p:txBody>
          <a:bodyPr/>
          <a:lstStyle/>
          <a:p>
            <a:r>
              <a:rPr lang="en-US" dirty="0"/>
              <a:t>Consider Hebrews 11:4 </a:t>
            </a:r>
            <a:r>
              <a:rPr lang="en-US" sz="3200" i="1" dirty="0"/>
              <a:t>By faith Abel offered God a better sacrifice than Cain did. By faith he was commended as a righteous man, when God spoke well of his offerings. And by faith he still speaks, even though he is dead. </a:t>
            </a:r>
          </a:p>
          <a:p>
            <a:r>
              <a:rPr lang="en-US" dirty="0">
                <a:solidFill>
                  <a:srgbClr val="C00000"/>
                </a:solidFill>
              </a:rPr>
              <a:t>Abel was a man of faith … </a:t>
            </a:r>
          </a:p>
          <a:p>
            <a:pPr lvl="1"/>
            <a:r>
              <a:rPr lang="en-US" dirty="0">
                <a:solidFill>
                  <a:srgbClr val="C00000"/>
                </a:solidFill>
              </a:rPr>
              <a:t>God knew that Cain was not acting in faith, maybe only out of duty</a:t>
            </a:r>
          </a:p>
          <a:p>
            <a:endParaRPr lang="en-US" sz="3200" i="1" dirty="0"/>
          </a:p>
          <a:p>
            <a:endParaRPr lang="en-US" dirty="0"/>
          </a:p>
        </p:txBody>
      </p:sp>
    </p:spTree>
    <p:extLst>
      <p:ext uri="{BB962C8B-B14F-4D97-AF65-F5344CB8AC3E}">
        <p14:creationId xmlns:p14="http://schemas.microsoft.com/office/powerpoint/2010/main" val="328290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29106-5F21-A315-78AA-9B95EFA5C186}"/>
              </a:ext>
            </a:extLst>
          </p:cNvPr>
          <p:cNvSpPr>
            <a:spLocks noGrp="1"/>
          </p:cNvSpPr>
          <p:nvPr>
            <p:ph type="title"/>
          </p:nvPr>
        </p:nvSpPr>
        <p:spPr/>
        <p:txBody>
          <a:bodyPr/>
          <a:lstStyle/>
          <a:p>
            <a:r>
              <a:rPr lang="en-US" dirty="0"/>
              <a:t>Different Offerings</a:t>
            </a:r>
          </a:p>
        </p:txBody>
      </p:sp>
      <p:sp>
        <p:nvSpPr>
          <p:cNvPr id="3" name="Content Placeholder 2">
            <a:extLst>
              <a:ext uri="{FF2B5EF4-FFF2-40B4-BE49-F238E27FC236}">
                <a16:creationId xmlns:a16="http://schemas.microsoft.com/office/drawing/2014/main" id="{921CFDC5-5FF4-E6C8-1A20-6CEA47F04286}"/>
              </a:ext>
            </a:extLst>
          </p:cNvPr>
          <p:cNvSpPr>
            <a:spLocks noGrp="1"/>
          </p:cNvSpPr>
          <p:nvPr>
            <p:ph idx="1"/>
          </p:nvPr>
        </p:nvSpPr>
        <p:spPr/>
        <p:txBody>
          <a:bodyPr/>
          <a:lstStyle/>
          <a:p>
            <a:r>
              <a:rPr lang="en-US" dirty="0"/>
              <a:t>What is the relationship between faith and genuine worship?</a:t>
            </a:r>
          </a:p>
          <a:p>
            <a:r>
              <a:rPr lang="en-US" dirty="0"/>
              <a:t>How does Abel continue to influence us?</a:t>
            </a:r>
          </a:p>
          <a:p>
            <a:r>
              <a:rPr lang="en-US" dirty="0"/>
              <a:t>How does our influence as  people of faith live long past us and affect those who follow us?</a:t>
            </a:r>
          </a:p>
        </p:txBody>
      </p:sp>
    </p:spTree>
    <p:extLst>
      <p:ext uri="{BB962C8B-B14F-4D97-AF65-F5344CB8AC3E}">
        <p14:creationId xmlns:p14="http://schemas.microsoft.com/office/powerpoint/2010/main" val="132416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85AE6-617C-7D05-8258-11280306364E}"/>
              </a:ext>
            </a:extLst>
          </p:cNvPr>
          <p:cNvSpPr>
            <a:spLocks noGrp="1"/>
          </p:cNvSpPr>
          <p:nvPr>
            <p:ph type="title"/>
          </p:nvPr>
        </p:nvSpPr>
        <p:spPr/>
        <p:txBody>
          <a:bodyPr/>
          <a:lstStyle/>
          <a:p>
            <a:pPr algn="l"/>
            <a:r>
              <a:rPr lang="en-US" dirty="0"/>
              <a:t>Listen for a curse pronounced.</a:t>
            </a:r>
          </a:p>
        </p:txBody>
      </p:sp>
      <p:sp>
        <p:nvSpPr>
          <p:cNvPr id="3" name="Content Placeholder 2">
            <a:extLst>
              <a:ext uri="{FF2B5EF4-FFF2-40B4-BE49-F238E27FC236}">
                <a16:creationId xmlns:a16="http://schemas.microsoft.com/office/drawing/2014/main" id="{4B3D9E8D-491B-5E2F-4233-08A7D8727E2E}"/>
              </a:ext>
            </a:extLst>
          </p:cNvPr>
          <p:cNvSpPr>
            <a:spLocks noGrp="1"/>
          </p:cNvSpPr>
          <p:nvPr>
            <p:ph idx="1"/>
          </p:nvPr>
        </p:nvSpPr>
        <p:spPr/>
        <p:txBody>
          <a:bodyPr/>
          <a:lstStyle/>
          <a:p>
            <a:pPr marL="0" indent="0" algn="ctr">
              <a:buNone/>
            </a:pPr>
            <a:r>
              <a:rPr lang="en-US" dirty="0"/>
              <a:t>Genesis 4:8-12 (NIV)  Now Cain said to his brother Abel, "Let's go out to the field." And while they were in the field, Cain attacked his brother Abel and killed him. 9  Then the LORD said to Cain, "Where is your brother Abel?" "I don't know," he replied. "Am I my brother's keeper?" 10  The LORD said, "What have you done? </a:t>
            </a:r>
          </a:p>
        </p:txBody>
      </p:sp>
    </p:spTree>
    <p:extLst>
      <p:ext uri="{BB962C8B-B14F-4D97-AF65-F5344CB8AC3E}">
        <p14:creationId xmlns:p14="http://schemas.microsoft.com/office/powerpoint/2010/main" val="369971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85AE6-617C-7D05-8258-11280306364E}"/>
              </a:ext>
            </a:extLst>
          </p:cNvPr>
          <p:cNvSpPr>
            <a:spLocks noGrp="1"/>
          </p:cNvSpPr>
          <p:nvPr>
            <p:ph type="title"/>
          </p:nvPr>
        </p:nvSpPr>
        <p:spPr/>
        <p:txBody>
          <a:bodyPr/>
          <a:lstStyle/>
          <a:p>
            <a:pPr algn="l"/>
            <a:r>
              <a:rPr lang="en-US" dirty="0"/>
              <a:t>Listen for a curse pronounced.</a:t>
            </a:r>
          </a:p>
        </p:txBody>
      </p:sp>
      <p:sp>
        <p:nvSpPr>
          <p:cNvPr id="3" name="Content Placeholder 2">
            <a:extLst>
              <a:ext uri="{FF2B5EF4-FFF2-40B4-BE49-F238E27FC236}">
                <a16:creationId xmlns:a16="http://schemas.microsoft.com/office/drawing/2014/main" id="{4B3D9E8D-491B-5E2F-4233-08A7D8727E2E}"/>
              </a:ext>
            </a:extLst>
          </p:cNvPr>
          <p:cNvSpPr>
            <a:spLocks noGrp="1"/>
          </p:cNvSpPr>
          <p:nvPr>
            <p:ph idx="1"/>
          </p:nvPr>
        </p:nvSpPr>
        <p:spPr>
          <a:xfrm>
            <a:off x="1250066" y="1779326"/>
            <a:ext cx="9930114" cy="4351338"/>
          </a:xfrm>
        </p:spPr>
        <p:txBody>
          <a:bodyPr/>
          <a:lstStyle/>
          <a:p>
            <a:pPr marL="0" indent="0" algn="ctr">
              <a:buNone/>
            </a:pPr>
            <a:r>
              <a:rPr lang="en-US" dirty="0"/>
              <a:t>Listen! Your brother's blood cries out to me from the ground. 11  Now you are under a curse and driven from the ground, which opened its mouth to receive your brother's blood from your hand. 12  When you work the ground, it will no longer yield its crops for you. You will be a restless wanderer on the earth."</a:t>
            </a:r>
          </a:p>
        </p:txBody>
      </p:sp>
      <p:pic>
        <p:nvPicPr>
          <p:cNvPr id="4" name="Picture 3">
            <a:extLst>
              <a:ext uri="{FF2B5EF4-FFF2-40B4-BE49-F238E27FC236}">
                <a16:creationId xmlns:a16="http://schemas.microsoft.com/office/drawing/2014/main" id="{7B4477F6-2B09-2E0C-3BB2-7157511F25AB}"/>
              </a:ext>
            </a:extLst>
          </p:cNvPr>
          <p:cNvPicPr>
            <a:picLocks noChangeAspect="1"/>
          </p:cNvPicPr>
          <p:nvPr/>
        </p:nvPicPr>
        <p:blipFill>
          <a:blip r:embed="rId2"/>
          <a:stretch>
            <a:fillRect/>
          </a:stretch>
        </p:blipFill>
        <p:spPr>
          <a:xfrm>
            <a:off x="5148380" y="5613722"/>
            <a:ext cx="1895238" cy="304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65963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1AEF0-92F1-6FD4-9D3F-8C49FB2248A4}"/>
              </a:ext>
            </a:extLst>
          </p:cNvPr>
          <p:cNvSpPr>
            <a:spLocks noGrp="1"/>
          </p:cNvSpPr>
          <p:nvPr>
            <p:ph type="title"/>
          </p:nvPr>
        </p:nvSpPr>
        <p:spPr/>
        <p:txBody>
          <a:bodyPr/>
          <a:lstStyle/>
          <a:p>
            <a:r>
              <a:rPr lang="en-US" dirty="0"/>
              <a:t>Different Destiny</a:t>
            </a:r>
          </a:p>
        </p:txBody>
      </p:sp>
      <p:sp>
        <p:nvSpPr>
          <p:cNvPr id="3" name="Content Placeholder 2">
            <a:extLst>
              <a:ext uri="{FF2B5EF4-FFF2-40B4-BE49-F238E27FC236}">
                <a16:creationId xmlns:a16="http://schemas.microsoft.com/office/drawing/2014/main" id="{4D85A308-EA15-3C79-8E13-7D13DE1C55FA}"/>
              </a:ext>
            </a:extLst>
          </p:cNvPr>
          <p:cNvSpPr>
            <a:spLocks noGrp="1"/>
          </p:cNvSpPr>
          <p:nvPr>
            <p:ph idx="1"/>
          </p:nvPr>
        </p:nvSpPr>
        <p:spPr>
          <a:xfrm>
            <a:off x="838200" y="1956121"/>
            <a:ext cx="10515600" cy="4220841"/>
          </a:xfrm>
        </p:spPr>
        <p:txBody>
          <a:bodyPr/>
          <a:lstStyle/>
          <a:p>
            <a:r>
              <a:rPr lang="en-US" dirty="0"/>
              <a:t>What did Cain do to Abel? </a:t>
            </a:r>
          </a:p>
          <a:p>
            <a:r>
              <a:rPr lang="en-US" dirty="0"/>
              <a:t>How did he literally try to cover up his deed and how did he attempt to hide it from God? </a:t>
            </a:r>
          </a:p>
          <a:p>
            <a:r>
              <a:rPr lang="en-US" dirty="0"/>
              <a:t>What consequences befell Cain for his crime? </a:t>
            </a:r>
          </a:p>
          <a:p>
            <a:endParaRPr lang="en-US" dirty="0"/>
          </a:p>
        </p:txBody>
      </p:sp>
    </p:spTree>
    <p:extLst>
      <p:ext uri="{BB962C8B-B14F-4D97-AF65-F5344CB8AC3E}">
        <p14:creationId xmlns:p14="http://schemas.microsoft.com/office/powerpoint/2010/main" val="164623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AE6A9-F1A2-06D1-D005-8A8B64E4C855}"/>
              </a:ext>
            </a:extLst>
          </p:cNvPr>
          <p:cNvSpPr>
            <a:spLocks noGrp="1"/>
          </p:cNvSpPr>
          <p:nvPr>
            <p:ph type="title"/>
          </p:nvPr>
        </p:nvSpPr>
        <p:spPr/>
        <p:txBody>
          <a:bodyPr/>
          <a:lstStyle/>
          <a:p>
            <a:r>
              <a:rPr lang="en-US" dirty="0"/>
              <a:t>Different Destiny</a:t>
            </a:r>
          </a:p>
        </p:txBody>
      </p:sp>
      <p:sp>
        <p:nvSpPr>
          <p:cNvPr id="3" name="Content Placeholder 2">
            <a:extLst>
              <a:ext uri="{FF2B5EF4-FFF2-40B4-BE49-F238E27FC236}">
                <a16:creationId xmlns:a16="http://schemas.microsoft.com/office/drawing/2014/main" id="{26D88952-C285-1333-D05C-23D6BBD94C41}"/>
              </a:ext>
            </a:extLst>
          </p:cNvPr>
          <p:cNvSpPr>
            <a:spLocks noGrp="1"/>
          </p:cNvSpPr>
          <p:nvPr>
            <p:ph idx="1"/>
          </p:nvPr>
        </p:nvSpPr>
        <p:spPr>
          <a:xfrm>
            <a:off x="838200" y="2025569"/>
            <a:ext cx="10515600" cy="4151393"/>
          </a:xfrm>
        </p:spPr>
        <p:txBody>
          <a:bodyPr/>
          <a:lstStyle/>
          <a:p>
            <a:r>
              <a:rPr lang="en-US" dirty="0"/>
              <a:t>What do we learn from this passage about God’s expectations for us to be our brother’s keeper?</a:t>
            </a:r>
          </a:p>
          <a:p>
            <a:r>
              <a:rPr lang="en-US" dirty="0"/>
              <a:t>What kinds of responsibilities do we have for our family members? </a:t>
            </a:r>
          </a:p>
        </p:txBody>
      </p:sp>
    </p:spTree>
    <p:extLst>
      <p:ext uri="{BB962C8B-B14F-4D97-AF65-F5344CB8AC3E}">
        <p14:creationId xmlns:p14="http://schemas.microsoft.com/office/powerpoint/2010/main" val="182169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838D4-C4A7-C4A5-4780-860B38267BCC}"/>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881A2D6D-5A33-3276-EB73-15CA626811A7}"/>
              </a:ext>
            </a:extLst>
          </p:cNvPr>
          <p:cNvSpPr>
            <a:spLocks noGrp="1"/>
          </p:cNvSpPr>
          <p:nvPr>
            <p:ph idx="1"/>
          </p:nvPr>
        </p:nvSpPr>
        <p:spPr>
          <a:xfrm>
            <a:off x="838200" y="2060293"/>
            <a:ext cx="10515600" cy="4116669"/>
          </a:xfrm>
        </p:spPr>
        <p:txBody>
          <a:bodyPr/>
          <a:lstStyle/>
          <a:p>
            <a:r>
              <a:rPr lang="en-US" dirty="0"/>
              <a:t>Make worship real. </a:t>
            </a:r>
          </a:p>
          <a:p>
            <a:pPr lvl="1"/>
            <a:r>
              <a:rPr lang="en-US" dirty="0"/>
              <a:t>Worship is more than hymns, songs, and preaching during Sunday services. </a:t>
            </a:r>
          </a:p>
          <a:p>
            <a:pPr lvl="1"/>
            <a:r>
              <a:rPr lang="en-US" dirty="0"/>
              <a:t>Take time this week to worship God as a part of your daily quiet time.</a:t>
            </a:r>
          </a:p>
          <a:p>
            <a:endParaRPr lang="en-US" dirty="0"/>
          </a:p>
        </p:txBody>
      </p:sp>
    </p:spTree>
    <p:extLst>
      <p:ext uri="{BB962C8B-B14F-4D97-AF65-F5344CB8AC3E}">
        <p14:creationId xmlns:p14="http://schemas.microsoft.com/office/powerpoint/2010/main" val="9783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838D4-C4A7-C4A5-4780-860B38267BC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881A2D6D-5A33-3276-EB73-15CA626811A7}"/>
              </a:ext>
            </a:extLst>
          </p:cNvPr>
          <p:cNvSpPr>
            <a:spLocks noGrp="1"/>
          </p:cNvSpPr>
          <p:nvPr>
            <p:ph idx="1"/>
          </p:nvPr>
        </p:nvSpPr>
        <p:spPr>
          <a:xfrm>
            <a:off x="838200" y="2268637"/>
            <a:ext cx="10515600" cy="3908325"/>
          </a:xfrm>
        </p:spPr>
        <p:txBody>
          <a:bodyPr/>
          <a:lstStyle/>
          <a:p>
            <a:r>
              <a:rPr lang="en-US" dirty="0"/>
              <a:t>Deal with relational pain. </a:t>
            </a:r>
          </a:p>
          <a:p>
            <a:pPr lvl="1"/>
            <a:r>
              <a:rPr lang="en-US" dirty="0"/>
              <a:t>Take time to reflect on relationships in your family where you have experienced hurt feelings. </a:t>
            </a:r>
          </a:p>
          <a:p>
            <a:pPr lvl="1"/>
            <a:r>
              <a:rPr lang="en-US" dirty="0"/>
              <a:t>Ask the Holy Spirit to be your counselor in these matters.</a:t>
            </a:r>
          </a:p>
          <a:p>
            <a:endParaRPr lang="en-US" dirty="0"/>
          </a:p>
        </p:txBody>
      </p:sp>
    </p:spTree>
    <p:extLst>
      <p:ext uri="{BB962C8B-B14F-4D97-AF65-F5344CB8AC3E}">
        <p14:creationId xmlns:p14="http://schemas.microsoft.com/office/powerpoint/2010/main" val="1806680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838D4-C4A7-C4A5-4780-860B38267BC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881A2D6D-5A33-3276-EB73-15CA626811A7}"/>
              </a:ext>
            </a:extLst>
          </p:cNvPr>
          <p:cNvSpPr>
            <a:spLocks noGrp="1"/>
          </p:cNvSpPr>
          <p:nvPr>
            <p:ph idx="1"/>
          </p:nvPr>
        </p:nvSpPr>
        <p:spPr>
          <a:xfrm>
            <a:off x="838200" y="2210765"/>
            <a:ext cx="10515600" cy="3966197"/>
          </a:xfrm>
        </p:spPr>
        <p:txBody>
          <a:bodyPr/>
          <a:lstStyle/>
          <a:p>
            <a:r>
              <a:rPr lang="en-US" dirty="0"/>
              <a:t>Deal with anger. </a:t>
            </a:r>
          </a:p>
          <a:p>
            <a:pPr lvl="1"/>
            <a:r>
              <a:rPr lang="en-US" dirty="0"/>
              <a:t>Begin the process of identifying your anger. </a:t>
            </a:r>
          </a:p>
          <a:p>
            <a:pPr lvl="1"/>
            <a:r>
              <a:rPr lang="en-US" dirty="0"/>
              <a:t>Proceed with the process of forgiving those who have hurt you. </a:t>
            </a:r>
          </a:p>
          <a:p>
            <a:endParaRPr lang="en-US" dirty="0"/>
          </a:p>
        </p:txBody>
      </p:sp>
    </p:spTree>
    <p:extLst>
      <p:ext uri="{BB962C8B-B14F-4D97-AF65-F5344CB8AC3E}">
        <p14:creationId xmlns:p14="http://schemas.microsoft.com/office/powerpoint/2010/main" val="1439768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2D31-50FD-E807-1A2E-E75C35E16F32}"/>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8C938E50-3ECE-3BB8-9ADA-3724F1FB50C6}"/>
              </a:ext>
            </a:extLst>
          </p:cNvPr>
          <p:cNvGrpSpPr/>
          <p:nvPr/>
        </p:nvGrpSpPr>
        <p:grpSpPr>
          <a:xfrm>
            <a:off x="2849598" y="1591294"/>
            <a:ext cx="6492803" cy="4261076"/>
            <a:chOff x="2849598" y="1591294"/>
            <a:chExt cx="6492803" cy="4261076"/>
          </a:xfrm>
        </p:grpSpPr>
        <p:pic>
          <p:nvPicPr>
            <p:cNvPr id="4" name="Picture 3" descr="A group of people sitting on a rock looking at a mountain range&#10;&#10;Description automatically generated">
              <a:extLst>
                <a:ext uri="{FF2B5EF4-FFF2-40B4-BE49-F238E27FC236}">
                  <a16:creationId xmlns:a16="http://schemas.microsoft.com/office/drawing/2014/main" id="{72109C01-A71B-B627-EC87-CFC776BBC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71662"/>
              <a:ext cx="5715000" cy="3114675"/>
            </a:xfrm>
            <a:prstGeom prst="rect">
              <a:avLst/>
            </a:prstGeom>
            <a:ln>
              <a:noFill/>
            </a:ln>
            <a:effectLst>
              <a:outerShdw blurRad="292100" dist="139700" dir="2700000" algn="tl" rotWithShape="0">
                <a:srgbClr val="333333">
                  <a:alpha val="65000"/>
                </a:srgbClr>
              </a:outerShdw>
            </a:effectLst>
          </p:spPr>
        </p:pic>
        <p:pic>
          <p:nvPicPr>
            <p:cNvPr id="6" name="Picture 5" descr="A black background with a black square&#10;&#10;Description automatically generated with medium confidence">
              <a:hlinkClick r:id="rId3"/>
              <a:extLst>
                <a:ext uri="{FF2B5EF4-FFF2-40B4-BE49-F238E27FC236}">
                  <a16:creationId xmlns:a16="http://schemas.microsoft.com/office/drawing/2014/main" id="{C54E9B8E-91F0-0346-A644-A1658990C9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91294"/>
              <a:ext cx="6492803" cy="4261076"/>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3262B54C-A015-7C45-9FA0-87EDA9A582CD}"/>
              </a:ext>
            </a:extLst>
          </p:cNvPr>
          <p:cNvSpPr txBox="1"/>
          <p:nvPr/>
        </p:nvSpPr>
        <p:spPr>
          <a:xfrm>
            <a:off x="5640779" y="2998519"/>
            <a:ext cx="914400" cy="914400"/>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B82C6050-D0B3-1B70-1872-CF6C70326CDC}"/>
              </a:ext>
            </a:extLst>
          </p:cNvPr>
          <p:cNvSpPr txBox="1"/>
          <p:nvPr/>
        </p:nvSpPr>
        <p:spPr>
          <a:xfrm>
            <a:off x="4273136" y="5908653"/>
            <a:ext cx="3645725"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1766828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F07AE-DD9B-B6C9-BF2D-5818A8A0492A}"/>
              </a:ext>
            </a:extLst>
          </p:cNvPr>
          <p:cNvSpPr>
            <a:spLocks noGrp="1"/>
          </p:cNvSpPr>
          <p:nvPr>
            <p:ph type="title"/>
          </p:nvPr>
        </p:nvSpPr>
        <p:spPr/>
        <p:txBody>
          <a:bodyPr/>
          <a:lstStyle/>
          <a:p>
            <a:r>
              <a:rPr lang="en-US" dirty="0"/>
              <a:t>Family Activities</a:t>
            </a:r>
          </a:p>
        </p:txBody>
      </p:sp>
      <p:pic>
        <p:nvPicPr>
          <p:cNvPr id="4" name="Picture 3" descr="A black and white text&#10;&#10;Description automatically generated">
            <a:extLst>
              <a:ext uri="{FF2B5EF4-FFF2-40B4-BE49-F238E27FC236}">
                <a16:creationId xmlns:a16="http://schemas.microsoft.com/office/drawing/2014/main" id="{0D678AEE-34AC-5C50-BDB8-870451CAB913}"/>
              </a:ext>
            </a:extLst>
          </p:cNvPr>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361955" y="1517383"/>
            <a:ext cx="5124355" cy="4975492"/>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6" name="Picture 5" descr="A green character in a white robe&#10;&#10;Description automatically generated">
            <a:extLst>
              <a:ext uri="{FF2B5EF4-FFF2-40B4-BE49-F238E27FC236}">
                <a16:creationId xmlns:a16="http://schemas.microsoft.com/office/drawing/2014/main" id="{FDA2006F-EC9C-BD4F-F8EE-85079F63D8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6473" y="2431478"/>
            <a:ext cx="3027031" cy="3632437"/>
          </a:xfrm>
          <a:prstGeom prst="rect">
            <a:avLst/>
          </a:prstGeom>
        </p:spPr>
      </p:pic>
      <p:sp>
        <p:nvSpPr>
          <p:cNvPr id="7" name="Speech Bubble: Rectangle with Corners Rounded 6">
            <a:extLst>
              <a:ext uri="{FF2B5EF4-FFF2-40B4-BE49-F238E27FC236}">
                <a16:creationId xmlns:a16="http://schemas.microsoft.com/office/drawing/2014/main" id="{46014DE9-9C06-B4EB-7864-207459C62577}"/>
              </a:ext>
            </a:extLst>
          </p:cNvPr>
          <p:cNvSpPr/>
          <p:nvPr/>
        </p:nvSpPr>
        <p:spPr>
          <a:xfrm>
            <a:off x="368968" y="2275068"/>
            <a:ext cx="4211052" cy="2622884"/>
          </a:xfrm>
          <a:prstGeom prst="wedgeRoundRectCallout">
            <a:avLst>
              <a:gd name="adj1" fmla="val 71452"/>
              <a:gd name="adj2" fmla="val -1410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A coded message you have.  Depending on you, we are.  Try not, do or do not … there is no “try”.  Help and more Family Activities from your solar system are available at </a:t>
            </a:r>
            <a:r>
              <a:rPr lang="en-US" dirty="0">
                <a:latin typeface="Comic Sans MS" panose="030F0702030302020204" pitchFamily="66" charset="0"/>
                <a:hlinkClick r:id="rId4"/>
              </a:rPr>
              <a:t>https://tinyurl.com/yz3eehs7</a:t>
            </a:r>
            <a:r>
              <a:rPr lang="en-US" dirty="0">
                <a:latin typeface="Comic Sans MS" panose="030F0702030302020204" pitchFamily="66" charset="0"/>
              </a:rPr>
              <a:t>  </a:t>
            </a:r>
          </a:p>
        </p:txBody>
      </p:sp>
    </p:spTree>
    <p:extLst>
      <p:ext uri="{BB962C8B-B14F-4D97-AF65-F5344CB8AC3E}">
        <p14:creationId xmlns:p14="http://schemas.microsoft.com/office/powerpoint/2010/main" val="4047784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Cain and Abel</a:t>
            </a:r>
            <a:br>
              <a:rPr lang="en-US" dirty="0"/>
            </a:br>
            <a:r>
              <a:rPr lang="en-US" dirty="0"/>
              <a:t>Family Responsibility</a:t>
            </a:r>
          </a:p>
        </p:txBody>
      </p:sp>
      <p:sp>
        <p:nvSpPr>
          <p:cNvPr id="3" name="Subtitle 2"/>
          <p:cNvSpPr>
            <a:spLocks noGrp="1"/>
          </p:cNvSpPr>
          <p:nvPr>
            <p:ph type="subTitle" idx="1"/>
          </p:nvPr>
        </p:nvSpPr>
        <p:spPr>
          <a:xfrm>
            <a:off x="1524000" y="3990108"/>
            <a:ext cx="9144000" cy="1267691"/>
          </a:xfrm>
        </p:spPr>
        <p:txBody>
          <a:bodyPr/>
          <a:lstStyle/>
          <a:p>
            <a:r>
              <a:rPr lang="en-US" dirty="0"/>
              <a:t>October 13</a:t>
            </a:r>
          </a:p>
        </p:txBody>
      </p:sp>
    </p:spTree>
    <p:extLst>
      <p:ext uri="{BB962C8B-B14F-4D97-AF65-F5344CB8AC3E}">
        <p14:creationId xmlns:p14="http://schemas.microsoft.com/office/powerpoint/2010/main" val="3507765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FCF6-D666-38EB-704B-6EABC6EA5C1B}"/>
              </a:ext>
            </a:extLst>
          </p:cNvPr>
          <p:cNvSpPr>
            <a:spLocks noGrp="1"/>
          </p:cNvSpPr>
          <p:nvPr>
            <p:ph type="title"/>
          </p:nvPr>
        </p:nvSpPr>
        <p:spPr/>
        <p:txBody>
          <a:bodyPr/>
          <a:lstStyle/>
          <a:p>
            <a:r>
              <a:rPr lang="en-US" dirty="0"/>
              <a:t>Be honest now …</a:t>
            </a:r>
          </a:p>
        </p:txBody>
      </p:sp>
      <p:sp>
        <p:nvSpPr>
          <p:cNvPr id="3" name="Content Placeholder 2">
            <a:extLst>
              <a:ext uri="{FF2B5EF4-FFF2-40B4-BE49-F238E27FC236}">
                <a16:creationId xmlns:a16="http://schemas.microsoft.com/office/drawing/2014/main" id="{8050BB0F-FEE6-66DC-CE60-63289772F004}"/>
              </a:ext>
            </a:extLst>
          </p:cNvPr>
          <p:cNvSpPr>
            <a:spLocks noGrp="1"/>
          </p:cNvSpPr>
          <p:nvPr>
            <p:ph idx="1"/>
          </p:nvPr>
        </p:nvSpPr>
        <p:spPr/>
        <p:txBody>
          <a:bodyPr>
            <a:normAutofit/>
          </a:bodyPr>
          <a:lstStyle/>
          <a:p>
            <a:r>
              <a:rPr lang="en-US" dirty="0"/>
              <a:t>What is something that makes you unique compared to the rest of your family?</a:t>
            </a:r>
          </a:p>
          <a:p>
            <a:r>
              <a:rPr lang="en-US" dirty="0">
                <a:solidFill>
                  <a:srgbClr val="C00000"/>
                </a:solidFill>
              </a:rPr>
              <a:t>Even though some of those differences can be difficult to navigate sometimes, it need not be a source of conflict.</a:t>
            </a:r>
          </a:p>
          <a:p>
            <a:pPr lvl="1"/>
            <a:r>
              <a:rPr lang="en-US" dirty="0">
                <a:solidFill>
                  <a:srgbClr val="C00000"/>
                </a:solidFill>
              </a:rPr>
              <a:t>We are family and we get along pretty well most of the time.</a:t>
            </a:r>
          </a:p>
          <a:p>
            <a:pPr lvl="1"/>
            <a:r>
              <a:rPr lang="en-US" dirty="0">
                <a:solidFill>
                  <a:srgbClr val="C00000"/>
                </a:solidFill>
              </a:rPr>
              <a:t>God expects us to look after our family members.</a:t>
            </a:r>
          </a:p>
          <a:p>
            <a:endParaRPr lang="en-US" dirty="0"/>
          </a:p>
        </p:txBody>
      </p:sp>
      <p:grpSp>
        <p:nvGrpSpPr>
          <p:cNvPr id="4" name="Group 3">
            <a:extLst>
              <a:ext uri="{FF2B5EF4-FFF2-40B4-BE49-F238E27FC236}">
                <a16:creationId xmlns:a16="http://schemas.microsoft.com/office/drawing/2014/main" id="{6443CE43-C572-5B8A-3EF6-40FD50983545}"/>
              </a:ext>
            </a:extLst>
          </p:cNvPr>
          <p:cNvGrpSpPr/>
          <p:nvPr/>
        </p:nvGrpSpPr>
        <p:grpSpPr>
          <a:xfrm>
            <a:off x="1801311" y="3047815"/>
            <a:ext cx="8788725" cy="3129148"/>
            <a:chOff x="1893908" y="3047815"/>
            <a:chExt cx="8788725" cy="3129148"/>
          </a:xfrm>
        </p:grpSpPr>
        <p:pic>
          <p:nvPicPr>
            <p:cNvPr id="1026" name="Picture 2" descr="Free freckles teen blond vector">
              <a:extLst>
                <a:ext uri="{FF2B5EF4-FFF2-40B4-BE49-F238E27FC236}">
                  <a16:creationId xmlns:a16="http://schemas.microsoft.com/office/drawing/2014/main" id="{7B06F491-12EB-3ADC-6D85-75112D7F42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0693" y="3047815"/>
              <a:ext cx="1647873" cy="31291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Free procrastination time watch vector">
              <a:extLst>
                <a:ext uri="{FF2B5EF4-FFF2-40B4-BE49-F238E27FC236}">
                  <a16:creationId xmlns:a16="http://schemas.microsoft.com/office/drawing/2014/main" id="{A465695E-9797-2475-31FC-48E1DADED6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9896" y="3388606"/>
              <a:ext cx="3112737" cy="2220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Man is Playing Acoustic Guitar">
              <a:extLst>
                <a:ext uri="{FF2B5EF4-FFF2-40B4-BE49-F238E27FC236}">
                  <a16:creationId xmlns:a16="http://schemas.microsoft.com/office/drawing/2014/main" id="{E89CF0A4-E5B9-4ECF-4249-295165234B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3908" y="3296008"/>
              <a:ext cx="2187000" cy="28085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5467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00DDC-B2BB-CC5D-510E-75201CCFB80A}"/>
              </a:ext>
            </a:extLst>
          </p:cNvPr>
          <p:cNvSpPr>
            <a:spLocks noGrp="1"/>
          </p:cNvSpPr>
          <p:nvPr>
            <p:ph type="title"/>
          </p:nvPr>
        </p:nvSpPr>
        <p:spPr/>
        <p:txBody>
          <a:bodyPr/>
          <a:lstStyle/>
          <a:p>
            <a:pPr algn="l"/>
            <a:r>
              <a:rPr lang="en-US" dirty="0"/>
              <a:t>Listen for differences</a:t>
            </a:r>
          </a:p>
        </p:txBody>
      </p:sp>
      <p:sp>
        <p:nvSpPr>
          <p:cNvPr id="3" name="Content Placeholder 2">
            <a:extLst>
              <a:ext uri="{FF2B5EF4-FFF2-40B4-BE49-F238E27FC236}">
                <a16:creationId xmlns:a16="http://schemas.microsoft.com/office/drawing/2014/main" id="{82E7F93F-876E-06E7-B5B5-F69496C6FE67}"/>
              </a:ext>
            </a:extLst>
          </p:cNvPr>
          <p:cNvSpPr>
            <a:spLocks noGrp="1"/>
          </p:cNvSpPr>
          <p:nvPr>
            <p:ph idx="1"/>
          </p:nvPr>
        </p:nvSpPr>
        <p:spPr>
          <a:xfrm>
            <a:off x="1368224" y="1790901"/>
            <a:ext cx="9455552" cy="4351338"/>
          </a:xfrm>
        </p:spPr>
        <p:txBody>
          <a:bodyPr/>
          <a:lstStyle/>
          <a:p>
            <a:pPr marL="0" indent="0" algn="ctr">
              <a:buNone/>
            </a:pPr>
            <a:r>
              <a:rPr lang="en-US" dirty="0"/>
              <a:t>Genesis 4:1-2 (NIV)  Adam lay with his wife Eve, and she became pregnant and gave birth to Cain. She said, "With the help of the LORD I have brought forth a man." 2  Later she gave birth to his brother Abel. Now Abel kept flocks, and Cain worked the soil.</a:t>
            </a:r>
          </a:p>
        </p:txBody>
      </p:sp>
      <p:pic>
        <p:nvPicPr>
          <p:cNvPr id="5" name="Picture 4">
            <a:extLst>
              <a:ext uri="{FF2B5EF4-FFF2-40B4-BE49-F238E27FC236}">
                <a16:creationId xmlns:a16="http://schemas.microsoft.com/office/drawing/2014/main" id="{DDE8F0B7-13C1-4E61-1873-1F98E5598F36}"/>
              </a:ext>
            </a:extLst>
          </p:cNvPr>
          <p:cNvPicPr>
            <a:picLocks noChangeAspect="1"/>
          </p:cNvPicPr>
          <p:nvPr/>
        </p:nvPicPr>
        <p:blipFill>
          <a:blip r:embed="rId2"/>
          <a:stretch>
            <a:fillRect/>
          </a:stretch>
        </p:blipFill>
        <p:spPr>
          <a:xfrm>
            <a:off x="5252554" y="5394785"/>
            <a:ext cx="1895238" cy="304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253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54E10-C1BC-E255-0458-3130C4F1E17C}"/>
              </a:ext>
            </a:extLst>
          </p:cNvPr>
          <p:cNvSpPr>
            <a:spLocks noGrp="1"/>
          </p:cNvSpPr>
          <p:nvPr>
            <p:ph type="title"/>
          </p:nvPr>
        </p:nvSpPr>
        <p:spPr/>
        <p:txBody>
          <a:bodyPr/>
          <a:lstStyle/>
          <a:p>
            <a:r>
              <a:rPr lang="en-US" dirty="0"/>
              <a:t>Different Individuals</a:t>
            </a:r>
          </a:p>
        </p:txBody>
      </p:sp>
      <p:sp>
        <p:nvSpPr>
          <p:cNvPr id="3" name="Content Placeholder 2">
            <a:extLst>
              <a:ext uri="{FF2B5EF4-FFF2-40B4-BE49-F238E27FC236}">
                <a16:creationId xmlns:a16="http://schemas.microsoft.com/office/drawing/2014/main" id="{F7E25EC7-5C0F-6FBE-32DF-80537B7ACBCB}"/>
              </a:ext>
            </a:extLst>
          </p:cNvPr>
          <p:cNvSpPr>
            <a:spLocks noGrp="1"/>
          </p:cNvSpPr>
          <p:nvPr>
            <p:ph idx="1"/>
          </p:nvPr>
        </p:nvSpPr>
        <p:spPr/>
        <p:txBody>
          <a:bodyPr/>
          <a:lstStyle/>
          <a:p>
            <a:r>
              <a:rPr lang="en-US" dirty="0"/>
              <a:t>Who were the two sons Eve birthed and how were they different? </a:t>
            </a:r>
          </a:p>
          <a:p>
            <a:r>
              <a:rPr lang="en-US" dirty="0"/>
              <a:t>Though different, why were they equal in contribution to the family’s well-being? </a:t>
            </a:r>
          </a:p>
          <a:p>
            <a:r>
              <a:rPr lang="en-US" dirty="0"/>
              <a:t>What are some ways work contributes to our overall well-being?</a:t>
            </a:r>
          </a:p>
          <a:p>
            <a:endParaRPr lang="en-US" dirty="0"/>
          </a:p>
        </p:txBody>
      </p:sp>
    </p:spTree>
    <p:extLst>
      <p:ext uri="{BB962C8B-B14F-4D97-AF65-F5344CB8AC3E}">
        <p14:creationId xmlns:p14="http://schemas.microsoft.com/office/powerpoint/2010/main" val="374672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F8706-5258-56A5-B6EA-465A58248B73}"/>
              </a:ext>
            </a:extLst>
          </p:cNvPr>
          <p:cNvSpPr>
            <a:spLocks noGrp="1"/>
          </p:cNvSpPr>
          <p:nvPr>
            <p:ph type="title"/>
          </p:nvPr>
        </p:nvSpPr>
        <p:spPr/>
        <p:txBody>
          <a:bodyPr/>
          <a:lstStyle/>
          <a:p>
            <a:r>
              <a:rPr lang="en-US" dirty="0"/>
              <a:t>Different Individuals</a:t>
            </a:r>
          </a:p>
        </p:txBody>
      </p:sp>
      <p:sp>
        <p:nvSpPr>
          <p:cNvPr id="3" name="Content Placeholder 2">
            <a:extLst>
              <a:ext uri="{FF2B5EF4-FFF2-40B4-BE49-F238E27FC236}">
                <a16:creationId xmlns:a16="http://schemas.microsoft.com/office/drawing/2014/main" id="{ECE5B580-7EF3-DDCE-ED47-1DEDD45ED936}"/>
              </a:ext>
            </a:extLst>
          </p:cNvPr>
          <p:cNvSpPr>
            <a:spLocks noGrp="1"/>
          </p:cNvSpPr>
          <p:nvPr>
            <p:ph idx="1"/>
          </p:nvPr>
        </p:nvSpPr>
        <p:spPr>
          <a:xfrm>
            <a:off x="838200" y="1825624"/>
            <a:ext cx="10515600" cy="4910841"/>
          </a:xfrm>
        </p:spPr>
        <p:txBody>
          <a:bodyPr>
            <a:normAutofit/>
          </a:bodyPr>
          <a:lstStyle/>
          <a:p>
            <a:r>
              <a:rPr lang="en-US" dirty="0">
                <a:solidFill>
                  <a:srgbClr val="C00000"/>
                </a:solidFill>
              </a:rPr>
              <a:t>Consider: </a:t>
            </a:r>
            <a:br>
              <a:rPr lang="en-US" dirty="0">
                <a:solidFill>
                  <a:srgbClr val="C00000"/>
                </a:solidFill>
              </a:rPr>
            </a:br>
            <a:r>
              <a:rPr lang="en-US" dirty="0">
                <a:solidFill>
                  <a:srgbClr val="C00000"/>
                </a:solidFill>
              </a:rPr>
              <a:t>The </a:t>
            </a:r>
            <a:r>
              <a:rPr lang="en-US" i="1" dirty="0">
                <a:solidFill>
                  <a:srgbClr val="C00000"/>
                </a:solidFill>
              </a:rPr>
              <a:t>family</a:t>
            </a:r>
            <a:r>
              <a:rPr lang="en-US" dirty="0">
                <a:solidFill>
                  <a:srgbClr val="C00000"/>
                </a:solidFill>
              </a:rPr>
              <a:t> is God's </a:t>
            </a:r>
            <a:r>
              <a:rPr lang="en-US" i="1" dirty="0">
                <a:solidFill>
                  <a:srgbClr val="C00000"/>
                </a:solidFill>
              </a:rPr>
              <a:t>design</a:t>
            </a:r>
            <a:r>
              <a:rPr lang="en-US" dirty="0">
                <a:solidFill>
                  <a:srgbClr val="C00000"/>
                </a:solidFill>
              </a:rPr>
              <a:t> and God's </a:t>
            </a:r>
            <a:r>
              <a:rPr lang="en-US" i="1" dirty="0">
                <a:solidFill>
                  <a:srgbClr val="C00000"/>
                </a:solidFill>
              </a:rPr>
              <a:t>plan</a:t>
            </a:r>
            <a:r>
              <a:rPr lang="en-US" dirty="0">
                <a:solidFill>
                  <a:srgbClr val="C00000"/>
                </a:solidFill>
              </a:rPr>
              <a:t>.</a:t>
            </a:r>
          </a:p>
          <a:p>
            <a:r>
              <a:rPr lang="en-US" dirty="0">
                <a:solidFill>
                  <a:srgbClr val="C00000"/>
                </a:solidFill>
              </a:rPr>
              <a:t>Note the four relationships demonstrated in these two verses?</a:t>
            </a:r>
          </a:p>
          <a:p>
            <a:pPr lvl="1"/>
            <a:r>
              <a:rPr lang="en-US" dirty="0">
                <a:solidFill>
                  <a:srgbClr val="C00000"/>
                </a:solidFill>
              </a:rPr>
              <a:t>Husband/Wife</a:t>
            </a:r>
          </a:p>
          <a:p>
            <a:pPr lvl="1"/>
            <a:r>
              <a:rPr lang="en-US" b="1" dirty="0">
                <a:solidFill>
                  <a:srgbClr val="C00000"/>
                </a:solidFill>
              </a:rPr>
              <a:t>Human/God</a:t>
            </a:r>
          </a:p>
          <a:p>
            <a:pPr lvl="1"/>
            <a:r>
              <a:rPr lang="en-US" dirty="0">
                <a:solidFill>
                  <a:srgbClr val="C00000"/>
                </a:solidFill>
              </a:rPr>
              <a:t>Parent/Child</a:t>
            </a:r>
          </a:p>
          <a:p>
            <a:pPr lvl="1"/>
            <a:r>
              <a:rPr lang="en-US" dirty="0">
                <a:solidFill>
                  <a:srgbClr val="C00000"/>
                </a:solidFill>
              </a:rPr>
              <a:t>Sibling/Sibling</a:t>
            </a:r>
          </a:p>
          <a:p>
            <a:endParaRPr lang="en-US" dirty="0"/>
          </a:p>
        </p:txBody>
      </p:sp>
      <p:pic>
        <p:nvPicPr>
          <p:cNvPr id="5" name="Picture 4">
            <a:extLst>
              <a:ext uri="{FF2B5EF4-FFF2-40B4-BE49-F238E27FC236}">
                <a16:creationId xmlns:a16="http://schemas.microsoft.com/office/drawing/2014/main" id="{DEBC6C4D-77B7-6C6A-7E19-0CD36C450105}"/>
              </a:ext>
            </a:extLst>
          </p:cNvPr>
          <p:cNvPicPr>
            <a:picLocks noChangeAspect="1"/>
          </p:cNvPicPr>
          <p:nvPr/>
        </p:nvPicPr>
        <p:blipFill>
          <a:blip r:embed="rId2">
            <a:duotone>
              <a:prstClr val="black"/>
              <a:schemeClr val="accent4">
                <a:tint val="45000"/>
                <a:satMod val="400000"/>
              </a:schemeClr>
            </a:duotone>
          </a:blip>
          <a:stretch>
            <a:fillRect/>
          </a:stretch>
        </p:blipFill>
        <p:spPr>
          <a:xfrm>
            <a:off x="6736466" y="4059167"/>
            <a:ext cx="2010021" cy="17901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603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2C1F0-A743-CB4C-C955-09624BBC79BD}"/>
              </a:ext>
            </a:extLst>
          </p:cNvPr>
          <p:cNvSpPr>
            <a:spLocks noGrp="1"/>
          </p:cNvSpPr>
          <p:nvPr>
            <p:ph type="title"/>
          </p:nvPr>
        </p:nvSpPr>
        <p:spPr/>
        <p:txBody>
          <a:bodyPr/>
          <a:lstStyle/>
          <a:p>
            <a:r>
              <a:rPr lang="en-US" dirty="0"/>
              <a:t>Different Individuals</a:t>
            </a:r>
          </a:p>
        </p:txBody>
      </p:sp>
      <p:sp>
        <p:nvSpPr>
          <p:cNvPr id="3" name="Content Placeholder 2">
            <a:extLst>
              <a:ext uri="{FF2B5EF4-FFF2-40B4-BE49-F238E27FC236}">
                <a16:creationId xmlns:a16="http://schemas.microsoft.com/office/drawing/2014/main" id="{E10EB900-17D7-D98F-FBDD-A97917190314}"/>
              </a:ext>
            </a:extLst>
          </p:cNvPr>
          <p:cNvSpPr>
            <a:spLocks noGrp="1"/>
          </p:cNvSpPr>
          <p:nvPr>
            <p:ph idx="1"/>
          </p:nvPr>
        </p:nvSpPr>
        <p:spPr/>
        <p:txBody>
          <a:bodyPr/>
          <a:lstStyle/>
          <a:p>
            <a:r>
              <a:rPr lang="en-US" dirty="0"/>
              <a:t>What  are some obstacles to healthy family life in our culture?</a:t>
            </a:r>
          </a:p>
          <a:p>
            <a:r>
              <a:rPr lang="en-US" dirty="0"/>
              <a:t>How has your family influenced your life?</a:t>
            </a:r>
          </a:p>
          <a:p>
            <a:endParaRPr lang="en-US" dirty="0"/>
          </a:p>
          <a:p>
            <a:pPr marL="0" indent="0">
              <a:buNone/>
            </a:pPr>
            <a:r>
              <a:rPr lang="en-US" dirty="0">
                <a:solidFill>
                  <a:srgbClr val="C00000"/>
                </a:solidFill>
                <a:sym typeface="Wingdings" panose="05000000000000000000" pitchFamily="2" charset="2"/>
              </a:rPr>
              <a:t> A right relationship with God is the foundation of all human relationships</a:t>
            </a:r>
            <a:endParaRPr lang="en-US" dirty="0">
              <a:solidFill>
                <a:srgbClr val="C00000"/>
              </a:solidFill>
            </a:endParaRPr>
          </a:p>
        </p:txBody>
      </p:sp>
    </p:spTree>
    <p:extLst>
      <p:ext uri="{BB962C8B-B14F-4D97-AF65-F5344CB8AC3E}">
        <p14:creationId xmlns:p14="http://schemas.microsoft.com/office/powerpoint/2010/main" val="13735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CCBB-C91D-B94A-861D-E67F80826689}"/>
              </a:ext>
            </a:extLst>
          </p:cNvPr>
          <p:cNvSpPr>
            <a:spLocks noGrp="1"/>
          </p:cNvSpPr>
          <p:nvPr>
            <p:ph type="title"/>
          </p:nvPr>
        </p:nvSpPr>
        <p:spPr/>
        <p:txBody>
          <a:bodyPr/>
          <a:lstStyle/>
          <a:p>
            <a:pPr algn="l"/>
            <a:r>
              <a:rPr lang="en-US" dirty="0"/>
              <a:t>Listen for a contrast of offerings.</a:t>
            </a:r>
          </a:p>
        </p:txBody>
      </p:sp>
      <p:sp>
        <p:nvSpPr>
          <p:cNvPr id="3" name="Content Placeholder 2">
            <a:extLst>
              <a:ext uri="{FF2B5EF4-FFF2-40B4-BE49-F238E27FC236}">
                <a16:creationId xmlns:a16="http://schemas.microsoft.com/office/drawing/2014/main" id="{F7D5E939-6FB6-A470-E015-3FE73FF9AA74}"/>
              </a:ext>
            </a:extLst>
          </p:cNvPr>
          <p:cNvSpPr>
            <a:spLocks noGrp="1"/>
          </p:cNvSpPr>
          <p:nvPr>
            <p:ph idx="1"/>
          </p:nvPr>
        </p:nvSpPr>
        <p:spPr>
          <a:xfrm>
            <a:off x="1183029" y="1802476"/>
            <a:ext cx="9825942" cy="4351338"/>
          </a:xfrm>
        </p:spPr>
        <p:txBody>
          <a:bodyPr/>
          <a:lstStyle/>
          <a:p>
            <a:pPr marL="0" indent="0" algn="ctr">
              <a:buNone/>
            </a:pPr>
            <a:r>
              <a:rPr lang="en-US" dirty="0"/>
              <a:t>Genesis 4:3-7 (NIV)  In the course of time Cain brought some of the fruits of the soil as an offering to the LORD. 4  But Abel brought fat portions from some of the firstborn of his flock. The LORD looked with favor on Abel and his offering, 5  but on Cain and his offering he did not look with favor. So Cain was </a:t>
            </a:r>
          </a:p>
        </p:txBody>
      </p:sp>
    </p:spTree>
    <p:extLst>
      <p:ext uri="{BB962C8B-B14F-4D97-AF65-F5344CB8AC3E}">
        <p14:creationId xmlns:p14="http://schemas.microsoft.com/office/powerpoint/2010/main" val="412141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CCBB-C91D-B94A-861D-E67F80826689}"/>
              </a:ext>
            </a:extLst>
          </p:cNvPr>
          <p:cNvSpPr>
            <a:spLocks noGrp="1"/>
          </p:cNvSpPr>
          <p:nvPr>
            <p:ph type="title"/>
          </p:nvPr>
        </p:nvSpPr>
        <p:spPr/>
        <p:txBody>
          <a:bodyPr/>
          <a:lstStyle/>
          <a:p>
            <a:pPr algn="l"/>
            <a:r>
              <a:rPr lang="en-US" dirty="0"/>
              <a:t>Listen for a contrast of offerings.</a:t>
            </a:r>
          </a:p>
        </p:txBody>
      </p:sp>
      <p:sp>
        <p:nvSpPr>
          <p:cNvPr id="3" name="Content Placeholder 2">
            <a:extLst>
              <a:ext uri="{FF2B5EF4-FFF2-40B4-BE49-F238E27FC236}">
                <a16:creationId xmlns:a16="http://schemas.microsoft.com/office/drawing/2014/main" id="{F7D5E939-6FB6-A470-E015-3FE73FF9AA74}"/>
              </a:ext>
            </a:extLst>
          </p:cNvPr>
          <p:cNvSpPr>
            <a:spLocks noGrp="1"/>
          </p:cNvSpPr>
          <p:nvPr>
            <p:ph idx="1"/>
          </p:nvPr>
        </p:nvSpPr>
        <p:spPr>
          <a:xfrm>
            <a:off x="1424891" y="1690688"/>
            <a:ext cx="9342217" cy="3923034"/>
          </a:xfrm>
        </p:spPr>
        <p:txBody>
          <a:bodyPr/>
          <a:lstStyle/>
          <a:p>
            <a:pPr marL="0" indent="0" algn="ctr">
              <a:buNone/>
            </a:pPr>
            <a:r>
              <a:rPr lang="en-US" dirty="0"/>
              <a:t>very angry, and his face was downcast. 6  Then the LORD said to Cain, "Why are you angry? Why is your face downcast? 7  If you do what is right, will you not be accepted? But if you do not do what is right, sin is crouching at your door; it desires to have you, but you must master it."</a:t>
            </a:r>
          </a:p>
        </p:txBody>
      </p:sp>
      <p:pic>
        <p:nvPicPr>
          <p:cNvPr id="4" name="Picture 3">
            <a:extLst>
              <a:ext uri="{FF2B5EF4-FFF2-40B4-BE49-F238E27FC236}">
                <a16:creationId xmlns:a16="http://schemas.microsoft.com/office/drawing/2014/main" id="{730D8CC9-027A-7822-8B67-0DB1CA53F2B4}"/>
              </a:ext>
            </a:extLst>
          </p:cNvPr>
          <p:cNvPicPr>
            <a:picLocks noChangeAspect="1"/>
          </p:cNvPicPr>
          <p:nvPr/>
        </p:nvPicPr>
        <p:blipFill>
          <a:blip r:embed="rId2"/>
          <a:stretch>
            <a:fillRect/>
          </a:stretch>
        </p:blipFill>
        <p:spPr>
          <a:xfrm>
            <a:off x="5148380" y="5613722"/>
            <a:ext cx="1895238" cy="304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71380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69</TotalTime>
  <Words>920</Words>
  <Application>Microsoft Office PowerPoint</Application>
  <PresentationFormat>Widescreen</PresentationFormat>
  <Paragraphs>72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Comic Sans MS</vt:lpstr>
      <vt:lpstr>Wingdings</vt:lpstr>
      <vt:lpstr>Office Theme</vt:lpstr>
      <vt:lpstr>Cain and Abel Family Responsibility</vt:lpstr>
      <vt:lpstr>Video Introduction</vt:lpstr>
      <vt:lpstr>Be honest now …</vt:lpstr>
      <vt:lpstr>Listen for differences</vt:lpstr>
      <vt:lpstr>Different Individuals</vt:lpstr>
      <vt:lpstr>Different Individuals</vt:lpstr>
      <vt:lpstr>Different Individuals</vt:lpstr>
      <vt:lpstr>Listen for a contrast of offerings.</vt:lpstr>
      <vt:lpstr>Listen for a contrast of offerings.</vt:lpstr>
      <vt:lpstr>Different Offerings</vt:lpstr>
      <vt:lpstr>Different Offerings</vt:lpstr>
      <vt:lpstr>Different Offerings</vt:lpstr>
      <vt:lpstr>Listen for a curse pronounced.</vt:lpstr>
      <vt:lpstr>Listen for a curse pronounced.</vt:lpstr>
      <vt:lpstr>Different Destiny</vt:lpstr>
      <vt:lpstr>Different Destiny</vt:lpstr>
      <vt:lpstr>Application</vt:lpstr>
      <vt:lpstr>Application</vt:lpstr>
      <vt:lpstr>Application</vt:lpstr>
      <vt:lpstr>Family Activities</vt:lpstr>
      <vt:lpstr>Cain and Abel Family Responsibility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3</cp:revision>
  <dcterms:created xsi:type="dcterms:W3CDTF">2024-09-26T14:53:21Z</dcterms:created>
  <dcterms:modified xsi:type="dcterms:W3CDTF">2024-09-26T16:02:38Z</dcterms:modified>
</cp:coreProperties>
</file>