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3/29/2024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3/29/2024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3/29/2024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3/29/2024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4ywus55p"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hyperlink" Target="https://tinyurl.com/3shcfey9"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Built on Christ</a:t>
            </a:r>
          </a:p>
        </p:txBody>
      </p:sp>
      <p:sp>
        <p:nvSpPr>
          <p:cNvPr id="3" name="Subtitle 2"/>
          <p:cNvSpPr>
            <a:spLocks noGrp="1"/>
          </p:cNvSpPr>
          <p:nvPr>
            <p:ph type="subTitle" idx="1"/>
          </p:nvPr>
        </p:nvSpPr>
        <p:spPr>
          <a:xfrm>
            <a:off x="1524000" y="3776352"/>
            <a:ext cx="9144000" cy="1481447"/>
          </a:xfrm>
        </p:spPr>
        <p:txBody>
          <a:bodyPr/>
          <a:lstStyle/>
          <a:p>
            <a:r>
              <a:rPr lang="en-US" dirty="0"/>
              <a:t>April 14</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65C3D-7548-1D36-7AE3-5DB3E2BA582B}"/>
              </a:ext>
            </a:extLst>
          </p:cNvPr>
          <p:cNvSpPr>
            <a:spLocks noGrp="1"/>
          </p:cNvSpPr>
          <p:nvPr>
            <p:ph type="title"/>
          </p:nvPr>
        </p:nvSpPr>
        <p:spPr/>
        <p:txBody>
          <a:bodyPr/>
          <a:lstStyle/>
          <a:p>
            <a:r>
              <a:rPr lang="en-US" dirty="0"/>
              <a:t>Trust and Obey Christ</a:t>
            </a:r>
          </a:p>
        </p:txBody>
      </p:sp>
      <p:sp>
        <p:nvSpPr>
          <p:cNvPr id="3" name="Content Placeholder 2">
            <a:extLst>
              <a:ext uri="{FF2B5EF4-FFF2-40B4-BE49-F238E27FC236}">
                <a16:creationId xmlns:a16="http://schemas.microsoft.com/office/drawing/2014/main" id="{6DD96AA0-12F4-83AB-BF48-BF158792977C}"/>
              </a:ext>
            </a:extLst>
          </p:cNvPr>
          <p:cNvSpPr>
            <a:spLocks noGrp="1"/>
          </p:cNvSpPr>
          <p:nvPr>
            <p:ph idx="1"/>
          </p:nvPr>
        </p:nvSpPr>
        <p:spPr/>
        <p:txBody>
          <a:bodyPr/>
          <a:lstStyle/>
          <a:p>
            <a:r>
              <a:rPr lang="en-US" dirty="0"/>
              <a:t>If we are “stones” which form the “building” of the church, what are different kinds of “stones” needed for God’s church – both the local congregation and the church universal?</a:t>
            </a:r>
          </a:p>
        </p:txBody>
      </p:sp>
      <p:pic>
        <p:nvPicPr>
          <p:cNvPr id="4098" name="Picture 2" descr="Preacher with Bible clipart">
            <a:extLst>
              <a:ext uri="{FF2B5EF4-FFF2-40B4-BE49-F238E27FC236}">
                <a16:creationId xmlns:a16="http://schemas.microsoft.com/office/drawing/2014/main" id="{DE10DCAE-3956-8E9F-9DDC-E442035319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7391" y="4097437"/>
            <a:ext cx="1178996" cy="22144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descr="A cartoon of a person at a podium&#10;&#10;Description automatically generated">
            <a:extLst>
              <a:ext uri="{FF2B5EF4-FFF2-40B4-BE49-F238E27FC236}">
                <a16:creationId xmlns:a16="http://schemas.microsoft.com/office/drawing/2014/main" id="{74381AD2-2700-DD72-D2D9-2AF4A1F4A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9450" y="4097437"/>
            <a:ext cx="1259561" cy="1961909"/>
          </a:xfrm>
          <a:prstGeom prst="rect">
            <a:avLst/>
          </a:prstGeom>
          <a:ln>
            <a:noFill/>
          </a:ln>
          <a:effectLst>
            <a:outerShdw blurRad="292100" dist="139700" dir="2700000" algn="tl" rotWithShape="0">
              <a:srgbClr val="333333">
                <a:alpha val="65000"/>
              </a:srgbClr>
            </a:outerShdw>
          </a:effectLst>
        </p:spPr>
      </p:pic>
      <p:pic>
        <p:nvPicPr>
          <p:cNvPr id="7" name="Picture 6" descr="A person and children holding hands&#10;&#10;Description automatically generated">
            <a:extLst>
              <a:ext uri="{FF2B5EF4-FFF2-40B4-BE49-F238E27FC236}">
                <a16:creationId xmlns:a16="http://schemas.microsoft.com/office/drawing/2014/main" id="{39D4A0A4-1093-9C2F-1BD0-525A00CE90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5565" y="3855207"/>
            <a:ext cx="2340869" cy="24566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8367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00851-E0A8-32E3-85D6-E8D2E174956C}"/>
              </a:ext>
            </a:extLst>
          </p:cNvPr>
          <p:cNvSpPr>
            <a:spLocks noGrp="1"/>
          </p:cNvSpPr>
          <p:nvPr>
            <p:ph type="title"/>
          </p:nvPr>
        </p:nvSpPr>
        <p:spPr/>
        <p:txBody>
          <a:bodyPr/>
          <a:lstStyle/>
          <a:p>
            <a:pPr algn="l"/>
            <a:r>
              <a:rPr lang="en-US" dirty="0"/>
              <a:t>Listen for who is the “stone”.</a:t>
            </a:r>
          </a:p>
        </p:txBody>
      </p:sp>
      <p:sp>
        <p:nvSpPr>
          <p:cNvPr id="3" name="Content Placeholder 2">
            <a:extLst>
              <a:ext uri="{FF2B5EF4-FFF2-40B4-BE49-F238E27FC236}">
                <a16:creationId xmlns:a16="http://schemas.microsoft.com/office/drawing/2014/main" id="{5DFD21BE-7947-5DC5-2DA1-4EF62EF15D90}"/>
              </a:ext>
            </a:extLst>
          </p:cNvPr>
          <p:cNvSpPr>
            <a:spLocks noGrp="1"/>
          </p:cNvSpPr>
          <p:nvPr>
            <p:ph idx="1"/>
          </p:nvPr>
        </p:nvSpPr>
        <p:spPr>
          <a:xfrm>
            <a:off x="1521106" y="1952947"/>
            <a:ext cx="8791937" cy="4351338"/>
          </a:xfrm>
        </p:spPr>
        <p:txBody>
          <a:bodyPr/>
          <a:lstStyle/>
          <a:p>
            <a:pPr marL="0" indent="0" algn="ctr">
              <a:buNone/>
            </a:pPr>
            <a:r>
              <a:rPr lang="en-US" dirty="0"/>
              <a:t>1 Peter 2:6-8 (NIV)  For in Scripture it says: "See, I lay a stone in Zion, a chosen and precious cornerstone, and the one who trusts in him will never be put to shame." 7  Now to you who believe, this stone is precious. But to those who </a:t>
            </a:r>
          </a:p>
        </p:txBody>
      </p:sp>
    </p:spTree>
    <p:extLst>
      <p:ext uri="{BB962C8B-B14F-4D97-AF65-F5344CB8AC3E}">
        <p14:creationId xmlns:p14="http://schemas.microsoft.com/office/powerpoint/2010/main" val="210401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00851-E0A8-32E3-85D6-E8D2E174956C}"/>
              </a:ext>
            </a:extLst>
          </p:cNvPr>
          <p:cNvSpPr>
            <a:spLocks noGrp="1"/>
          </p:cNvSpPr>
          <p:nvPr>
            <p:ph type="title"/>
          </p:nvPr>
        </p:nvSpPr>
        <p:spPr/>
        <p:txBody>
          <a:bodyPr/>
          <a:lstStyle/>
          <a:p>
            <a:pPr algn="l"/>
            <a:r>
              <a:rPr lang="en-US" dirty="0"/>
              <a:t>Listen for who is the “stone”.</a:t>
            </a:r>
          </a:p>
        </p:txBody>
      </p:sp>
      <p:sp>
        <p:nvSpPr>
          <p:cNvPr id="3" name="Content Placeholder 2">
            <a:extLst>
              <a:ext uri="{FF2B5EF4-FFF2-40B4-BE49-F238E27FC236}">
                <a16:creationId xmlns:a16="http://schemas.microsoft.com/office/drawing/2014/main" id="{5DFD21BE-7947-5DC5-2DA1-4EF62EF15D90}"/>
              </a:ext>
            </a:extLst>
          </p:cNvPr>
          <p:cNvSpPr>
            <a:spLocks noGrp="1"/>
          </p:cNvSpPr>
          <p:nvPr>
            <p:ph idx="1"/>
          </p:nvPr>
        </p:nvSpPr>
        <p:spPr>
          <a:xfrm>
            <a:off x="1521106" y="1952947"/>
            <a:ext cx="8977132" cy="4351338"/>
          </a:xfrm>
        </p:spPr>
        <p:txBody>
          <a:bodyPr/>
          <a:lstStyle/>
          <a:p>
            <a:pPr marL="0" indent="0" algn="ctr">
              <a:buNone/>
            </a:pPr>
            <a:r>
              <a:rPr lang="en-US" dirty="0"/>
              <a:t>do not believe, "The stone the builders rejected has become the capstone, 8  and, "A stone that causes men to stumble and a rock that makes them fall." They stumble because they disobey the message--which is also what they were destined for.</a:t>
            </a:r>
          </a:p>
        </p:txBody>
      </p:sp>
      <p:pic>
        <p:nvPicPr>
          <p:cNvPr id="4" name="Picture 3">
            <a:extLst>
              <a:ext uri="{FF2B5EF4-FFF2-40B4-BE49-F238E27FC236}">
                <a16:creationId xmlns:a16="http://schemas.microsoft.com/office/drawing/2014/main" id="{2644B551-8549-91B6-8A4B-2E709E96E883}"/>
              </a:ext>
            </a:extLst>
          </p:cNvPr>
          <p:cNvPicPr>
            <a:picLocks noChangeAspect="1"/>
          </p:cNvPicPr>
          <p:nvPr/>
        </p:nvPicPr>
        <p:blipFill>
          <a:blip r:embed="rId2"/>
          <a:stretch>
            <a:fillRect/>
          </a:stretch>
        </p:blipFill>
        <p:spPr>
          <a:xfrm>
            <a:off x="4976952" y="5607892"/>
            <a:ext cx="2238095" cy="2952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71435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D7AFB-D4B9-00C4-6134-24F1BD91BA58}"/>
              </a:ext>
            </a:extLst>
          </p:cNvPr>
          <p:cNvSpPr>
            <a:spLocks noGrp="1"/>
          </p:cNvSpPr>
          <p:nvPr>
            <p:ph type="title"/>
          </p:nvPr>
        </p:nvSpPr>
        <p:spPr/>
        <p:txBody>
          <a:bodyPr/>
          <a:lstStyle/>
          <a:p>
            <a:r>
              <a:rPr lang="en-US" dirty="0"/>
              <a:t>Foundation of the Church</a:t>
            </a:r>
          </a:p>
        </p:txBody>
      </p:sp>
      <p:sp>
        <p:nvSpPr>
          <p:cNvPr id="3" name="Content Placeholder 2">
            <a:extLst>
              <a:ext uri="{FF2B5EF4-FFF2-40B4-BE49-F238E27FC236}">
                <a16:creationId xmlns:a16="http://schemas.microsoft.com/office/drawing/2014/main" id="{C46728A7-1DAC-3CCF-E014-50F1BDD5E0D7}"/>
              </a:ext>
            </a:extLst>
          </p:cNvPr>
          <p:cNvSpPr>
            <a:spLocks noGrp="1"/>
          </p:cNvSpPr>
          <p:nvPr>
            <p:ph idx="1"/>
          </p:nvPr>
        </p:nvSpPr>
        <p:spPr/>
        <p:txBody>
          <a:bodyPr/>
          <a:lstStyle/>
          <a:p>
            <a:r>
              <a:rPr lang="en-US" dirty="0"/>
              <a:t>What will happen to those who trust in the "Cornerstone", those who build their lives on Him? </a:t>
            </a:r>
          </a:p>
          <a:p>
            <a:r>
              <a:rPr lang="en-US" dirty="0"/>
              <a:t>How did Isaiah 28:16 (quoted by Jesus) describe the “stone”?</a:t>
            </a:r>
          </a:p>
          <a:p>
            <a:r>
              <a:rPr lang="en-US" dirty="0"/>
              <a:t>How was Christ treated differently by believers and unbelievers?</a:t>
            </a:r>
          </a:p>
        </p:txBody>
      </p:sp>
      <p:graphicFrame>
        <p:nvGraphicFramePr>
          <p:cNvPr id="4" name="Table 3">
            <a:extLst>
              <a:ext uri="{FF2B5EF4-FFF2-40B4-BE49-F238E27FC236}">
                <a16:creationId xmlns:a16="http://schemas.microsoft.com/office/drawing/2014/main" id="{87D4FB1F-B4B3-FA06-4060-1AFB60A29C1F}"/>
              </a:ext>
            </a:extLst>
          </p:cNvPr>
          <p:cNvGraphicFramePr>
            <a:graphicFrameLocks noGrp="1"/>
          </p:cNvGraphicFramePr>
          <p:nvPr>
            <p:extLst>
              <p:ext uri="{D42A27DB-BD31-4B8C-83A1-F6EECF244321}">
                <p14:modId xmlns:p14="http://schemas.microsoft.com/office/powerpoint/2010/main" val="2717084714"/>
              </p:ext>
            </p:extLst>
          </p:nvPr>
        </p:nvGraphicFramePr>
        <p:xfrm>
          <a:off x="1215342" y="1911859"/>
          <a:ext cx="9930114" cy="2316480"/>
        </p:xfrm>
        <a:graphic>
          <a:graphicData uri="http://schemas.openxmlformats.org/drawingml/2006/table">
            <a:tbl>
              <a:tblPr firstRow="1" bandRow="1">
                <a:tableStyleId>{5C22544A-7EE6-4342-B048-85BDC9FD1C3A}</a:tableStyleId>
              </a:tblPr>
              <a:tblGrid>
                <a:gridCol w="4965057">
                  <a:extLst>
                    <a:ext uri="{9D8B030D-6E8A-4147-A177-3AD203B41FA5}">
                      <a16:colId xmlns:a16="http://schemas.microsoft.com/office/drawing/2014/main" val="1326495223"/>
                    </a:ext>
                  </a:extLst>
                </a:gridCol>
                <a:gridCol w="4965057">
                  <a:extLst>
                    <a:ext uri="{9D8B030D-6E8A-4147-A177-3AD203B41FA5}">
                      <a16:colId xmlns:a16="http://schemas.microsoft.com/office/drawing/2014/main" val="560906"/>
                    </a:ext>
                  </a:extLst>
                </a:gridCol>
              </a:tblGrid>
              <a:tr h="370840">
                <a:tc>
                  <a:txBody>
                    <a:bodyPr/>
                    <a:lstStyle/>
                    <a:p>
                      <a:pPr algn="ctr"/>
                      <a:r>
                        <a:rPr lang="en-US" sz="2800" dirty="0"/>
                        <a:t>Believers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u="none" dirty="0"/>
                        <a:t>Unbelievers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0291241"/>
                  </a:ext>
                </a:extLst>
              </a:tr>
              <a:tr h="370840">
                <a:tc>
                  <a:txBody>
                    <a:bodyPr/>
                    <a:lstStyle/>
                    <a:p>
                      <a:endParaRPr lang="en-US" sz="2800" dirty="0"/>
                    </a:p>
                    <a:p>
                      <a:endParaRPr lang="en-US" sz="2800" dirty="0"/>
                    </a:p>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6253652"/>
                  </a:ext>
                </a:extLst>
              </a:tr>
            </a:tbl>
          </a:graphicData>
        </a:graphic>
      </p:graphicFrame>
    </p:spTree>
    <p:extLst>
      <p:ext uri="{BB962C8B-B14F-4D97-AF65-F5344CB8AC3E}">
        <p14:creationId xmlns:p14="http://schemas.microsoft.com/office/powerpoint/2010/main" val="332200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E5CF6-5A55-B2F9-F186-8DCA3C23C56B}"/>
              </a:ext>
            </a:extLst>
          </p:cNvPr>
          <p:cNvSpPr>
            <a:spLocks noGrp="1"/>
          </p:cNvSpPr>
          <p:nvPr>
            <p:ph type="title"/>
          </p:nvPr>
        </p:nvSpPr>
        <p:spPr/>
        <p:txBody>
          <a:bodyPr/>
          <a:lstStyle/>
          <a:p>
            <a:r>
              <a:rPr lang="en-US" dirty="0"/>
              <a:t>Foundation of the Church</a:t>
            </a:r>
          </a:p>
        </p:txBody>
      </p:sp>
      <p:sp>
        <p:nvSpPr>
          <p:cNvPr id="3" name="Content Placeholder 2">
            <a:extLst>
              <a:ext uri="{FF2B5EF4-FFF2-40B4-BE49-F238E27FC236}">
                <a16:creationId xmlns:a16="http://schemas.microsoft.com/office/drawing/2014/main" id="{41669549-A126-09CA-EF11-DAC944EDCD06}"/>
              </a:ext>
            </a:extLst>
          </p:cNvPr>
          <p:cNvSpPr>
            <a:spLocks noGrp="1"/>
          </p:cNvSpPr>
          <p:nvPr>
            <p:ph idx="1"/>
          </p:nvPr>
        </p:nvSpPr>
        <p:spPr/>
        <p:txBody>
          <a:bodyPr/>
          <a:lstStyle/>
          <a:p>
            <a:r>
              <a:rPr lang="en-US" dirty="0"/>
              <a:t>In what ways do people stumble over Jesus and His message today?</a:t>
            </a:r>
          </a:p>
          <a:p>
            <a:endParaRPr lang="en-US" dirty="0"/>
          </a:p>
        </p:txBody>
      </p:sp>
    </p:spTree>
    <p:extLst>
      <p:ext uri="{BB962C8B-B14F-4D97-AF65-F5344CB8AC3E}">
        <p14:creationId xmlns:p14="http://schemas.microsoft.com/office/powerpoint/2010/main" val="2100671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E5CF6-5A55-B2F9-F186-8DCA3C23C56B}"/>
              </a:ext>
            </a:extLst>
          </p:cNvPr>
          <p:cNvSpPr>
            <a:spLocks noGrp="1"/>
          </p:cNvSpPr>
          <p:nvPr>
            <p:ph type="title"/>
          </p:nvPr>
        </p:nvSpPr>
        <p:spPr/>
        <p:txBody>
          <a:bodyPr/>
          <a:lstStyle/>
          <a:p>
            <a:r>
              <a:rPr lang="en-US" dirty="0"/>
              <a:t>Foundation of the Church</a:t>
            </a:r>
          </a:p>
        </p:txBody>
      </p:sp>
      <p:sp>
        <p:nvSpPr>
          <p:cNvPr id="3" name="Content Placeholder 2">
            <a:extLst>
              <a:ext uri="{FF2B5EF4-FFF2-40B4-BE49-F238E27FC236}">
                <a16:creationId xmlns:a16="http://schemas.microsoft.com/office/drawing/2014/main" id="{41669549-A126-09CA-EF11-DAC944EDCD06}"/>
              </a:ext>
            </a:extLst>
          </p:cNvPr>
          <p:cNvSpPr>
            <a:spLocks noGrp="1"/>
          </p:cNvSpPr>
          <p:nvPr>
            <p:ph idx="1"/>
          </p:nvPr>
        </p:nvSpPr>
        <p:spPr/>
        <p:txBody>
          <a:bodyPr>
            <a:normAutofit/>
          </a:bodyPr>
          <a:lstStyle/>
          <a:p>
            <a:r>
              <a:rPr lang="en-US" dirty="0">
                <a:solidFill>
                  <a:srgbClr val="C00000"/>
                </a:solidFill>
              </a:rPr>
              <a:t>In verse 6 Jesus quoted Isaiah 28:16.  Consider these facts about what Isaiah said.</a:t>
            </a:r>
          </a:p>
          <a:p>
            <a:pPr lvl="1"/>
            <a:r>
              <a:rPr lang="en-US" dirty="0">
                <a:solidFill>
                  <a:srgbClr val="C00000"/>
                </a:solidFill>
              </a:rPr>
              <a:t>Zion was a name for the city of Jerusalem.</a:t>
            </a:r>
          </a:p>
          <a:p>
            <a:pPr lvl="1"/>
            <a:r>
              <a:rPr lang="en-US" dirty="0">
                <a:solidFill>
                  <a:srgbClr val="C00000"/>
                </a:solidFill>
              </a:rPr>
              <a:t>In the ancient world, the greatest care was taken in</a:t>
            </a:r>
          </a:p>
          <a:p>
            <a:pPr lvl="2"/>
            <a:r>
              <a:rPr lang="en-US" dirty="0">
                <a:solidFill>
                  <a:srgbClr val="C00000"/>
                </a:solidFill>
              </a:rPr>
              <a:t>Selecting, preparing, and </a:t>
            </a:r>
          </a:p>
          <a:p>
            <a:pPr lvl="2"/>
            <a:r>
              <a:rPr lang="en-US" dirty="0">
                <a:solidFill>
                  <a:srgbClr val="C00000"/>
                </a:solidFill>
              </a:rPr>
              <a:t>Setting in perfect position, the primary foundation stone of a temple building.</a:t>
            </a:r>
          </a:p>
          <a:p>
            <a:pPr lvl="1"/>
            <a:r>
              <a:rPr lang="en-US" dirty="0">
                <a:solidFill>
                  <a:srgbClr val="C00000"/>
                </a:solidFill>
              </a:rPr>
              <a:t>The stones in a temple structure “depend” on the cornerstone for direction and support. </a:t>
            </a:r>
          </a:p>
          <a:p>
            <a:endParaRPr lang="en-US" dirty="0"/>
          </a:p>
        </p:txBody>
      </p:sp>
    </p:spTree>
    <p:extLst>
      <p:ext uri="{BB962C8B-B14F-4D97-AF65-F5344CB8AC3E}">
        <p14:creationId xmlns:p14="http://schemas.microsoft.com/office/powerpoint/2010/main" val="126975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B0DE9-EAF6-1A20-5725-B47FD3673BE4}"/>
              </a:ext>
            </a:extLst>
          </p:cNvPr>
          <p:cNvSpPr>
            <a:spLocks noGrp="1"/>
          </p:cNvSpPr>
          <p:nvPr>
            <p:ph type="title"/>
          </p:nvPr>
        </p:nvSpPr>
        <p:spPr/>
        <p:txBody>
          <a:bodyPr/>
          <a:lstStyle/>
          <a:p>
            <a:r>
              <a:rPr lang="en-US" dirty="0"/>
              <a:t>Foundation of the Church</a:t>
            </a:r>
          </a:p>
        </p:txBody>
      </p:sp>
      <p:sp>
        <p:nvSpPr>
          <p:cNvPr id="3" name="Content Placeholder 2">
            <a:extLst>
              <a:ext uri="{FF2B5EF4-FFF2-40B4-BE49-F238E27FC236}">
                <a16:creationId xmlns:a16="http://schemas.microsoft.com/office/drawing/2014/main" id="{85EAAF6B-9BA6-A437-826A-E5FCAA5CACF3}"/>
              </a:ext>
            </a:extLst>
          </p:cNvPr>
          <p:cNvSpPr>
            <a:spLocks noGrp="1"/>
          </p:cNvSpPr>
          <p:nvPr>
            <p:ph idx="1"/>
          </p:nvPr>
        </p:nvSpPr>
        <p:spPr/>
        <p:txBody>
          <a:bodyPr/>
          <a:lstStyle/>
          <a:p>
            <a:endParaRPr lang="en-US" dirty="0"/>
          </a:p>
          <a:p>
            <a:endParaRPr lang="en-US" dirty="0"/>
          </a:p>
          <a:p>
            <a:r>
              <a:rPr lang="en-US" dirty="0"/>
              <a:t>So, for what things do </a:t>
            </a:r>
            <a:br>
              <a:rPr lang="en-US" dirty="0"/>
            </a:br>
            <a:r>
              <a:rPr lang="en-US" dirty="0"/>
              <a:t>we depend on Jesus ?</a:t>
            </a:r>
          </a:p>
        </p:txBody>
      </p:sp>
      <p:pic>
        <p:nvPicPr>
          <p:cNvPr id="5" name="Picture 4" descr="A cartoon of a person with a beard and a red cape&#10;&#10;Description automatically generated">
            <a:extLst>
              <a:ext uri="{FF2B5EF4-FFF2-40B4-BE49-F238E27FC236}">
                <a16:creationId xmlns:a16="http://schemas.microsoft.com/office/drawing/2014/main" id="{2C080E7C-8309-9505-E278-E398779A8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028" y="1814766"/>
            <a:ext cx="2294103" cy="40251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87406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365D4-7932-BCCF-C425-6333CB165984}"/>
              </a:ext>
            </a:extLst>
          </p:cNvPr>
          <p:cNvSpPr>
            <a:spLocks noGrp="1"/>
          </p:cNvSpPr>
          <p:nvPr>
            <p:ph type="title"/>
          </p:nvPr>
        </p:nvSpPr>
        <p:spPr/>
        <p:txBody>
          <a:bodyPr/>
          <a:lstStyle/>
          <a:p>
            <a:pPr algn="l"/>
            <a:r>
              <a:rPr lang="en-US" dirty="0"/>
              <a:t>Listen for Jesus as the center.</a:t>
            </a:r>
          </a:p>
        </p:txBody>
      </p:sp>
      <p:sp>
        <p:nvSpPr>
          <p:cNvPr id="3" name="Content Placeholder 2">
            <a:extLst>
              <a:ext uri="{FF2B5EF4-FFF2-40B4-BE49-F238E27FC236}">
                <a16:creationId xmlns:a16="http://schemas.microsoft.com/office/drawing/2014/main" id="{5C370495-CF13-122E-33A0-80D1574111E0}"/>
              </a:ext>
            </a:extLst>
          </p:cNvPr>
          <p:cNvSpPr>
            <a:spLocks noGrp="1"/>
          </p:cNvSpPr>
          <p:nvPr>
            <p:ph idx="1"/>
          </p:nvPr>
        </p:nvSpPr>
        <p:spPr/>
        <p:txBody>
          <a:bodyPr/>
          <a:lstStyle/>
          <a:p>
            <a:pPr marL="0" indent="0" algn="ctr">
              <a:buNone/>
            </a:pPr>
            <a:r>
              <a:rPr lang="en-US" dirty="0"/>
              <a:t>1 Peter 2:9-12 (NIV)  But you are a chosen people, a royal priesthood, a holy nation, a people belonging to God, that you may declare the praises of him who called you out of darkness into his wonderful light. 10  Once you were not a people, but now you are the people of God; once you had not received mercy, but now you have </a:t>
            </a:r>
          </a:p>
        </p:txBody>
      </p:sp>
    </p:spTree>
    <p:extLst>
      <p:ext uri="{BB962C8B-B14F-4D97-AF65-F5344CB8AC3E}">
        <p14:creationId xmlns:p14="http://schemas.microsoft.com/office/powerpoint/2010/main" val="97120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365D4-7932-BCCF-C425-6333CB165984}"/>
              </a:ext>
            </a:extLst>
          </p:cNvPr>
          <p:cNvSpPr>
            <a:spLocks noGrp="1"/>
          </p:cNvSpPr>
          <p:nvPr>
            <p:ph type="title"/>
          </p:nvPr>
        </p:nvSpPr>
        <p:spPr/>
        <p:txBody>
          <a:bodyPr/>
          <a:lstStyle/>
          <a:p>
            <a:pPr algn="l"/>
            <a:r>
              <a:rPr lang="en-US" dirty="0"/>
              <a:t>Listen for Jesus as the center.</a:t>
            </a:r>
          </a:p>
        </p:txBody>
      </p:sp>
      <p:sp>
        <p:nvSpPr>
          <p:cNvPr id="3" name="Content Placeholder 2">
            <a:extLst>
              <a:ext uri="{FF2B5EF4-FFF2-40B4-BE49-F238E27FC236}">
                <a16:creationId xmlns:a16="http://schemas.microsoft.com/office/drawing/2014/main" id="{5C370495-CF13-122E-33A0-80D1574111E0}"/>
              </a:ext>
            </a:extLst>
          </p:cNvPr>
          <p:cNvSpPr>
            <a:spLocks noGrp="1"/>
          </p:cNvSpPr>
          <p:nvPr>
            <p:ph idx="1"/>
          </p:nvPr>
        </p:nvSpPr>
        <p:spPr>
          <a:xfrm>
            <a:off x="1171454" y="1825625"/>
            <a:ext cx="9849091" cy="4351338"/>
          </a:xfrm>
        </p:spPr>
        <p:txBody>
          <a:bodyPr/>
          <a:lstStyle/>
          <a:p>
            <a:pPr marL="0" indent="0" algn="ctr">
              <a:buNone/>
            </a:pPr>
            <a:r>
              <a:rPr lang="en-US" dirty="0"/>
              <a:t>received mercy. 11  Dear friends, I urge you, as aliens and strangers in the world, to abstain from sinful desires, which war against your soul. 12  Live such good lives among the pagans that, though they accuse you of doing wrong, they may see your good deeds and glorify God on the day he visits us.</a:t>
            </a:r>
          </a:p>
        </p:txBody>
      </p:sp>
      <p:pic>
        <p:nvPicPr>
          <p:cNvPr id="4" name="Picture 3">
            <a:extLst>
              <a:ext uri="{FF2B5EF4-FFF2-40B4-BE49-F238E27FC236}">
                <a16:creationId xmlns:a16="http://schemas.microsoft.com/office/drawing/2014/main" id="{EA2E21E0-3C63-A805-9DB3-85940B4A1425}"/>
              </a:ext>
            </a:extLst>
          </p:cNvPr>
          <p:cNvPicPr>
            <a:picLocks noChangeAspect="1"/>
          </p:cNvPicPr>
          <p:nvPr/>
        </p:nvPicPr>
        <p:blipFill>
          <a:blip r:embed="rId2"/>
          <a:stretch>
            <a:fillRect/>
          </a:stretch>
        </p:blipFill>
        <p:spPr>
          <a:xfrm>
            <a:off x="4976951" y="5677340"/>
            <a:ext cx="2238095" cy="2952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07877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881EC-9FAD-E883-7921-DDE0811E6CB4}"/>
              </a:ext>
            </a:extLst>
          </p:cNvPr>
          <p:cNvSpPr>
            <a:spLocks noGrp="1"/>
          </p:cNvSpPr>
          <p:nvPr>
            <p:ph type="title"/>
          </p:nvPr>
        </p:nvSpPr>
        <p:spPr/>
        <p:txBody>
          <a:bodyPr/>
          <a:lstStyle/>
          <a:p>
            <a:r>
              <a:rPr lang="en-US" dirty="0"/>
              <a:t>Proclaim Christ, Glorify the Lord</a:t>
            </a:r>
          </a:p>
        </p:txBody>
      </p:sp>
      <p:sp>
        <p:nvSpPr>
          <p:cNvPr id="3" name="Content Placeholder 2">
            <a:extLst>
              <a:ext uri="{FF2B5EF4-FFF2-40B4-BE49-F238E27FC236}">
                <a16:creationId xmlns:a16="http://schemas.microsoft.com/office/drawing/2014/main" id="{9FA829DF-0109-0771-0F55-6806295C11FD}"/>
              </a:ext>
            </a:extLst>
          </p:cNvPr>
          <p:cNvSpPr>
            <a:spLocks noGrp="1"/>
          </p:cNvSpPr>
          <p:nvPr>
            <p:ph idx="1"/>
          </p:nvPr>
        </p:nvSpPr>
        <p:spPr>
          <a:xfrm>
            <a:off x="838200" y="2025569"/>
            <a:ext cx="10515600" cy="4151393"/>
          </a:xfrm>
        </p:spPr>
        <p:txBody>
          <a:bodyPr/>
          <a:lstStyle/>
          <a:p>
            <a:r>
              <a:rPr lang="en-US" dirty="0">
                <a:solidFill>
                  <a:srgbClr val="C00000"/>
                </a:solidFill>
              </a:rPr>
              <a:t>Note the four images Peter used to describe what those who  believe in Christ have become.</a:t>
            </a:r>
          </a:p>
          <a:p>
            <a:pPr lvl="1"/>
            <a:r>
              <a:rPr lang="en-US" dirty="0">
                <a:solidFill>
                  <a:srgbClr val="C00000"/>
                </a:solidFill>
              </a:rPr>
              <a:t>A chosen race</a:t>
            </a:r>
          </a:p>
          <a:p>
            <a:pPr lvl="1"/>
            <a:r>
              <a:rPr lang="en-US" dirty="0">
                <a:solidFill>
                  <a:srgbClr val="C00000"/>
                </a:solidFill>
              </a:rPr>
              <a:t>A royal priesthood</a:t>
            </a:r>
          </a:p>
          <a:p>
            <a:pPr lvl="1"/>
            <a:r>
              <a:rPr lang="en-US" dirty="0">
                <a:solidFill>
                  <a:srgbClr val="C00000"/>
                </a:solidFill>
              </a:rPr>
              <a:t>A holy nation</a:t>
            </a:r>
          </a:p>
          <a:p>
            <a:pPr lvl="1"/>
            <a:r>
              <a:rPr lang="en-US" dirty="0">
                <a:solidFill>
                  <a:srgbClr val="C00000"/>
                </a:solidFill>
              </a:rPr>
              <a:t>A people for His possession</a:t>
            </a:r>
            <a:r>
              <a:rPr lang="en-US" dirty="0"/>
              <a:t> </a:t>
            </a:r>
          </a:p>
          <a:p>
            <a:endParaRPr lang="en-US" dirty="0"/>
          </a:p>
        </p:txBody>
      </p:sp>
    </p:spTree>
    <p:extLst>
      <p:ext uri="{BB962C8B-B14F-4D97-AF65-F5344CB8AC3E}">
        <p14:creationId xmlns:p14="http://schemas.microsoft.com/office/powerpoint/2010/main" val="1647282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E11E3-3D09-F6B6-8116-9A795EC4C843}"/>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7EC742D7-94B8-811A-993F-112744C4CE91}"/>
              </a:ext>
            </a:extLst>
          </p:cNvPr>
          <p:cNvGrpSpPr/>
          <p:nvPr/>
        </p:nvGrpSpPr>
        <p:grpSpPr>
          <a:xfrm>
            <a:off x="2849598" y="1690688"/>
            <a:ext cx="6492803" cy="4161682"/>
            <a:chOff x="2849598" y="1690688"/>
            <a:chExt cx="6492803" cy="4161682"/>
          </a:xfrm>
        </p:grpSpPr>
        <p:pic>
          <p:nvPicPr>
            <p:cNvPr id="4" name="Picture 3" descr="A video of a person walking in front of a building&#10;&#10;Description automatically generated">
              <a:extLst>
                <a:ext uri="{FF2B5EF4-FFF2-40B4-BE49-F238E27FC236}">
                  <a16:creationId xmlns:a16="http://schemas.microsoft.com/office/drawing/2014/main" id="{4D942973-91F2-1556-F9C4-96D5F30EF5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938337"/>
              <a:ext cx="5715000" cy="2981325"/>
            </a:xfrm>
            <a:prstGeom prst="rect">
              <a:avLst/>
            </a:prstGeom>
          </p:spPr>
        </p:pic>
        <p:pic>
          <p:nvPicPr>
            <p:cNvPr id="6" name="Picture 5" descr="A black background with a black square&#10;&#10;Description automatically generated with medium confidence">
              <a:hlinkClick r:id="rId3"/>
              <a:extLst>
                <a:ext uri="{FF2B5EF4-FFF2-40B4-BE49-F238E27FC236}">
                  <a16:creationId xmlns:a16="http://schemas.microsoft.com/office/drawing/2014/main" id="{0808FA71-BE10-5653-0F70-1CA7B41F57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8" name="TextBox 7">
            <a:extLst>
              <a:ext uri="{FF2B5EF4-FFF2-40B4-BE49-F238E27FC236}">
                <a16:creationId xmlns:a16="http://schemas.microsoft.com/office/drawing/2014/main" id="{6BB122FA-A0C2-0BBA-0050-0EEFF58EBF3F}"/>
              </a:ext>
            </a:extLst>
          </p:cNvPr>
          <p:cNvSpPr txBox="1"/>
          <p:nvPr/>
        </p:nvSpPr>
        <p:spPr>
          <a:xfrm>
            <a:off x="4393870" y="5852370"/>
            <a:ext cx="3313216" cy="523220"/>
          </a:xfrm>
          <a:prstGeom prst="rect">
            <a:avLst/>
          </a:prstGeom>
          <a:noFill/>
        </p:spPr>
        <p:txBody>
          <a:bodyPr wrap="square" rtlCol="0">
            <a:spAutoFit/>
          </a:bodyPr>
          <a:lstStyle/>
          <a:p>
            <a:pPr algn="ctr"/>
            <a:r>
              <a:rPr lang="en-US" sz="2800" dirty="0">
                <a:hlinkClick r:id="rId3"/>
              </a:rPr>
              <a:t>View Video </a:t>
            </a:r>
            <a:endParaRPr lang="en-US" sz="2800" dirty="0"/>
          </a:p>
        </p:txBody>
      </p:sp>
    </p:spTree>
    <p:extLst>
      <p:ext uri="{BB962C8B-B14F-4D97-AF65-F5344CB8AC3E}">
        <p14:creationId xmlns:p14="http://schemas.microsoft.com/office/powerpoint/2010/main" val="907187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6B648-EC84-B904-45F8-7D0BE8E7E424}"/>
              </a:ext>
            </a:extLst>
          </p:cNvPr>
          <p:cNvSpPr>
            <a:spLocks noGrp="1"/>
          </p:cNvSpPr>
          <p:nvPr>
            <p:ph type="title"/>
          </p:nvPr>
        </p:nvSpPr>
        <p:spPr/>
        <p:txBody>
          <a:bodyPr/>
          <a:lstStyle/>
          <a:p>
            <a:r>
              <a:rPr lang="en-US" dirty="0"/>
              <a:t>Proclaim Christ, Glorify the Lord</a:t>
            </a:r>
          </a:p>
        </p:txBody>
      </p:sp>
      <p:sp>
        <p:nvSpPr>
          <p:cNvPr id="3" name="Content Placeholder 2">
            <a:extLst>
              <a:ext uri="{FF2B5EF4-FFF2-40B4-BE49-F238E27FC236}">
                <a16:creationId xmlns:a16="http://schemas.microsoft.com/office/drawing/2014/main" id="{EAD0B7DC-8AD2-3A9D-4F1F-01E9CC25A742}"/>
              </a:ext>
            </a:extLst>
          </p:cNvPr>
          <p:cNvSpPr>
            <a:spLocks noGrp="1"/>
          </p:cNvSpPr>
          <p:nvPr>
            <p:ph idx="1"/>
          </p:nvPr>
        </p:nvSpPr>
        <p:spPr/>
        <p:txBody>
          <a:bodyPr/>
          <a:lstStyle/>
          <a:p>
            <a:r>
              <a:rPr lang="en-US" dirty="0"/>
              <a:t>Contrast the past and present condition of believers.</a:t>
            </a:r>
          </a:p>
        </p:txBody>
      </p:sp>
      <p:graphicFrame>
        <p:nvGraphicFramePr>
          <p:cNvPr id="4" name="Table 3">
            <a:extLst>
              <a:ext uri="{FF2B5EF4-FFF2-40B4-BE49-F238E27FC236}">
                <a16:creationId xmlns:a16="http://schemas.microsoft.com/office/drawing/2014/main" id="{2EBEF61C-06BB-3FFE-CA92-E20CA02E1966}"/>
              </a:ext>
            </a:extLst>
          </p:cNvPr>
          <p:cNvGraphicFramePr>
            <a:graphicFrameLocks noGrp="1"/>
          </p:cNvGraphicFramePr>
          <p:nvPr>
            <p:extLst>
              <p:ext uri="{D42A27DB-BD31-4B8C-83A1-F6EECF244321}">
                <p14:modId xmlns:p14="http://schemas.microsoft.com/office/powerpoint/2010/main" val="2725900517"/>
              </p:ext>
            </p:extLst>
          </p:nvPr>
        </p:nvGraphicFramePr>
        <p:xfrm>
          <a:off x="1130943" y="3289246"/>
          <a:ext cx="9930114" cy="2316480"/>
        </p:xfrm>
        <a:graphic>
          <a:graphicData uri="http://schemas.openxmlformats.org/drawingml/2006/table">
            <a:tbl>
              <a:tblPr firstRow="1" bandRow="1">
                <a:tableStyleId>{5C22544A-7EE6-4342-B048-85BDC9FD1C3A}</a:tableStyleId>
              </a:tblPr>
              <a:tblGrid>
                <a:gridCol w="4965057">
                  <a:extLst>
                    <a:ext uri="{9D8B030D-6E8A-4147-A177-3AD203B41FA5}">
                      <a16:colId xmlns:a16="http://schemas.microsoft.com/office/drawing/2014/main" val="1326495223"/>
                    </a:ext>
                  </a:extLst>
                </a:gridCol>
                <a:gridCol w="4965057">
                  <a:extLst>
                    <a:ext uri="{9D8B030D-6E8A-4147-A177-3AD203B41FA5}">
                      <a16:colId xmlns:a16="http://schemas.microsoft.com/office/drawing/2014/main" val="560906"/>
                    </a:ext>
                  </a:extLst>
                </a:gridCol>
              </a:tblGrid>
              <a:tr h="370840">
                <a:tc>
                  <a:txBody>
                    <a:bodyPr/>
                    <a:lstStyle/>
                    <a:p>
                      <a:pPr algn="ctr"/>
                      <a:r>
                        <a:rPr lang="en-US" sz="2800" dirty="0"/>
                        <a:t>Past Condition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u="none" dirty="0"/>
                        <a:t>Present Condition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0291241"/>
                  </a:ext>
                </a:extLst>
              </a:tr>
              <a:tr h="370840">
                <a:tc>
                  <a:txBody>
                    <a:bodyPr/>
                    <a:lstStyle/>
                    <a:p>
                      <a:endParaRPr lang="en-US" sz="2800" dirty="0"/>
                    </a:p>
                    <a:p>
                      <a:endParaRPr lang="en-US" sz="2800" dirty="0"/>
                    </a:p>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6253652"/>
                  </a:ext>
                </a:extLst>
              </a:tr>
            </a:tbl>
          </a:graphicData>
        </a:graphic>
      </p:graphicFrame>
    </p:spTree>
    <p:extLst>
      <p:ext uri="{BB962C8B-B14F-4D97-AF65-F5344CB8AC3E}">
        <p14:creationId xmlns:p14="http://schemas.microsoft.com/office/powerpoint/2010/main" val="3835908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04C1-456D-F157-BF45-ADC72178BE85}"/>
              </a:ext>
            </a:extLst>
          </p:cNvPr>
          <p:cNvSpPr>
            <a:spLocks noGrp="1"/>
          </p:cNvSpPr>
          <p:nvPr>
            <p:ph type="title"/>
          </p:nvPr>
        </p:nvSpPr>
        <p:spPr/>
        <p:txBody>
          <a:bodyPr/>
          <a:lstStyle/>
          <a:p>
            <a:r>
              <a:rPr lang="en-US" dirty="0"/>
              <a:t>Proclaim Christ, Glorify the Lord</a:t>
            </a:r>
          </a:p>
        </p:txBody>
      </p:sp>
      <p:sp>
        <p:nvSpPr>
          <p:cNvPr id="3" name="Content Placeholder 2">
            <a:extLst>
              <a:ext uri="{FF2B5EF4-FFF2-40B4-BE49-F238E27FC236}">
                <a16:creationId xmlns:a16="http://schemas.microsoft.com/office/drawing/2014/main" id="{1AE9BD8F-8D04-F358-E668-45B9C3F83315}"/>
              </a:ext>
            </a:extLst>
          </p:cNvPr>
          <p:cNvSpPr>
            <a:spLocks noGrp="1"/>
          </p:cNvSpPr>
          <p:nvPr>
            <p:ph idx="1"/>
          </p:nvPr>
        </p:nvSpPr>
        <p:spPr>
          <a:xfrm>
            <a:off x="838200" y="1967695"/>
            <a:ext cx="10515600" cy="4209267"/>
          </a:xfrm>
        </p:spPr>
        <p:txBody>
          <a:bodyPr/>
          <a:lstStyle/>
          <a:p>
            <a:r>
              <a:rPr lang="en-US" dirty="0"/>
              <a:t> For what purpose were they called? </a:t>
            </a:r>
          </a:p>
          <a:p>
            <a:r>
              <a:rPr lang="en-US" dirty="0"/>
              <a:t>What changed about their lives? </a:t>
            </a:r>
          </a:p>
          <a:p>
            <a:r>
              <a:rPr lang="en-US" dirty="0"/>
              <a:t>How has God changed your life?</a:t>
            </a:r>
          </a:p>
        </p:txBody>
      </p:sp>
    </p:spTree>
    <p:extLst>
      <p:ext uri="{BB962C8B-B14F-4D97-AF65-F5344CB8AC3E}">
        <p14:creationId xmlns:p14="http://schemas.microsoft.com/office/powerpoint/2010/main" val="312954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335EA-B622-1CAD-94D5-EEA4E0BD9B08}"/>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3EC95277-1F23-9CEE-B527-7EED1A61D91F}"/>
              </a:ext>
            </a:extLst>
          </p:cNvPr>
          <p:cNvSpPr>
            <a:spLocks noGrp="1"/>
          </p:cNvSpPr>
          <p:nvPr>
            <p:ph idx="1"/>
          </p:nvPr>
        </p:nvSpPr>
        <p:spPr>
          <a:xfrm>
            <a:off x="838200" y="2176041"/>
            <a:ext cx="10515600" cy="4000922"/>
          </a:xfrm>
        </p:spPr>
        <p:txBody>
          <a:bodyPr/>
          <a:lstStyle/>
          <a:p>
            <a:r>
              <a:rPr lang="en-US" dirty="0"/>
              <a:t>Pray. </a:t>
            </a:r>
          </a:p>
          <a:p>
            <a:pPr lvl="1"/>
            <a:r>
              <a:rPr lang="en-US" dirty="0"/>
              <a:t>Once a week, pray for your church leaders.</a:t>
            </a:r>
          </a:p>
          <a:p>
            <a:pPr lvl="1"/>
            <a:r>
              <a:rPr lang="en-US" dirty="0"/>
              <a:t>Pray they will have wisdom to guide the church to center on Jesus.</a:t>
            </a:r>
          </a:p>
          <a:p>
            <a:endParaRPr lang="en-US" dirty="0"/>
          </a:p>
        </p:txBody>
      </p:sp>
    </p:spTree>
    <p:extLst>
      <p:ext uri="{BB962C8B-B14F-4D97-AF65-F5344CB8AC3E}">
        <p14:creationId xmlns:p14="http://schemas.microsoft.com/office/powerpoint/2010/main" val="880417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335EA-B622-1CAD-94D5-EEA4E0BD9B08}"/>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3EC95277-1F23-9CEE-B527-7EED1A61D91F}"/>
              </a:ext>
            </a:extLst>
          </p:cNvPr>
          <p:cNvSpPr>
            <a:spLocks noGrp="1"/>
          </p:cNvSpPr>
          <p:nvPr>
            <p:ph idx="1"/>
          </p:nvPr>
        </p:nvSpPr>
        <p:spPr>
          <a:xfrm>
            <a:off x="838200" y="2291787"/>
            <a:ext cx="10515600" cy="3885176"/>
          </a:xfrm>
        </p:spPr>
        <p:txBody>
          <a:bodyPr/>
          <a:lstStyle/>
          <a:p>
            <a:r>
              <a:rPr lang="en-US" dirty="0"/>
              <a:t>Eliminate. </a:t>
            </a:r>
          </a:p>
          <a:p>
            <a:pPr lvl="1"/>
            <a:r>
              <a:rPr lang="en-US" dirty="0"/>
              <a:t>Identify one action or attitude you will eliminate from your life to move toward holiness.</a:t>
            </a:r>
          </a:p>
          <a:p>
            <a:pPr lvl="1"/>
            <a:r>
              <a:rPr lang="en-US" dirty="0"/>
              <a:t>Trust God’s strength and wisdom to do so.</a:t>
            </a:r>
          </a:p>
          <a:p>
            <a:endParaRPr lang="en-US" dirty="0"/>
          </a:p>
        </p:txBody>
      </p:sp>
    </p:spTree>
    <p:extLst>
      <p:ext uri="{BB962C8B-B14F-4D97-AF65-F5344CB8AC3E}">
        <p14:creationId xmlns:p14="http://schemas.microsoft.com/office/powerpoint/2010/main" val="3416916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335EA-B622-1CAD-94D5-EEA4E0BD9B08}"/>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3EC95277-1F23-9CEE-B527-7EED1A61D91F}"/>
              </a:ext>
            </a:extLst>
          </p:cNvPr>
          <p:cNvSpPr>
            <a:spLocks noGrp="1"/>
          </p:cNvSpPr>
          <p:nvPr>
            <p:ph idx="1"/>
          </p:nvPr>
        </p:nvSpPr>
        <p:spPr>
          <a:xfrm>
            <a:off x="838200" y="2013995"/>
            <a:ext cx="10515600" cy="4162968"/>
          </a:xfrm>
        </p:spPr>
        <p:txBody>
          <a:bodyPr/>
          <a:lstStyle/>
          <a:p>
            <a:r>
              <a:rPr lang="en-US" dirty="0"/>
              <a:t>Participate. </a:t>
            </a:r>
          </a:p>
          <a:p>
            <a:pPr lvl="1"/>
            <a:r>
              <a:rPr lang="en-US" dirty="0"/>
              <a:t>Volunteer to serve in a ministry role where you can influence your church.</a:t>
            </a:r>
          </a:p>
          <a:p>
            <a:pPr lvl="1"/>
            <a:r>
              <a:rPr lang="en-US" dirty="0"/>
              <a:t>Work to make Jesus the main thing in its mission</a:t>
            </a:r>
          </a:p>
          <a:p>
            <a:endParaRPr lang="en-US" dirty="0"/>
          </a:p>
        </p:txBody>
      </p:sp>
    </p:spTree>
    <p:extLst>
      <p:ext uri="{BB962C8B-B14F-4D97-AF65-F5344CB8AC3E}">
        <p14:creationId xmlns:p14="http://schemas.microsoft.com/office/powerpoint/2010/main" val="812885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2DB18-1E60-42AE-DE6F-744A6D49108F}"/>
              </a:ext>
            </a:extLst>
          </p:cNvPr>
          <p:cNvSpPr>
            <a:spLocks noGrp="1"/>
          </p:cNvSpPr>
          <p:nvPr>
            <p:ph type="title"/>
          </p:nvPr>
        </p:nvSpPr>
        <p:spPr/>
        <p:txBody>
          <a:bodyPr/>
          <a:lstStyle/>
          <a:p>
            <a:r>
              <a:rPr lang="en-US" dirty="0"/>
              <a:t>Family Activities</a:t>
            </a:r>
          </a:p>
        </p:txBody>
      </p:sp>
      <p:pic>
        <p:nvPicPr>
          <p:cNvPr id="3" name="Picture 2" descr="A screenshot of a crossword&#10;&#10;Description automatically generated">
            <a:extLst>
              <a:ext uri="{FF2B5EF4-FFF2-40B4-BE49-F238E27FC236}">
                <a16:creationId xmlns:a16="http://schemas.microsoft.com/office/drawing/2014/main" id="{F172B5F0-EC7F-C21D-60F2-157DF6757263}"/>
              </a:ext>
            </a:extLst>
          </p:cNvPr>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19919" y="1690688"/>
            <a:ext cx="5058137" cy="4107706"/>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5" name="Picture 4" descr="A cartoon of a person with her arms out&#10;&#10;Description automatically generated">
            <a:extLst>
              <a:ext uri="{FF2B5EF4-FFF2-40B4-BE49-F238E27FC236}">
                <a16:creationId xmlns:a16="http://schemas.microsoft.com/office/drawing/2014/main" id="{A45BD21D-0B4B-0C42-0812-6D6E746EE9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757195" y="2385169"/>
            <a:ext cx="3126896" cy="4107706"/>
          </a:xfrm>
          <a:prstGeom prst="rect">
            <a:avLst/>
          </a:prstGeom>
          <a:ln>
            <a:noFill/>
          </a:ln>
          <a:effectLst>
            <a:outerShdw blurRad="292100" dist="139700" dir="2700000" algn="tl" rotWithShape="0">
              <a:srgbClr val="333333">
                <a:alpha val="65000"/>
              </a:srgbClr>
            </a:outerShdw>
          </a:effectLst>
        </p:spPr>
      </p:pic>
      <p:sp>
        <p:nvSpPr>
          <p:cNvPr id="6" name="Speech Bubble: Rectangle with Corners Rounded 5">
            <a:extLst>
              <a:ext uri="{FF2B5EF4-FFF2-40B4-BE49-F238E27FC236}">
                <a16:creationId xmlns:a16="http://schemas.microsoft.com/office/drawing/2014/main" id="{9B699D76-DE7F-47F9-C1B3-D7F011439227}"/>
              </a:ext>
            </a:extLst>
          </p:cNvPr>
          <p:cNvSpPr/>
          <p:nvPr/>
        </p:nvSpPr>
        <p:spPr>
          <a:xfrm>
            <a:off x="8090704" y="1620454"/>
            <a:ext cx="3944271" cy="3183040"/>
          </a:xfrm>
          <a:prstGeom prst="wedgeRoundRectCallout">
            <a:avLst>
              <a:gd name="adj1" fmla="val -76163"/>
              <a:gd name="adj2" fmla="val -1156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It’s about time the crossword comes back!  Five weeks … humph!  Well, all you must do is remember the clues and words are taken from 1 Peter 2:1 – 12 (NIV). Oh yes, for you people in the back row, you’ll want to use the help and also find the color page link at </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4"/>
              </a:rPr>
              <a:t>https://tinyurl.com/3shcfey9</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rPr>
              <a:t> </a:t>
            </a:r>
            <a:endParaRPr lang="en-US" dirty="0">
              <a:latin typeface="Comic Sans MS" panose="030F0702030302020204" pitchFamily="66" charset="0"/>
            </a:endParaRPr>
          </a:p>
        </p:txBody>
      </p:sp>
    </p:spTree>
    <p:extLst>
      <p:ext uri="{BB962C8B-B14F-4D97-AF65-F5344CB8AC3E}">
        <p14:creationId xmlns:p14="http://schemas.microsoft.com/office/powerpoint/2010/main" val="2869488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Built on Christ</a:t>
            </a:r>
          </a:p>
        </p:txBody>
      </p:sp>
      <p:sp>
        <p:nvSpPr>
          <p:cNvPr id="3" name="Subtitle 2"/>
          <p:cNvSpPr>
            <a:spLocks noGrp="1"/>
          </p:cNvSpPr>
          <p:nvPr>
            <p:ph type="subTitle" idx="1"/>
          </p:nvPr>
        </p:nvSpPr>
        <p:spPr>
          <a:xfrm>
            <a:off x="1524000" y="3776352"/>
            <a:ext cx="9144000" cy="1481447"/>
          </a:xfrm>
        </p:spPr>
        <p:txBody>
          <a:bodyPr/>
          <a:lstStyle/>
          <a:p>
            <a:r>
              <a:rPr lang="en-US" dirty="0"/>
              <a:t>April 14</a:t>
            </a:r>
          </a:p>
        </p:txBody>
      </p:sp>
    </p:spTree>
    <p:extLst>
      <p:ext uri="{BB962C8B-B14F-4D97-AF65-F5344CB8AC3E}">
        <p14:creationId xmlns:p14="http://schemas.microsoft.com/office/powerpoint/2010/main" val="1002827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21ADE-3D32-23D4-AA97-6E8E63149DD4}"/>
              </a:ext>
            </a:extLst>
          </p:cNvPr>
          <p:cNvSpPr>
            <a:spLocks noGrp="1"/>
          </p:cNvSpPr>
          <p:nvPr>
            <p:ph type="title"/>
          </p:nvPr>
        </p:nvSpPr>
        <p:spPr/>
        <p:txBody>
          <a:bodyPr/>
          <a:lstStyle/>
          <a:p>
            <a:r>
              <a:rPr lang="en-US" dirty="0"/>
              <a:t>You’re the chef …</a:t>
            </a:r>
          </a:p>
        </p:txBody>
      </p:sp>
      <p:sp>
        <p:nvSpPr>
          <p:cNvPr id="3" name="Content Placeholder 2">
            <a:extLst>
              <a:ext uri="{FF2B5EF4-FFF2-40B4-BE49-F238E27FC236}">
                <a16:creationId xmlns:a16="http://schemas.microsoft.com/office/drawing/2014/main" id="{1BAB660A-A059-AB94-21E1-DFC119CAE0CB}"/>
              </a:ext>
            </a:extLst>
          </p:cNvPr>
          <p:cNvSpPr>
            <a:spLocks noGrp="1"/>
          </p:cNvSpPr>
          <p:nvPr>
            <p:ph idx="1"/>
          </p:nvPr>
        </p:nvSpPr>
        <p:spPr/>
        <p:txBody>
          <a:bodyPr/>
          <a:lstStyle/>
          <a:p>
            <a:r>
              <a:rPr lang="en-US" dirty="0"/>
              <a:t>What is a recipe you hate for people to mess with the ingredients and prevent it from tasting authentic?</a:t>
            </a:r>
          </a:p>
          <a:p>
            <a:r>
              <a:rPr lang="en-US" dirty="0">
                <a:solidFill>
                  <a:srgbClr val="C00000"/>
                </a:solidFill>
              </a:rPr>
              <a:t>Consider the single element of our faith that makes it authentic.</a:t>
            </a:r>
          </a:p>
          <a:p>
            <a:pPr lvl="1"/>
            <a:r>
              <a:rPr lang="en-US" dirty="0">
                <a:solidFill>
                  <a:srgbClr val="C00000"/>
                </a:solidFill>
              </a:rPr>
              <a:t>The person of Jesus Christ makes our faith true and authentic in all aspects.</a:t>
            </a:r>
          </a:p>
          <a:p>
            <a:endParaRPr lang="en-US" dirty="0">
              <a:solidFill>
                <a:srgbClr val="C00000"/>
              </a:solidFill>
            </a:endParaRPr>
          </a:p>
          <a:p>
            <a:endParaRPr lang="en-US" dirty="0"/>
          </a:p>
        </p:txBody>
      </p:sp>
      <p:grpSp>
        <p:nvGrpSpPr>
          <p:cNvPr id="4" name="Group 3">
            <a:extLst>
              <a:ext uri="{FF2B5EF4-FFF2-40B4-BE49-F238E27FC236}">
                <a16:creationId xmlns:a16="http://schemas.microsoft.com/office/drawing/2014/main" id="{11812CE7-ADD2-87D7-2B44-B675BDAB7195}"/>
              </a:ext>
            </a:extLst>
          </p:cNvPr>
          <p:cNvGrpSpPr/>
          <p:nvPr/>
        </p:nvGrpSpPr>
        <p:grpSpPr>
          <a:xfrm>
            <a:off x="1199532" y="3429000"/>
            <a:ext cx="9388556" cy="2562100"/>
            <a:chOff x="1199532" y="3429000"/>
            <a:chExt cx="9388556" cy="2562100"/>
          </a:xfrm>
        </p:grpSpPr>
        <p:pic>
          <p:nvPicPr>
            <p:cNvPr id="1026" name="Picture 2" descr="Bokeh Chef Chefs photo">
              <a:extLst>
                <a:ext uri="{FF2B5EF4-FFF2-40B4-BE49-F238E27FC236}">
                  <a16:creationId xmlns:a16="http://schemas.microsoft.com/office/drawing/2014/main" id="{5EC62FFB-7F0E-1632-85A0-30B7659AA0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2203" y="3608531"/>
              <a:ext cx="3333008" cy="21525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Chef clipart">
              <a:extLst>
                <a:ext uri="{FF2B5EF4-FFF2-40B4-BE49-F238E27FC236}">
                  <a16:creationId xmlns:a16="http://schemas.microsoft.com/office/drawing/2014/main" id="{6614DF17-38F8-A347-00F6-A370E166E0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9532" y="3574471"/>
              <a:ext cx="2328803" cy="24166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Chef clipart">
              <a:extLst>
                <a:ext uri="{FF2B5EF4-FFF2-40B4-BE49-F238E27FC236}">
                  <a16:creationId xmlns:a16="http://schemas.microsoft.com/office/drawing/2014/main" id="{2CC061F1-826A-205D-1FA4-D697001138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3667" y="3429000"/>
              <a:ext cx="1924421" cy="25116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0271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5D6F8-DD08-2AF7-B2CA-5DD64AEDAD45}"/>
              </a:ext>
            </a:extLst>
          </p:cNvPr>
          <p:cNvSpPr>
            <a:spLocks noGrp="1"/>
          </p:cNvSpPr>
          <p:nvPr>
            <p:ph type="title"/>
          </p:nvPr>
        </p:nvSpPr>
        <p:spPr/>
        <p:txBody>
          <a:bodyPr/>
          <a:lstStyle/>
          <a:p>
            <a:pPr algn="l"/>
            <a:r>
              <a:rPr lang="en-US" dirty="0"/>
              <a:t>Listen for a rejection.</a:t>
            </a:r>
          </a:p>
        </p:txBody>
      </p:sp>
      <p:sp>
        <p:nvSpPr>
          <p:cNvPr id="3" name="Content Placeholder 2">
            <a:extLst>
              <a:ext uri="{FF2B5EF4-FFF2-40B4-BE49-F238E27FC236}">
                <a16:creationId xmlns:a16="http://schemas.microsoft.com/office/drawing/2014/main" id="{FC4A64D1-02FD-12FE-E258-711BDF6C86A7}"/>
              </a:ext>
            </a:extLst>
          </p:cNvPr>
          <p:cNvSpPr>
            <a:spLocks noGrp="1"/>
          </p:cNvSpPr>
          <p:nvPr>
            <p:ph idx="1"/>
          </p:nvPr>
        </p:nvSpPr>
        <p:spPr>
          <a:xfrm>
            <a:off x="1458410" y="2141537"/>
            <a:ext cx="9455552" cy="4351338"/>
          </a:xfrm>
        </p:spPr>
        <p:txBody>
          <a:bodyPr/>
          <a:lstStyle/>
          <a:p>
            <a:pPr marL="0" indent="0" algn="ctr">
              <a:buNone/>
            </a:pPr>
            <a:r>
              <a:rPr lang="en-US" dirty="0"/>
              <a:t>1 Peter 2:1-5 (NIV)   Therefore, rid yourselves of all malice and all deceit, hypocrisy, envy, and slander of every kind. 2  Like newborn babies, crave pure spiritual milk, so that by it you may grow up in your salvation, 3  now that you have tasted that the </a:t>
            </a:r>
          </a:p>
        </p:txBody>
      </p:sp>
    </p:spTree>
    <p:extLst>
      <p:ext uri="{BB962C8B-B14F-4D97-AF65-F5344CB8AC3E}">
        <p14:creationId xmlns:p14="http://schemas.microsoft.com/office/powerpoint/2010/main" val="141798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5D6F8-DD08-2AF7-B2CA-5DD64AEDAD45}"/>
              </a:ext>
            </a:extLst>
          </p:cNvPr>
          <p:cNvSpPr>
            <a:spLocks noGrp="1"/>
          </p:cNvSpPr>
          <p:nvPr>
            <p:ph type="title"/>
          </p:nvPr>
        </p:nvSpPr>
        <p:spPr/>
        <p:txBody>
          <a:bodyPr/>
          <a:lstStyle/>
          <a:p>
            <a:pPr algn="l"/>
            <a:r>
              <a:rPr lang="en-US" dirty="0"/>
              <a:t>Listen for a rejection.</a:t>
            </a:r>
          </a:p>
        </p:txBody>
      </p:sp>
      <p:sp>
        <p:nvSpPr>
          <p:cNvPr id="3" name="Content Placeholder 2">
            <a:extLst>
              <a:ext uri="{FF2B5EF4-FFF2-40B4-BE49-F238E27FC236}">
                <a16:creationId xmlns:a16="http://schemas.microsoft.com/office/drawing/2014/main" id="{FC4A64D1-02FD-12FE-E258-711BDF6C86A7}"/>
              </a:ext>
            </a:extLst>
          </p:cNvPr>
          <p:cNvSpPr>
            <a:spLocks noGrp="1"/>
          </p:cNvSpPr>
          <p:nvPr>
            <p:ph idx="1"/>
          </p:nvPr>
        </p:nvSpPr>
        <p:spPr>
          <a:xfrm>
            <a:off x="1628172" y="1944767"/>
            <a:ext cx="8935656" cy="4351338"/>
          </a:xfrm>
        </p:spPr>
        <p:txBody>
          <a:bodyPr/>
          <a:lstStyle/>
          <a:p>
            <a:pPr marL="0" indent="0" algn="ctr">
              <a:buNone/>
            </a:pPr>
            <a:r>
              <a:rPr lang="en-US" dirty="0"/>
              <a:t>Lord is good. 4  As you come to him, the living Stone--rejected by men but chosen by God and precious to him-- 5  you also, like living stones, are being built into a spiritual house to be a holy priesthood, offering spiritual sacrifices acceptable to God through Jesus Christ.</a:t>
            </a:r>
          </a:p>
        </p:txBody>
      </p:sp>
      <p:pic>
        <p:nvPicPr>
          <p:cNvPr id="5" name="Picture 4">
            <a:extLst>
              <a:ext uri="{FF2B5EF4-FFF2-40B4-BE49-F238E27FC236}">
                <a16:creationId xmlns:a16="http://schemas.microsoft.com/office/drawing/2014/main" id="{5510DF0A-EBF1-C779-1FD9-5E967321EAB5}"/>
              </a:ext>
            </a:extLst>
          </p:cNvPr>
          <p:cNvPicPr>
            <a:picLocks noChangeAspect="1"/>
          </p:cNvPicPr>
          <p:nvPr/>
        </p:nvPicPr>
        <p:blipFill>
          <a:blip r:embed="rId2"/>
          <a:stretch>
            <a:fillRect/>
          </a:stretch>
        </p:blipFill>
        <p:spPr>
          <a:xfrm>
            <a:off x="4976952" y="5839386"/>
            <a:ext cx="2238095" cy="2952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87669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52CF-917E-A409-F488-76F631C8043F}"/>
              </a:ext>
            </a:extLst>
          </p:cNvPr>
          <p:cNvSpPr>
            <a:spLocks noGrp="1"/>
          </p:cNvSpPr>
          <p:nvPr>
            <p:ph type="title"/>
          </p:nvPr>
        </p:nvSpPr>
        <p:spPr/>
        <p:txBody>
          <a:bodyPr/>
          <a:lstStyle/>
          <a:p>
            <a:r>
              <a:rPr lang="en-US" dirty="0"/>
              <a:t>Trust and Obey Christ</a:t>
            </a:r>
          </a:p>
        </p:txBody>
      </p:sp>
      <p:sp>
        <p:nvSpPr>
          <p:cNvPr id="3" name="Content Placeholder 2">
            <a:extLst>
              <a:ext uri="{FF2B5EF4-FFF2-40B4-BE49-F238E27FC236}">
                <a16:creationId xmlns:a16="http://schemas.microsoft.com/office/drawing/2014/main" id="{EC6A8E50-AD8E-23F1-7A93-E4AE17EF7BD0}"/>
              </a:ext>
            </a:extLst>
          </p:cNvPr>
          <p:cNvSpPr>
            <a:spLocks noGrp="1"/>
          </p:cNvSpPr>
          <p:nvPr>
            <p:ph idx="1"/>
          </p:nvPr>
        </p:nvSpPr>
        <p:spPr/>
        <p:txBody>
          <a:bodyPr/>
          <a:lstStyle/>
          <a:p>
            <a:r>
              <a:rPr lang="en-US" dirty="0">
                <a:solidFill>
                  <a:srgbClr val="C00000"/>
                </a:solidFill>
              </a:rPr>
              <a:t>Note the practices persons born into Christ are to lay aside. </a:t>
            </a:r>
          </a:p>
          <a:p>
            <a:pPr lvl="1"/>
            <a:r>
              <a:rPr lang="en-US" dirty="0">
                <a:solidFill>
                  <a:srgbClr val="C00000"/>
                </a:solidFill>
              </a:rPr>
              <a:t>Malice – wickedness, depravity</a:t>
            </a:r>
          </a:p>
          <a:p>
            <a:pPr lvl="1"/>
            <a:r>
              <a:rPr lang="en-US" dirty="0">
                <a:solidFill>
                  <a:srgbClr val="C00000"/>
                </a:solidFill>
              </a:rPr>
              <a:t>Guile – deceit, trickery against others</a:t>
            </a:r>
          </a:p>
          <a:p>
            <a:pPr lvl="1"/>
            <a:r>
              <a:rPr lang="en-US" dirty="0">
                <a:solidFill>
                  <a:srgbClr val="C00000"/>
                </a:solidFill>
              </a:rPr>
              <a:t>Envies – desire for what belongs to another</a:t>
            </a:r>
          </a:p>
          <a:p>
            <a:pPr lvl="1"/>
            <a:r>
              <a:rPr lang="en-US" dirty="0">
                <a:solidFill>
                  <a:srgbClr val="C00000"/>
                </a:solidFill>
              </a:rPr>
              <a:t>Evil speaking – slander, defamation </a:t>
            </a:r>
          </a:p>
          <a:p>
            <a:endParaRPr lang="en-US" dirty="0"/>
          </a:p>
        </p:txBody>
      </p:sp>
    </p:spTree>
    <p:extLst>
      <p:ext uri="{BB962C8B-B14F-4D97-AF65-F5344CB8AC3E}">
        <p14:creationId xmlns:p14="http://schemas.microsoft.com/office/powerpoint/2010/main" val="329445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9041-B2BD-448A-B753-03710FC198D1}"/>
              </a:ext>
            </a:extLst>
          </p:cNvPr>
          <p:cNvSpPr>
            <a:spLocks noGrp="1"/>
          </p:cNvSpPr>
          <p:nvPr>
            <p:ph type="title"/>
          </p:nvPr>
        </p:nvSpPr>
        <p:spPr/>
        <p:txBody>
          <a:bodyPr/>
          <a:lstStyle/>
          <a:p>
            <a:r>
              <a:rPr lang="en-US" dirty="0"/>
              <a:t>Trust and Obey Christ</a:t>
            </a:r>
          </a:p>
        </p:txBody>
      </p:sp>
      <p:sp>
        <p:nvSpPr>
          <p:cNvPr id="3" name="Content Placeholder 2">
            <a:extLst>
              <a:ext uri="{FF2B5EF4-FFF2-40B4-BE49-F238E27FC236}">
                <a16:creationId xmlns:a16="http://schemas.microsoft.com/office/drawing/2014/main" id="{C37D9A14-4994-106B-9C3B-3B6690485E66}"/>
              </a:ext>
            </a:extLst>
          </p:cNvPr>
          <p:cNvSpPr>
            <a:spLocks noGrp="1"/>
          </p:cNvSpPr>
          <p:nvPr>
            <p:ph idx="1"/>
          </p:nvPr>
        </p:nvSpPr>
        <p:spPr>
          <a:xfrm>
            <a:off x="838200" y="2048719"/>
            <a:ext cx="10515600" cy="4128244"/>
          </a:xfrm>
        </p:spPr>
        <p:txBody>
          <a:bodyPr/>
          <a:lstStyle/>
          <a:p>
            <a:r>
              <a:rPr lang="en-US" dirty="0"/>
              <a:t>Peter contrasts these to receiving pure spiritual milk for spiritual growth and maturity.  What would be the source of this “pure spiritual milk”?</a:t>
            </a:r>
          </a:p>
          <a:p>
            <a:r>
              <a:rPr lang="en-US" dirty="0"/>
              <a:t>Why is Jesus referred to as a living stone?</a:t>
            </a:r>
          </a:p>
          <a:p>
            <a:endParaRPr lang="en-US" dirty="0"/>
          </a:p>
        </p:txBody>
      </p:sp>
    </p:spTree>
    <p:extLst>
      <p:ext uri="{BB962C8B-B14F-4D97-AF65-F5344CB8AC3E}">
        <p14:creationId xmlns:p14="http://schemas.microsoft.com/office/powerpoint/2010/main" val="421120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FCB3-2C55-A8B6-91F9-0EA2D2662C6B}"/>
              </a:ext>
            </a:extLst>
          </p:cNvPr>
          <p:cNvSpPr>
            <a:spLocks noGrp="1"/>
          </p:cNvSpPr>
          <p:nvPr>
            <p:ph type="title"/>
          </p:nvPr>
        </p:nvSpPr>
        <p:spPr/>
        <p:txBody>
          <a:bodyPr/>
          <a:lstStyle/>
          <a:p>
            <a:r>
              <a:rPr lang="en-US" dirty="0"/>
              <a:t>Trust and Obey Christ</a:t>
            </a:r>
          </a:p>
        </p:txBody>
      </p:sp>
      <p:sp>
        <p:nvSpPr>
          <p:cNvPr id="3" name="Content Placeholder 2">
            <a:extLst>
              <a:ext uri="{FF2B5EF4-FFF2-40B4-BE49-F238E27FC236}">
                <a16:creationId xmlns:a16="http://schemas.microsoft.com/office/drawing/2014/main" id="{C66C9074-8962-C6B5-2DB5-E56482EEFF24}"/>
              </a:ext>
            </a:extLst>
          </p:cNvPr>
          <p:cNvSpPr>
            <a:spLocks noGrp="1"/>
          </p:cNvSpPr>
          <p:nvPr>
            <p:ph idx="1"/>
          </p:nvPr>
        </p:nvSpPr>
        <p:spPr>
          <a:xfrm>
            <a:off x="838200" y="2152891"/>
            <a:ext cx="10515600" cy="4024072"/>
          </a:xfrm>
        </p:spPr>
        <p:txBody>
          <a:bodyPr/>
          <a:lstStyle/>
          <a:p>
            <a:r>
              <a:rPr lang="en-US" dirty="0">
                <a:solidFill>
                  <a:srgbClr val="C00000"/>
                </a:solidFill>
              </a:rPr>
              <a:t>Note the roles in which believers function for God. </a:t>
            </a:r>
          </a:p>
          <a:p>
            <a:pPr lvl="1"/>
            <a:r>
              <a:rPr lang="en-US" dirty="0">
                <a:solidFill>
                  <a:srgbClr val="C00000"/>
                </a:solidFill>
              </a:rPr>
              <a:t>Living stones</a:t>
            </a:r>
          </a:p>
          <a:p>
            <a:pPr lvl="1"/>
            <a:r>
              <a:rPr lang="en-US" dirty="0">
                <a:solidFill>
                  <a:srgbClr val="C00000"/>
                </a:solidFill>
              </a:rPr>
              <a:t>Built into a spiritual house</a:t>
            </a:r>
          </a:p>
          <a:p>
            <a:pPr lvl="1"/>
            <a:r>
              <a:rPr lang="en-US" dirty="0">
                <a:solidFill>
                  <a:srgbClr val="C00000"/>
                </a:solidFill>
              </a:rPr>
              <a:t>For a holy priesthood</a:t>
            </a:r>
          </a:p>
          <a:p>
            <a:pPr lvl="1"/>
            <a:r>
              <a:rPr lang="en-US" dirty="0">
                <a:solidFill>
                  <a:srgbClr val="C00000"/>
                </a:solidFill>
              </a:rPr>
              <a:t>Offer spiritual sacrifices acceptable to God through Jesus</a:t>
            </a:r>
          </a:p>
          <a:p>
            <a:endParaRPr lang="en-US" dirty="0"/>
          </a:p>
        </p:txBody>
      </p:sp>
    </p:spTree>
    <p:extLst>
      <p:ext uri="{BB962C8B-B14F-4D97-AF65-F5344CB8AC3E}">
        <p14:creationId xmlns:p14="http://schemas.microsoft.com/office/powerpoint/2010/main" val="3747699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65C3D-7548-1D36-7AE3-5DB3E2BA582B}"/>
              </a:ext>
            </a:extLst>
          </p:cNvPr>
          <p:cNvSpPr>
            <a:spLocks noGrp="1"/>
          </p:cNvSpPr>
          <p:nvPr>
            <p:ph type="title"/>
          </p:nvPr>
        </p:nvSpPr>
        <p:spPr/>
        <p:txBody>
          <a:bodyPr/>
          <a:lstStyle/>
          <a:p>
            <a:r>
              <a:rPr lang="en-US" dirty="0"/>
              <a:t>Trust and Obey Christ</a:t>
            </a:r>
          </a:p>
        </p:txBody>
      </p:sp>
      <p:sp>
        <p:nvSpPr>
          <p:cNvPr id="3" name="Content Placeholder 2">
            <a:extLst>
              <a:ext uri="{FF2B5EF4-FFF2-40B4-BE49-F238E27FC236}">
                <a16:creationId xmlns:a16="http://schemas.microsoft.com/office/drawing/2014/main" id="{6DD96AA0-12F4-83AB-BF48-BF158792977C}"/>
              </a:ext>
            </a:extLst>
          </p:cNvPr>
          <p:cNvSpPr>
            <a:spLocks noGrp="1"/>
          </p:cNvSpPr>
          <p:nvPr>
            <p:ph idx="1"/>
          </p:nvPr>
        </p:nvSpPr>
        <p:spPr/>
        <p:txBody>
          <a:bodyPr/>
          <a:lstStyle/>
          <a:p>
            <a:r>
              <a:rPr lang="en-US" dirty="0"/>
              <a:t>What are different kinds or shapes of stones used in constructing a beautiful building, a cathedral, for instance?</a:t>
            </a:r>
          </a:p>
        </p:txBody>
      </p:sp>
      <p:pic>
        <p:nvPicPr>
          <p:cNvPr id="3074" name="Picture 2" descr="Free White and Yellow Painted Cathedral Stock Photo">
            <a:extLst>
              <a:ext uri="{FF2B5EF4-FFF2-40B4-BE49-F238E27FC236}">
                <a16:creationId xmlns:a16="http://schemas.microsoft.com/office/drawing/2014/main" id="{57BD6985-43AE-E450-84EF-C69670A720E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9067" l="4000" r="98200">
                        <a14:foregroundMark x1="24200" y1="64000" x2="14000" y2="71600"/>
                        <a14:foregroundMark x1="14000" y1="71600" x2="23000" y2="79600"/>
                        <a14:foregroundMark x1="23000" y1="79600" x2="21200" y2="83867"/>
                        <a14:foregroundMark x1="11400" y1="84000" x2="16800" y2="94133"/>
                        <a14:foregroundMark x1="16800" y1="94133" x2="34000" y2="93600"/>
                        <a14:foregroundMark x1="34000" y1="93600" x2="12000" y2="94000"/>
                        <a14:foregroundMark x1="12000" y1="94000" x2="58400" y2="92400"/>
                        <a14:foregroundMark x1="58400" y1="92400" x2="69000" y2="92400"/>
                        <a14:foregroundMark x1="69000" y1="92400" x2="84000" y2="96533"/>
                        <a14:foregroundMark x1="84000" y1="96533" x2="66400" y2="86267"/>
                        <a14:foregroundMark x1="66400" y1="86267" x2="83600" y2="84267"/>
                        <a14:foregroundMark x1="83600" y1="84267" x2="86000" y2="77467"/>
                        <a14:foregroundMark x1="86000" y1="77467" x2="79600" y2="67333"/>
                        <a14:foregroundMark x1="79600" y1="67333" x2="88600" y2="65467"/>
                        <a14:foregroundMark x1="86600" y1="93733" x2="89000" y2="85867"/>
                        <a14:foregroundMark x1="89000" y1="85867" x2="92000" y2="96000"/>
                        <a14:foregroundMark x1="92000" y1="96000" x2="81400" y2="98667"/>
                        <a14:foregroundMark x1="81400" y1="98667" x2="80800" y2="99067"/>
                        <a14:foregroundMark x1="98200" y1="97067" x2="96200" y2="90933"/>
                        <a14:foregroundMark x1="8400" y1="96533" x2="4000" y2="88800"/>
                        <a14:foregroundMark x1="4000" y1="88800" x2="6000" y2="84933"/>
                        <a14:foregroundMark x1="48400" y1="30533" x2="47600" y2="20533"/>
                        <a14:foregroundMark x1="51800" y1="26533" x2="49600" y2="22267"/>
                      </a14:backgroundRemoval>
                    </a14:imgEffect>
                  </a14:imgLayer>
                </a14:imgProps>
              </a:ext>
              <a:ext uri="{28A0092B-C50C-407E-A947-70E740481C1C}">
                <a14:useLocalDpi xmlns:a14="http://schemas.microsoft.com/office/drawing/2010/main" val="0"/>
              </a:ext>
            </a:extLst>
          </a:blip>
          <a:srcRect/>
          <a:stretch>
            <a:fillRect/>
          </a:stretch>
        </p:blipFill>
        <p:spPr bwMode="auto">
          <a:xfrm>
            <a:off x="4782273" y="2051091"/>
            <a:ext cx="2961189" cy="44417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703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222</TotalTime>
  <Words>1045</Words>
  <Application>Microsoft Office PowerPoint</Application>
  <PresentationFormat>Widescreen</PresentationFormat>
  <Paragraphs>92</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Comic Sans MS</vt:lpstr>
      <vt:lpstr>Office Theme</vt:lpstr>
      <vt:lpstr>Built on Christ</vt:lpstr>
      <vt:lpstr>Video Introduction</vt:lpstr>
      <vt:lpstr>You’re the chef …</vt:lpstr>
      <vt:lpstr>Listen for a rejection.</vt:lpstr>
      <vt:lpstr>Listen for a rejection.</vt:lpstr>
      <vt:lpstr>Trust and Obey Christ</vt:lpstr>
      <vt:lpstr>Trust and Obey Christ</vt:lpstr>
      <vt:lpstr>Trust and Obey Christ</vt:lpstr>
      <vt:lpstr>Trust and Obey Christ</vt:lpstr>
      <vt:lpstr>Trust and Obey Christ</vt:lpstr>
      <vt:lpstr>Listen for who is the “stone”.</vt:lpstr>
      <vt:lpstr>Listen for who is the “stone”.</vt:lpstr>
      <vt:lpstr>Foundation of the Church</vt:lpstr>
      <vt:lpstr>Foundation of the Church</vt:lpstr>
      <vt:lpstr>Foundation of the Church</vt:lpstr>
      <vt:lpstr>Foundation of the Church</vt:lpstr>
      <vt:lpstr>Listen for Jesus as the center.</vt:lpstr>
      <vt:lpstr>Listen for Jesus as the center.</vt:lpstr>
      <vt:lpstr>Proclaim Christ, Glorify the Lord</vt:lpstr>
      <vt:lpstr>Proclaim Christ, Glorify the Lord</vt:lpstr>
      <vt:lpstr>Proclaim Christ, Glorify the Lord</vt:lpstr>
      <vt:lpstr>Application</vt:lpstr>
      <vt:lpstr>Application</vt:lpstr>
      <vt:lpstr>Application</vt:lpstr>
      <vt:lpstr>Family Activities</vt:lpstr>
      <vt:lpstr>Built on Christ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Built on Christ</dc:title>
  <dc:creator>Armstrong, Stephen (General Math and Science)</dc:creator>
  <cp:lastModifiedBy>Armstrong, Stephen (General Math and Science)</cp:lastModifiedBy>
  <cp:revision>1</cp:revision>
  <dcterms:created xsi:type="dcterms:W3CDTF">2024-03-29T14:00:09Z</dcterms:created>
  <dcterms:modified xsi:type="dcterms:W3CDTF">2024-03-29T17:42:12Z</dcterms:modified>
</cp:coreProperties>
</file>