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6wsb8k"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inyurl.com/2s39a5um"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Baruch</a:t>
            </a:r>
          </a:p>
        </p:txBody>
      </p:sp>
      <p:sp>
        <p:nvSpPr>
          <p:cNvPr id="3" name="Subtitle 2"/>
          <p:cNvSpPr>
            <a:spLocks noGrp="1"/>
          </p:cNvSpPr>
          <p:nvPr>
            <p:ph type="subTitle" idx="1"/>
          </p:nvPr>
        </p:nvSpPr>
        <p:spPr>
          <a:xfrm>
            <a:off x="1524000" y="3942608"/>
            <a:ext cx="9144000" cy="1315192"/>
          </a:xfrm>
        </p:spPr>
        <p:txBody>
          <a:bodyPr/>
          <a:lstStyle/>
          <a:p>
            <a:r>
              <a:rPr lang="en-US" dirty="0"/>
              <a:t>August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F2B8-7C6A-9493-2887-69A0AE5F3C17}"/>
              </a:ext>
            </a:extLst>
          </p:cNvPr>
          <p:cNvSpPr>
            <a:spLocks noGrp="1"/>
          </p:cNvSpPr>
          <p:nvPr>
            <p:ph type="title"/>
          </p:nvPr>
        </p:nvSpPr>
        <p:spPr/>
        <p:txBody>
          <a:bodyPr/>
          <a:lstStyle/>
          <a:p>
            <a:pPr algn="l"/>
            <a:r>
              <a:rPr lang="en-US" dirty="0"/>
              <a:t>Listen for credit given.</a:t>
            </a:r>
          </a:p>
        </p:txBody>
      </p:sp>
      <p:sp>
        <p:nvSpPr>
          <p:cNvPr id="3" name="Content Placeholder 2">
            <a:extLst>
              <a:ext uri="{FF2B5EF4-FFF2-40B4-BE49-F238E27FC236}">
                <a16:creationId xmlns:a16="http://schemas.microsoft.com/office/drawing/2014/main" id="{8155FE56-DB40-74BF-B1D5-217D3A2C4E08}"/>
              </a:ext>
            </a:extLst>
          </p:cNvPr>
          <p:cNvSpPr>
            <a:spLocks noGrp="1"/>
          </p:cNvSpPr>
          <p:nvPr>
            <p:ph idx="1"/>
          </p:nvPr>
        </p:nvSpPr>
        <p:spPr>
          <a:xfrm>
            <a:off x="1942859" y="2141537"/>
            <a:ext cx="8306282" cy="4351338"/>
          </a:xfrm>
        </p:spPr>
        <p:txBody>
          <a:bodyPr/>
          <a:lstStyle/>
          <a:p>
            <a:pPr marL="0" indent="0" algn="ctr">
              <a:buNone/>
            </a:pPr>
            <a:r>
              <a:rPr lang="en-US" dirty="0"/>
              <a:t>write all this? Did Jeremiah dictate it?" 18  "Yes," Baruch replied, "he dictated all these words to me, and I wrote them in ink on the scroll."</a:t>
            </a:r>
          </a:p>
        </p:txBody>
      </p:sp>
      <p:pic>
        <p:nvPicPr>
          <p:cNvPr id="4" name="Picture 3">
            <a:extLst>
              <a:ext uri="{FF2B5EF4-FFF2-40B4-BE49-F238E27FC236}">
                <a16:creationId xmlns:a16="http://schemas.microsoft.com/office/drawing/2014/main" id="{97DEA065-2296-88C9-7D67-B3B6775C8FFF}"/>
              </a:ext>
            </a:extLst>
          </p:cNvPr>
          <p:cNvPicPr>
            <a:picLocks noChangeAspect="1"/>
          </p:cNvPicPr>
          <p:nvPr/>
        </p:nvPicPr>
        <p:blipFill>
          <a:blip r:embed="rId2"/>
          <a:stretch>
            <a:fillRect/>
          </a:stretch>
        </p:blipFill>
        <p:spPr>
          <a:xfrm>
            <a:off x="5109336" y="4804477"/>
            <a:ext cx="220000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26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50CD-ABC1-D2A0-1843-FA685E23F9D6}"/>
              </a:ext>
            </a:extLst>
          </p:cNvPr>
          <p:cNvSpPr>
            <a:spLocks noGrp="1"/>
          </p:cNvSpPr>
          <p:nvPr>
            <p:ph type="title"/>
          </p:nvPr>
        </p:nvSpPr>
        <p:spPr/>
        <p:txBody>
          <a:bodyPr/>
          <a:lstStyle/>
          <a:p>
            <a:r>
              <a:rPr lang="en-US" dirty="0"/>
              <a:t>Give Credit where Due</a:t>
            </a:r>
          </a:p>
        </p:txBody>
      </p:sp>
      <p:sp>
        <p:nvSpPr>
          <p:cNvPr id="3" name="Content Placeholder 2">
            <a:extLst>
              <a:ext uri="{FF2B5EF4-FFF2-40B4-BE49-F238E27FC236}">
                <a16:creationId xmlns:a16="http://schemas.microsoft.com/office/drawing/2014/main" id="{2DD16474-4FE0-C5DF-C40E-0701209A1F05}"/>
              </a:ext>
            </a:extLst>
          </p:cNvPr>
          <p:cNvSpPr>
            <a:spLocks noGrp="1"/>
          </p:cNvSpPr>
          <p:nvPr>
            <p:ph idx="1"/>
          </p:nvPr>
        </p:nvSpPr>
        <p:spPr/>
        <p:txBody>
          <a:bodyPr/>
          <a:lstStyle/>
          <a:p>
            <a:r>
              <a:rPr lang="en-US" dirty="0"/>
              <a:t>Baruch presented Jeremiah’s warnings and exhortations to the people gathered for a fast day.  What was their response? </a:t>
            </a:r>
          </a:p>
          <a:p>
            <a:r>
              <a:rPr lang="en-US" dirty="0"/>
              <a:t>Why might they have asked Baruch how the scroll came about? </a:t>
            </a:r>
          </a:p>
          <a:p>
            <a:r>
              <a:rPr lang="en-US" dirty="0"/>
              <a:t>When God’s message is communicated today, what are some of the different responses?</a:t>
            </a:r>
          </a:p>
        </p:txBody>
      </p:sp>
    </p:spTree>
    <p:extLst>
      <p:ext uri="{BB962C8B-B14F-4D97-AF65-F5344CB8AC3E}">
        <p14:creationId xmlns:p14="http://schemas.microsoft.com/office/powerpoint/2010/main" val="7290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45A5-1C61-CEBC-75DE-19814D60CF4F}"/>
              </a:ext>
            </a:extLst>
          </p:cNvPr>
          <p:cNvSpPr>
            <a:spLocks noGrp="1"/>
          </p:cNvSpPr>
          <p:nvPr>
            <p:ph type="title"/>
          </p:nvPr>
        </p:nvSpPr>
        <p:spPr/>
        <p:txBody>
          <a:bodyPr/>
          <a:lstStyle/>
          <a:p>
            <a:r>
              <a:rPr lang="en-US" dirty="0"/>
              <a:t>Give Credit where Due</a:t>
            </a:r>
          </a:p>
        </p:txBody>
      </p:sp>
      <p:sp>
        <p:nvSpPr>
          <p:cNvPr id="3" name="Content Placeholder 2">
            <a:extLst>
              <a:ext uri="{FF2B5EF4-FFF2-40B4-BE49-F238E27FC236}">
                <a16:creationId xmlns:a16="http://schemas.microsoft.com/office/drawing/2014/main" id="{B550AA40-E42A-A484-8746-3B2F2F860290}"/>
              </a:ext>
            </a:extLst>
          </p:cNvPr>
          <p:cNvSpPr>
            <a:spLocks noGrp="1"/>
          </p:cNvSpPr>
          <p:nvPr>
            <p:ph idx="1"/>
          </p:nvPr>
        </p:nvSpPr>
        <p:spPr/>
        <p:txBody>
          <a:bodyPr/>
          <a:lstStyle/>
          <a:p>
            <a:r>
              <a:rPr lang="en-US" dirty="0"/>
              <a:t>Baruch gave the credit to Jeremiah.  What are some practical ways we can give credit to others?</a:t>
            </a:r>
          </a:p>
          <a:p>
            <a:r>
              <a:rPr lang="en-US" dirty="0"/>
              <a:t>In what ways might Baruch's courage and dedication in this passage inspire or challenge contemporary believers in their own roles in communicating important truths or messages?</a:t>
            </a:r>
          </a:p>
        </p:txBody>
      </p:sp>
    </p:spTree>
    <p:extLst>
      <p:ext uri="{BB962C8B-B14F-4D97-AF65-F5344CB8AC3E}">
        <p14:creationId xmlns:p14="http://schemas.microsoft.com/office/powerpoint/2010/main" val="29454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80B0-30A8-4CAC-0C14-0A4A97187632}"/>
              </a:ext>
            </a:extLst>
          </p:cNvPr>
          <p:cNvSpPr>
            <a:spLocks noGrp="1"/>
          </p:cNvSpPr>
          <p:nvPr>
            <p:ph type="title"/>
          </p:nvPr>
        </p:nvSpPr>
        <p:spPr/>
        <p:txBody>
          <a:bodyPr/>
          <a:lstStyle/>
          <a:p>
            <a:pPr algn="l"/>
            <a:r>
              <a:rPr lang="en-US" dirty="0"/>
              <a:t>Listen for discouragement.</a:t>
            </a:r>
          </a:p>
        </p:txBody>
      </p:sp>
      <p:sp>
        <p:nvSpPr>
          <p:cNvPr id="3" name="Content Placeholder 2">
            <a:extLst>
              <a:ext uri="{FF2B5EF4-FFF2-40B4-BE49-F238E27FC236}">
                <a16:creationId xmlns:a16="http://schemas.microsoft.com/office/drawing/2014/main" id="{0853A535-9E36-52F9-7160-CDDACD590F55}"/>
              </a:ext>
            </a:extLst>
          </p:cNvPr>
          <p:cNvSpPr>
            <a:spLocks noGrp="1"/>
          </p:cNvSpPr>
          <p:nvPr>
            <p:ph idx="1"/>
          </p:nvPr>
        </p:nvSpPr>
        <p:spPr>
          <a:xfrm>
            <a:off x="1402948" y="1895073"/>
            <a:ext cx="9386104" cy="4351338"/>
          </a:xfrm>
        </p:spPr>
        <p:txBody>
          <a:bodyPr/>
          <a:lstStyle/>
          <a:p>
            <a:pPr marL="0" indent="0" algn="ctr">
              <a:buNone/>
            </a:pPr>
            <a:r>
              <a:rPr lang="en-US" dirty="0"/>
              <a:t>Jeremiah 45:1-5 (NIV)  This is what Jeremiah the prophet told Baruch son of Neriah in the fourth year of Jehoiakim son of Josiah king of Judah, after Baruch had written on a scroll the words Jeremiah was then dictating: 2  "This is what the LORD, the God of </a:t>
            </a:r>
          </a:p>
        </p:txBody>
      </p:sp>
    </p:spTree>
    <p:extLst>
      <p:ext uri="{BB962C8B-B14F-4D97-AF65-F5344CB8AC3E}">
        <p14:creationId xmlns:p14="http://schemas.microsoft.com/office/powerpoint/2010/main" val="29046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80B0-30A8-4CAC-0C14-0A4A97187632}"/>
              </a:ext>
            </a:extLst>
          </p:cNvPr>
          <p:cNvSpPr>
            <a:spLocks noGrp="1"/>
          </p:cNvSpPr>
          <p:nvPr>
            <p:ph type="title"/>
          </p:nvPr>
        </p:nvSpPr>
        <p:spPr/>
        <p:txBody>
          <a:bodyPr/>
          <a:lstStyle/>
          <a:p>
            <a:pPr algn="l"/>
            <a:r>
              <a:rPr lang="en-US" dirty="0"/>
              <a:t>Listen for discouragement.</a:t>
            </a:r>
          </a:p>
        </p:txBody>
      </p:sp>
      <p:sp>
        <p:nvSpPr>
          <p:cNvPr id="3" name="Content Placeholder 2">
            <a:extLst>
              <a:ext uri="{FF2B5EF4-FFF2-40B4-BE49-F238E27FC236}">
                <a16:creationId xmlns:a16="http://schemas.microsoft.com/office/drawing/2014/main" id="{0853A535-9E36-52F9-7160-CDDACD590F55}"/>
              </a:ext>
            </a:extLst>
          </p:cNvPr>
          <p:cNvSpPr>
            <a:spLocks noGrp="1"/>
          </p:cNvSpPr>
          <p:nvPr>
            <p:ph idx="1"/>
          </p:nvPr>
        </p:nvSpPr>
        <p:spPr>
          <a:xfrm>
            <a:off x="1612016" y="1895073"/>
            <a:ext cx="8967968" cy="4351338"/>
          </a:xfrm>
        </p:spPr>
        <p:txBody>
          <a:bodyPr/>
          <a:lstStyle/>
          <a:p>
            <a:pPr marL="0" indent="0" algn="ctr">
              <a:buNone/>
            </a:pPr>
            <a:r>
              <a:rPr lang="en-US" dirty="0"/>
              <a:t>Israel, says to you, Baruch: 3  You said, 'Woe to me! The LORD has added sorrow to my pain; I am worn out with groaning and find no rest.'" 4  [The LORD said,] "Say this to him: 'This is what the LORD says: I will overthrow what I have </a:t>
            </a:r>
          </a:p>
        </p:txBody>
      </p:sp>
    </p:spTree>
    <p:extLst>
      <p:ext uri="{BB962C8B-B14F-4D97-AF65-F5344CB8AC3E}">
        <p14:creationId xmlns:p14="http://schemas.microsoft.com/office/powerpoint/2010/main" val="386314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80B0-30A8-4CAC-0C14-0A4A97187632}"/>
              </a:ext>
            </a:extLst>
          </p:cNvPr>
          <p:cNvSpPr>
            <a:spLocks noGrp="1"/>
          </p:cNvSpPr>
          <p:nvPr>
            <p:ph type="title"/>
          </p:nvPr>
        </p:nvSpPr>
        <p:spPr/>
        <p:txBody>
          <a:bodyPr/>
          <a:lstStyle/>
          <a:p>
            <a:pPr algn="l"/>
            <a:r>
              <a:rPr lang="en-US" dirty="0"/>
              <a:t>Listen for discouragement.</a:t>
            </a:r>
          </a:p>
        </p:txBody>
      </p:sp>
      <p:sp>
        <p:nvSpPr>
          <p:cNvPr id="3" name="Content Placeholder 2">
            <a:extLst>
              <a:ext uri="{FF2B5EF4-FFF2-40B4-BE49-F238E27FC236}">
                <a16:creationId xmlns:a16="http://schemas.microsoft.com/office/drawing/2014/main" id="{0853A535-9E36-52F9-7160-CDDACD590F55}"/>
              </a:ext>
            </a:extLst>
          </p:cNvPr>
          <p:cNvSpPr>
            <a:spLocks noGrp="1"/>
          </p:cNvSpPr>
          <p:nvPr>
            <p:ph idx="1"/>
          </p:nvPr>
        </p:nvSpPr>
        <p:spPr>
          <a:xfrm>
            <a:off x="1612016" y="1895073"/>
            <a:ext cx="8967968" cy="4351338"/>
          </a:xfrm>
        </p:spPr>
        <p:txBody>
          <a:bodyPr/>
          <a:lstStyle/>
          <a:p>
            <a:pPr marL="0" indent="0" algn="ctr">
              <a:buNone/>
            </a:pPr>
            <a:r>
              <a:rPr lang="en-US" dirty="0"/>
              <a:t>built and uproot what I have planted, throughout the land. 5  Should you then seek great things for yourself? Seek them not. For I will bring disaster on all people, declares the LORD, but wherever you go I will let you escape with your life.'"</a:t>
            </a:r>
          </a:p>
        </p:txBody>
      </p:sp>
      <p:pic>
        <p:nvPicPr>
          <p:cNvPr id="4" name="Picture 3">
            <a:extLst>
              <a:ext uri="{FF2B5EF4-FFF2-40B4-BE49-F238E27FC236}">
                <a16:creationId xmlns:a16="http://schemas.microsoft.com/office/drawing/2014/main" id="{A463AC2D-99C9-A8EF-C703-4315662807FF}"/>
              </a:ext>
            </a:extLst>
          </p:cNvPr>
          <p:cNvPicPr>
            <a:picLocks noChangeAspect="1"/>
          </p:cNvPicPr>
          <p:nvPr/>
        </p:nvPicPr>
        <p:blipFill>
          <a:blip r:embed="rId2"/>
          <a:stretch>
            <a:fillRect/>
          </a:stretch>
        </p:blipFill>
        <p:spPr>
          <a:xfrm>
            <a:off x="4762095" y="5371636"/>
            <a:ext cx="220000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02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545E-0516-1128-CFD1-758425D0FD97}"/>
              </a:ext>
            </a:extLst>
          </p:cNvPr>
          <p:cNvSpPr>
            <a:spLocks noGrp="1"/>
          </p:cNvSpPr>
          <p:nvPr>
            <p:ph type="title"/>
          </p:nvPr>
        </p:nvSpPr>
        <p:spPr/>
        <p:txBody>
          <a:bodyPr/>
          <a:lstStyle/>
          <a:p>
            <a:r>
              <a:rPr lang="en-US" dirty="0"/>
              <a:t>God Rewards Service</a:t>
            </a:r>
          </a:p>
        </p:txBody>
      </p:sp>
      <p:sp>
        <p:nvSpPr>
          <p:cNvPr id="3" name="Content Placeholder 2">
            <a:extLst>
              <a:ext uri="{FF2B5EF4-FFF2-40B4-BE49-F238E27FC236}">
                <a16:creationId xmlns:a16="http://schemas.microsoft.com/office/drawing/2014/main" id="{22D91E21-6C60-42C8-4643-73B9E219F783}"/>
              </a:ext>
            </a:extLst>
          </p:cNvPr>
          <p:cNvSpPr>
            <a:spLocks noGrp="1"/>
          </p:cNvSpPr>
          <p:nvPr>
            <p:ph idx="1"/>
          </p:nvPr>
        </p:nvSpPr>
        <p:spPr/>
        <p:txBody>
          <a:bodyPr/>
          <a:lstStyle/>
          <a:p>
            <a:r>
              <a:rPr lang="en-US" dirty="0"/>
              <a:t>What was going on with Baruch?  List the descriptions of his distress. </a:t>
            </a:r>
          </a:p>
          <a:p>
            <a:r>
              <a:rPr lang="en-US" dirty="0"/>
              <a:t>What kinds of things make us feel “worn out with groaning” or not be able to find rest?</a:t>
            </a:r>
          </a:p>
          <a:p>
            <a:r>
              <a:rPr lang="en-US" dirty="0"/>
              <a:t>Why are some people willing to attribute their misfortune to God’s indifference or powerlessness rather than to their own sins? </a:t>
            </a:r>
          </a:p>
        </p:txBody>
      </p:sp>
    </p:spTree>
    <p:extLst>
      <p:ext uri="{BB962C8B-B14F-4D97-AF65-F5344CB8AC3E}">
        <p14:creationId xmlns:p14="http://schemas.microsoft.com/office/powerpoint/2010/main" val="20063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9C65-D534-6BC6-7547-5ED747C18432}"/>
              </a:ext>
            </a:extLst>
          </p:cNvPr>
          <p:cNvSpPr>
            <a:spLocks noGrp="1"/>
          </p:cNvSpPr>
          <p:nvPr>
            <p:ph type="title"/>
          </p:nvPr>
        </p:nvSpPr>
        <p:spPr/>
        <p:txBody>
          <a:bodyPr/>
          <a:lstStyle/>
          <a:p>
            <a:r>
              <a:rPr lang="en-US" dirty="0"/>
              <a:t>God Rewards Service</a:t>
            </a:r>
          </a:p>
        </p:txBody>
      </p:sp>
      <p:sp>
        <p:nvSpPr>
          <p:cNvPr id="3" name="Content Placeholder 2">
            <a:extLst>
              <a:ext uri="{FF2B5EF4-FFF2-40B4-BE49-F238E27FC236}">
                <a16:creationId xmlns:a16="http://schemas.microsoft.com/office/drawing/2014/main" id="{37E29619-8789-9805-DADF-6CBDF166E206}"/>
              </a:ext>
            </a:extLst>
          </p:cNvPr>
          <p:cNvSpPr>
            <a:spLocks noGrp="1"/>
          </p:cNvSpPr>
          <p:nvPr>
            <p:ph idx="1"/>
          </p:nvPr>
        </p:nvSpPr>
        <p:spPr/>
        <p:txBody>
          <a:bodyPr/>
          <a:lstStyle/>
          <a:p>
            <a:r>
              <a:rPr lang="en-US" dirty="0">
                <a:solidFill>
                  <a:srgbClr val="C00000"/>
                </a:solidFill>
              </a:rPr>
              <a:t>Note God’s response.</a:t>
            </a:r>
          </a:p>
          <a:p>
            <a:pPr lvl="1"/>
            <a:r>
              <a:rPr lang="en-US" dirty="0">
                <a:solidFill>
                  <a:srgbClr val="C00000"/>
                </a:solidFill>
              </a:rPr>
              <a:t>Why are you seeking great things for yourself?</a:t>
            </a:r>
          </a:p>
          <a:p>
            <a:pPr lvl="1"/>
            <a:r>
              <a:rPr lang="en-US" dirty="0">
                <a:solidFill>
                  <a:srgbClr val="C00000"/>
                </a:solidFill>
              </a:rPr>
              <a:t>Don’t let that kind of success be your goal.</a:t>
            </a:r>
          </a:p>
          <a:p>
            <a:pPr lvl="1"/>
            <a:r>
              <a:rPr lang="en-US" dirty="0">
                <a:solidFill>
                  <a:srgbClr val="C00000"/>
                </a:solidFill>
              </a:rPr>
              <a:t>You and many others will experience judgment of disaster.</a:t>
            </a:r>
          </a:p>
          <a:p>
            <a:pPr lvl="1"/>
            <a:r>
              <a:rPr lang="en-US" dirty="0">
                <a:solidFill>
                  <a:srgbClr val="C00000"/>
                </a:solidFill>
              </a:rPr>
              <a:t>But whatever happens, I will make a way of escape for you.</a:t>
            </a:r>
          </a:p>
          <a:p>
            <a:endParaRPr lang="en-US" dirty="0"/>
          </a:p>
        </p:txBody>
      </p:sp>
    </p:spTree>
    <p:extLst>
      <p:ext uri="{BB962C8B-B14F-4D97-AF65-F5344CB8AC3E}">
        <p14:creationId xmlns:p14="http://schemas.microsoft.com/office/powerpoint/2010/main" val="19181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5E99-33CE-5AEA-406C-F38D2BFA1262}"/>
              </a:ext>
            </a:extLst>
          </p:cNvPr>
          <p:cNvSpPr>
            <a:spLocks noGrp="1"/>
          </p:cNvSpPr>
          <p:nvPr>
            <p:ph type="title"/>
          </p:nvPr>
        </p:nvSpPr>
        <p:spPr/>
        <p:txBody>
          <a:bodyPr/>
          <a:lstStyle/>
          <a:p>
            <a:r>
              <a:rPr lang="en-US" dirty="0"/>
              <a:t>God Rewards Service</a:t>
            </a:r>
          </a:p>
        </p:txBody>
      </p:sp>
      <p:sp>
        <p:nvSpPr>
          <p:cNvPr id="3" name="Content Placeholder 2">
            <a:extLst>
              <a:ext uri="{FF2B5EF4-FFF2-40B4-BE49-F238E27FC236}">
                <a16:creationId xmlns:a16="http://schemas.microsoft.com/office/drawing/2014/main" id="{68C7E4A7-4F1C-6030-0461-45F0B3CEF361}"/>
              </a:ext>
            </a:extLst>
          </p:cNvPr>
          <p:cNvSpPr>
            <a:spLocks noGrp="1"/>
          </p:cNvSpPr>
          <p:nvPr>
            <p:ph idx="1"/>
          </p:nvPr>
        </p:nvSpPr>
        <p:spPr/>
        <p:txBody>
          <a:bodyPr/>
          <a:lstStyle/>
          <a:p>
            <a:r>
              <a:rPr lang="en-US" dirty="0"/>
              <a:t>How can you experience God’s blessing, even in the midst of difficult times?</a:t>
            </a:r>
          </a:p>
        </p:txBody>
      </p:sp>
      <p:pic>
        <p:nvPicPr>
          <p:cNvPr id="3074" name="Picture 2">
            <a:extLst>
              <a:ext uri="{FF2B5EF4-FFF2-40B4-BE49-F238E27FC236}">
                <a16:creationId xmlns:a16="http://schemas.microsoft.com/office/drawing/2014/main" id="{F54C21AA-D0EF-B809-BCEF-25FB9E673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735437" y="3061663"/>
            <a:ext cx="1725900" cy="33190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igh school girl">
            <a:extLst>
              <a:ext uri="{FF2B5EF4-FFF2-40B4-BE49-F238E27FC236}">
                <a16:creationId xmlns:a16="http://schemas.microsoft.com/office/drawing/2014/main" id="{8A29432D-C667-569F-F017-46D80170E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30663" y="3173713"/>
            <a:ext cx="1290410" cy="29573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Funeral">
            <a:extLst>
              <a:ext uri="{FF2B5EF4-FFF2-40B4-BE49-F238E27FC236}">
                <a16:creationId xmlns:a16="http://schemas.microsoft.com/office/drawing/2014/main" id="{F94CF93F-582D-31E3-ACA7-7EFF1F6D48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5984" y="3173712"/>
            <a:ext cx="4391503" cy="2957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9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2EF-5EA6-796C-A72A-25B9BC9982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8BEC98E-3C0F-05FF-B936-8E30B1C59D38}"/>
              </a:ext>
            </a:extLst>
          </p:cNvPr>
          <p:cNvSpPr>
            <a:spLocks noGrp="1"/>
          </p:cNvSpPr>
          <p:nvPr>
            <p:ph idx="1"/>
          </p:nvPr>
        </p:nvSpPr>
        <p:spPr>
          <a:xfrm>
            <a:off x="838200" y="2372809"/>
            <a:ext cx="10515600" cy="3804153"/>
          </a:xfrm>
        </p:spPr>
        <p:txBody>
          <a:bodyPr/>
          <a:lstStyle/>
          <a:p>
            <a:r>
              <a:rPr lang="en-US" dirty="0"/>
              <a:t>Ask God for help. </a:t>
            </a:r>
          </a:p>
          <a:p>
            <a:pPr lvl="1"/>
            <a:r>
              <a:rPr lang="en-US" dirty="0"/>
              <a:t>Thank God for the privilege of getting to serve Him. </a:t>
            </a:r>
          </a:p>
          <a:p>
            <a:pPr lvl="1"/>
            <a:r>
              <a:rPr lang="en-US" dirty="0"/>
              <a:t>Ask Him to help you do so with excellence, in a way that brings glory to Him and good to others.</a:t>
            </a:r>
          </a:p>
          <a:p>
            <a:endParaRPr lang="en-US" dirty="0"/>
          </a:p>
        </p:txBody>
      </p:sp>
    </p:spTree>
    <p:extLst>
      <p:ext uri="{BB962C8B-B14F-4D97-AF65-F5344CB8AC3E}">
        <p14:creationId xmlns:p14="http://schemas.microsoft.com/office/powerpoint/2010/main" val="419024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6277A-0660-074F-17A8-56B59100E1E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8990902-B06B-D99D-3EC7-4AE91C6DF73C}"/>
              </a:ext>
            </a:extLst>
          </p:cNvPr>
          <p:cNvGrpSpPr/>
          <p:nvPr/>
        </p:nvGrpSpPr>
        <p:grpSpPr>
          <a:xfrm>
            <a:off x="2849598" y="1579418"/>
            <a:ext cx="6492803" cy="4272952"/>
            <a:chOff x="2849598" y="1579418"/>
            <a:chExt cx="6492803" cy="4272952"/>
          </a:xfrm>
        </p:grpSpPr>
        <p:pic>
          <p:nvPicPr>
            <p:cNvPr id="6" name="Picture 5" descr="A person sitting at a table writing on a scroll&#10;&#10;Description automatically generated">
              <a:extLst>
                <a:ext uri="{FF2B5EF4-FFF2-40B4-BE49-F238E27FC236}">
                  <a16:creationId xmlns:a16="http://schemas.microsoft.com/office/drawing/2014/main" id="{8667C63C-2F23-AA77-B544-36EE7503D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8325"/>
              <a:ext cx="5715000" cy="3181350"/>
            </a:xfrm>
            <a:prstGeom prst="rect">
              <a:avLst/>
            </a:prstGeom>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832A15BA-5DEA-0278-1CB1-74D2AA3AB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p:spPr>
        </p:pic>
      </p:grpSp>
      <p:sp>
        <p:nvSpPr>
          <p:cNvPr id="10" name="TextBox 9">
            <a:extLst>
              <a:ext uri="{FF2B5EF4-FFF2-40B4-BE49-F238E27FC236}">
                <a16:creationId xmlns:a16="http://schemas.microsoft.com/office/drawing/2014/main" id="{8BDC1755-0993-DF6C-19F9-80F4A430E1FA}"/>
              </a:ext>
            </a:extLst>
          </p:cNvPr>
          <p:cNvSpPr txBox="1"/>
          <p:nvPr/>
        </p:nvSpPr>
        <p:spPr>
          <a:xfrm>
            <a:off x="4393870" y="5852370"/>
            <a:ext cx="342009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23943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2EF-5EA6-796C-A72A-25B9BC99825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8BEC98E-3C0F-05FF-B936-8E30B1C59D38}"/>
              </a:ext>
            </a:extLst>
          </p:cNvPr>
          <p:cNvSpPr>
            <a:spLocks noGrp="1"/>
          </p:cNvSpPr>
          <p:nvPr>
            <p:ph idx="1"/>
          </p:nvPr>
        </p:nvSpPr>
        <p:spPr/>
        <p:txBody>
          <a:bodyPr>
            <a:normAutofit/>
          </a:bodyPr>
          <a:lstStyle/>
          <a:p>
            <a:r>
              <a:rPr lang="en-US" dirty="0"/>
              <a:t>Repeat the message.</a:t>
            </a:r>
          </a:p>
          <a:p>
            <a:pPr lvl="1"/>
            <a:r>
              <a:rPr lang="en-US" dirty="0"/>
              <a:t>Like Baruch, start writing down the message by journaling your devotions or taking notes on your pastor’s sermon. Then repost the message online. </a:t>
            </a:r>
          </a:p>
          <a:p>
            <a:pPr lvl="1"/>
            <a:r>
              <a:rPr lang="en-US" dirty="0"/>
              <a:t>Share the link to worship on your social media if possible.   </a:t>
            </a:r>
          </a:p>
          <a:p>
            <a:pPr lvl="1"/>
            <a:r>
              <a:rPr lang="en-US" dirty="0"/>
              <a:t>Text your notes to your family. </a:t>
            </a:r>
          </a:p>
          <a:p>
            <a:pPr lvl="1"/>
            <a:r>
              <a:rPr lang="en-US" dirty="0"/>
              <a:t>Let’s digitally repeat the message of the gospel of Jesus Christ.</a:t>
            </a:r>
          </a:p>
          <a:p>
            <a:endParaRPr lang="en-US" dirty="0"/>
          </a:p>
        </p:txBody>
      </p:sp>
    </p:spTree>
    <p:extLst>
      <p:ext uri="{BB962C8B-B14F-4D97-AF65-F5344CB8AC3E}">
        <p14:creationId xmlns:p14="http://schemas.microsoft.com/office/powerpoint/2010/main" val="104772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2EF-5EA6-796C-A72A-25B9BC99825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8BEC98E-3C0F-05FF-B936-8E30B1C59D38}"/>
              </a:ext>
            </a:extLst>
          </p:cNvPr>
          <p:cNvSpPr>
            <a:spLocks noGrp="1"/>
          </p:cNvSpPr>
          <p:nvPr>
            <p:ph idx="1"/>
          </p:nvPr>
        </p:nvSpPr>
        <p:spPr>
          <a:xfrm>
            <a:off x="838200" y="2176041"/>
            <a:ext cx="10515600" cy="4000922"/>
          </a:xfrm>
        </p:spPr>
        <p:txBody>
          <a:bodyPr/>
          <a:lstStyle/>
          <a:p>
            <a:r>
              <a:rPr lang="en-US" dirty="0"/>
              <a:t>Become a teacher. </a:t>
            </a:r>
          </a:p>
          <a:p>
            <a:pPr lvl="1"/>
            <a:r>
              <a:rPr lang="en-US" dirty="0"/>
              <a:t>Shadow a teacher and ask to be trained as a substitute Sunday School or small group teacher/facilitator. </a:t>
            </a:r>
          </a:p>
          <a:p>
            <a:pPr lvl="1"/>
            <a:r>
              <a:rPr lang="en-US" dirty="0"/>
              <a:t>We can multiply by reproducing our leaders. </a:t>
            </a:r>
          </a:p>
          <a:p>
            <a:endParaRPr lang="en-US" dirty="0"/>
          </a:p>
        </p:txBody>
      </p:sp>
    </p:spTree>
    <p:extLst>
      <p:ext uri="{BB962C8B-B14F-4D97-AF65-F5344CB8AC3E}">
        <p14:creationId xmlns:p14="http://schemas.microsoft.com/office/powerpoint/2010/main" val="268315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44FF0A7E-BA37-DFDB-F481-67548BA688C7}"/>
              </a:ext>
            </a:extLst>
          </p:cNvPr>
          <p:cNvSpPr/>
          <p:nvPr/>
        </p:nvSpPr>
        <p:spPr>
          <a:xfrm>
            <a:off x="3159143" y="1993447"/>
            <a:ext cx="3986389" cy="2814797"/>
          </a:xfrm>
          <a:prstGeom prst="wedgeRoundRectCallout">
            <a:avLst>
              <a:gd name="adj1" fmla="val -73051"/>
              <a:gd name="adj2" fmla="val -2430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“BEEVERY”?  That’s not on the list of words.  You’ll need to help me find those words that come from your Bible passage.  There’s rumors about an inter-class challenge.   I heard you can get help at </a:t>
            </a:r>
            <a:r>
              <a:rPr lang="en-US" dirty="0">
                <a:latin typeface="Comic Sans MS" panose="030F0702030302020204" pitchFamily="66" charset="0"/>
                <a:hlinkClick r:id="rId2"/>
              </a:rPr>
              <a:t>https://tinyurl.com/2s39a5um</a:t>
            </a:r>
            <a:r>
              <a:rPr lang="en-US" dirty="0">
                <a:latin typeface="Comic Sans MS" panose="030F0702030302020204" pitchFamily="66" charset="0"/>
              </a:rPr>
              <a:t>  </a:t>
            </a:r>
          </a:p>
        </p:txBody>
      </p:sp>
      <p:sp>
        <p:nvSpPr>
          <p:cNvPr id="2" name="Title 1">
            <a:extLst>
              <a:ext uri="{FF2B5EF4-FFF2-40B4-BE49-F238E27FC236}">
                <a16:creationId xmlns:a16="http://schemas.microsoft.com/office/drawing/2014/main" id="{1EF46D16-34A1-BFC0-9C7C-33EAF0C6874F}"/>
              </a:ext>
            </a:extLst>
          </p:cNvPr>
          <p:cNvSpPr>
            <a:spLocks noGrp="1"/>
          </p:cNvSpPr>
          <p:nvPr>
            <p:ph type="title"/>
          </p:nvPr>
        </p:nvSpPr>
        <p:spPr/>
        <p:txBody>
          <a:bodyPr/>
          <a:lstStyle/>
          <a:p>
            <a:r>
              <a:rPr lang="en-US" dirty="0"/>
              <a:t>Family Activities</a:t>
            </a:r>
          </a:p>
        </p:txBody>
      </p:sp>
      <p:grpSp>
        <p:nvGrpSpPr>
          <p:cNvPr id="15" name="Group 14">
            <a:extLst>
              <a:ext uri="{FF2B5EF4-FFF2-40B4-BE49-F238E27FC236}">
                <a16:creationId xmlns:a16="http://schemas.microsoft.com/office/drawing/2014/main" id="{7FA84246-587D-0055-4BF4-573B5E1B203E}"/>
              </a:ext>
            </a:extLst>
          </p:cNvPr>
          <p:cNvGrpSpPr/>
          <p:nvPr/>
        </p:nvGrpSpPr>
        <p:grpSpPr>
          <a:xfrm>
            <a:off x="6366264" y="1682007"/>
            <a:ext cx="5458308" cy="4305998"/>
            <a:chOff x="6366264" y="1682007"/>
            <a:chExt cx="5458308" cy="4305998"/>
          </a:xfrm>
        </p:grpSpPr>
        <p:pic>
          <p:nvPicPr>
            <p:cNvPr id="4" name="Picture 3" descr="A close up of a word&#10;&#10;Description automatically generated">
              <a:extLst>
                <a:ext uri="{FF2B5EF4-FFF2-40B4-BE49-F238E27FC236}">
                  <a16:creationId xmlns:a16="http://schemas.microsoft.com/office/drawing/2014/main" id="{C38DE78D-2270-0ED7-D70F-72736F4033F8}"/>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366264" y="1682007"/>
              <a:ext cx="5458308" cy="430599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cxnSp>
          <p:nvCxnSpPr>
            <p:cNvPr id="6" name="Straight Connector 5">
              <a:extLst>
                <a:ext uri="{FF2B5EF4-FFF2-40B4-BE49-F238E27FC236}">
                  <a16:creationId xmlns:a16="http://schemas.microsoft.com/office/drawing/2014/main" id="{6F9023DE-5AFC-4D45-23A8-8BA58D553996}"/>
                </a:ext>
              </a:extLst>
            </p:cNvPr>
            <p:cNvCxnSpPr>
              <a:cxnSpLocks/>
            </p:cNvCxnSpPr>
            <p:nvPr/>
          </p:nvCxnSpPr>
          <p:spPr>
            <a:xfrm>
              <a:off x="7924800" y="3043238"/>
              <a:ext cx="1038225" cy="57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8" descr="A cartoon of a bug holding a piece of paper&#10;&#10;Description automatically generated">
            <a:extLst>
              <a:ext uri="{FF2B5EF4-FFF2-40B4-BE49-F238E27FC236}">
                <a16:creationId xmlns:a16="http://schemas.microsoft.com/office/drawing/2014/main" id="{0C445CF1-A00E-6944-5131-CC566C0AC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973919"/>
            <a:ext cx="2066877" cy="2910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201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Baruch</a:t>
            </a:r>
          </a:p>
        </p:txBody>
      </p:sp>
      <p:sp>
        <p:nvSpPr>
          <p:cNvPr id="3" name="Subtitle 2"/>
          <p:cNvSpPr>
            <a:spLocks noGrp="1"/>
          </p:cNvSpPr>
          <p:nvPr>
            <p:ph type="subTitle" idx="1"/>
          </p:nvPr>
        </p:nvSpPr>
        <p:spPr>
          <a:xfrm>
            <a:off x="1524000" y="3942608"/>
            <a:ext cx="9144000" cy="1315192"/>
          </a:xfrm>
        </p:spPr>
        <p:txBody>
          <a:bodyPr/>
          <a:lstStyle/>
          <a:p>
            <a:r>
              <a:rPr lang="en-US" dirty="0"/>
              <a:t>August 25</a:t>
            </a:r>
          </a:p>
        </p:txBody>
      </p:sp>
    </p:spTree>
    <p:extLst>
      <p:ext uri="{BB962C8B-B14F-4D97-AF65-F5344CB8AC3E}">
        <p14:creationId xmlns:p14="http://schemas.microsoft.com/office/powerpoint/2010/main" val="330131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9F2B-8F11-107C-AF46-A2CCAC607E0D}"/>
              </a:ext>
            </a:extLst>
          </p:cNvPr>
          <p:cNvSpPr>
            <a:spLocks noGrp="1"/>
          </p:cNvSpPr>
          <p:nvPr>
            <p:ph type="title"/>
          </p:nvPr>
        </p:nvSpPr>
        <p:spPr/>
        <p:txBody>
          <a:bodyPr/>
          <a:lstStyle/>
          <a:p>
            <a:r>
              <a:rPr lang="en-US" dirty="0"/>
              <a:t>Remember that time …</a:t>
            </a:r>
          </a:p>
        </p:txBody>
      </p:sp>
      <p:sp>
        <p:nvSpPr>
          <p:cNvPr id="3" name="Content Placeholder 2">
            <a:extLst>
              <a:ext uri="{FF2B5EF4-FFF2-40B4-BE49-F238E27FC236}">
                <a16:creationId xmlns:a16="http://schemas.microsoft.com/office/drawing/2014/main" id="{A95405CD-0403-7DCA-49A7-3BEE04BF68AD}"/>
              </a:ext>
            </a:extLst>
          </p:cNvPr>
          <p:cNvSpPr>
            <a:spLocks noGrp="1"/>
          </p:cNvSpPr>
          <p:nvPr>
            <p:ph idx="1"/>
          </p:nvPr>
        </p:nvSpPr>
        <p:spPr/>
        <p:txBody>
          <a:bodyPr/>
          <a:lstStyle/>
          <a:p>
            <a:r>
              <a:rPr lang="en-US" dirty="0"/>
              <a:t>What assigned duty have you been given that has required courage and/or stick-to-</a:t>
            </a:r>
            <a:r>
              <a:rPr lang="en-US" dirty="0" err="1"/>
              <a:t>itive</a:t>
            </a:r>
            <a:r>
              <a:rPr lang="en-US" dirty="0"/>
              <a:t>-ness?</a:t>
            </a:r>
          </a:p>
          <a:p>
            <a:endParaRPr lang="en-US" dirty="0"/>
          </a:p>
          <a:p>
            <a:r>
              <a:rPr lang="en-US" dirty="0">
                <a:solidFill>
                  <a:srgbClr val="C00000"/>
                </a:solidFill>
              </a:rPr>
              <a:t>In spite of feeling inadequate or fearful …</a:t>
            </a:r>
          </a:p>
          <a:p>
            <a:pPr lvl="1"/>
            <a:r>
              <a:rPr lang="en-US" dirty="0">
                <a:solidFill>
                  <a:srgbClr val="C00000"/>
                </a:solidFill>
              </a:rPr>
              <a:t>Be assured that God will reward your faithful service.</a:t>
            </a:r>
          </a:p>
          <a:p>
            <a:endParaRPr lang="en-US" dirty="0"/>
          </a:p>
        </p:txBody>
      </p:sp>
      <p:grpSp>
        <p:nvGrpSpPr>
          <p:cNvPr id="4" name="Group 3">
            <a:extLst>
              <a:ext uri="{FF2B5EF4-FFF2-40B4-BE49-F238E27FC236}">
                <a16:creationId xmlns:a16="http://schemas.microsoft.com/office/drawing/2014/main" id="{2A4BB8A3-10FE-5273-F7D8-5E76B31CB6AE}"/>
              </a:ext>
            </a:extLst>
          </p:cNvPr>
          <p:cNvGrpSpPr/>
          <p:nvPr/>
        </p:nvGrpSpPr>
        <p:grpSpPr>
          <a:xfrm>
            <a:off x="1335973" y="2869105"/>
            <a:ext cx="9295787" cy="3307858"/>
            <a:chOff x="1335973" y="2869105"/>
            <a:chExt cx="9295787" cy="3307858"/>
          </a:xfrm>
        </p:grpSpPr>
        <p:pic>
          <p:nvPicPr>
            <p:cNvPr id="1026" name="Picture 2">
              <a:extLst>
                <a:ext uri="{FF2B5EF4-FFF2-40B4-BE49-F238E27FC236}">
                  <a16:creationId xmlns:a16="http://schemas.microsoft.com/office/drawing/2014/main" id="{608F9ADD-73F6-F71B-66EA-C28FF489B9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411687" y="2869105"/>
              <a:ext cx="1368626" cy="3307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Tell Us">
              <a:extLst>
                <a:ext uri="{FF2B5EF4-FFF2-40B4-BE49-F238E27FC236}">
                  <a16:creationId xmlns:a16="http://schemas.microsoft.com/office/drawing/2014/main" id="{EF9916D8-D288-C6D0-6145-83C194C52C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859" y="3010395"/>
              <a:ext cx="2617901" cy="3022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2A6F8EE-D608-00DA-285E-FCD9B496C5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335973" y="3439372"/>
              <a:ext cx="2617901" cy="2091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74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52A4-610F-E66E-EE28-DC8D983CA703}"/>
              </a:ext>
            </a:extLst>
          </p:cNvPr>
          <p:cNvSpPr>
            <a:spLocks noGrp="1"/>
          </p:cNvSpPr>
          <p:nvPr>
            <p:ph type="title"/>
          </p:nvPr>
        </p:nvSpPr>
        <p:spPr/>
        <p:txBody>
          <a:bodyPr/>
          <a:lstStyle/>
          <a:p>
            <a:pPr algn="l"/>
            <a:r>
              <a:rPr lang="en-US" dirty="0"/>
              <a:t>Listen for an assignment.</a:t>
            </a:r>
          </a:p>
        </p:txBody>
      </p:sp>
      <p:sp>
        <p:nvSpPr>
          <p:cNvPr id="3" name="Content Placeholder 2">
            <a:extLst>
              <a:ext uri="{FF2B5EF4-FFF2-40B4-BE49-F238E27FC236}">
                <a16:creationId xmlns:a16="http://schemas.microsoft.com/office/drawing/2014/main" id="{3B1B280A-142D-EC5E-7D90-0FEEBC338002}"/>
              </a:ext>
            </a:extLst>
          </p:cNvPr>
          <p:cNvSpPr>
            <a:spLocks noGrp="1"/>
          </p:cNvSpPr>
          <p:nvPr>
            <p:ph idx="1"/>
          </p:nvPr>
        </p:nvSpPr>
        <p:spPr>
          <a:xfrm>
            <a:off x="1585732" y="1825625"/>
            <a:ext cx="9316656" cy="4351338"/>
          </a:xfrm>
        </p:spPr>
        <p:txBody>
          <a:bodyPr/>
          <a:lstStyle/>
          <a:p>
            <a:pPr marL="0" indent="0" algn="ctr">
              <a:buNone/>
            </a:pPr>
            <a:r>
              <a:rPr lang="en-US" dirty="0"/>
              <a:t>Jeremiah 36:4-8 (NIV)  So Jeremiah called Baruch son of Neriah, and while Jeremiah dictated all the words the LORD had spoken to him, Baruch wrote them on the scroll. 5  Then Jeremiah told Baruch, "I am restricted; I cannot go to the LORD's temple.</a:t>
            </a:r>
          </a:p>
        </p:txBody>
      </p:sp>
    </p:spTree>
    <p:extLst>
      <p:ext uri="{BB962C8B-B14F-4D97-AF65-F5344CB8AC3E}">
        <p14:creationId xmlns:p14="http://schemas.microsoft.com/office/powerpoint/2010/main" val="40671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52A4-610F-E66E-EE28-DC8D983CA703}"/>
              </a:ext>
            </a:extLst>
          </p:cNvPr>
          <p:cNvSpPr>
            <a:spLocks noGrp="1"/>
          </p:cNvSpPr>
          <p:nvPr>
            <p:ph type="title"/>
          </p:nvPr>
        </p:nvSpPr>
        <p:spPr/>
        <p:txBody>
          <a:bodyPr/>
          <a:lstStyle/>
          <a:p>
            <a:pPr algn="l"/>
            <a:r>
              <a:rPr lang="en-US" dirty="0"/>
              <a:t>Listen for an assignment.</a:t>
            </a:r>
          </a:p>
        </p:txBody>
      </p:sp>
      <p:sp>
        <p:nvSpPr>
          <p:cNvPr id="3" name="Content Placeholder 2">
            <a:extLst>
              <a:ext uri="{FF2B5EF4-FFF2-40B4-BE49-F238E27FC236}">
                <a16:creationId xmlns:a16="http://schemas.microsoft.com/office/drawing/2014/main" id="{3B1B280A-142D-EC5E-7D90-0FEEBC338002}"/>
              </a:ext>
            </a:extLst>
          </p:cNvPr>
          <p:cNvSpPr>
            <a:spLocks noGrp="1"/>
          </p:cNvSpPr>
          <p:nvPr>
            <p:ph idx="1"/>
          </p:nvPr>
        </p:nvSpPr>
        <p:spPr>
          <a:xfrm>
            <a:off x="1585732" y="1825625"/>
            <a:ext cx="9316656" cy="4351338"/>
          </a:xfrm>
        </p:spPr>
        <p:txBody>
          <a:bodyPr/>
          <a:lstStyle/>
          <a:p>
            <a:pPr marL="0" indent="0" algn="ctr">
              <a:buNone/>
            </a:pPr>
            <a:r>
              <a:rPr lang="en-US" dirty="0"/>
              <a:t>So you go to the house of the LORD on a day of fasting and read to the people from the scroll the words of the LORD that you wrote as I dictated. Read them to all the people of Judah who come in from their towns. 7  Perhaps they will bring their petition before </a:t>
            </a:r>
          </a:p>
        </p:txBody>
      </p:sp>
    </p:spTree>
    <p:extLst>
      <p:ext uri="{BB962C8B-B14F-4D97-AF65-F5344CB8AC3E}">
        <p14:creationId xmlns:p14="http://schemas.microsoft.com/office/powerpoint/2010/main" val="6420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52A4-610F-E66E-EE28-DC8D983CA703}"/>
              </a:ext>
            </a:extLst>
          </p:cNvPr>
          <p:cNvSpPr>
            <a:spLocks noGrp="1"/>
          </p:cNvSpPr>
          <p:nvPr>
            <p:ph type="title"/>
          </p:nvPr>
        </p:nvSpPr>
        <p:spPr/>
        <p:txBody>
          <a:bodyPr/>
          <a:lstStyle/>
          <a:p>
            <a:pPr algn="l"/>
            <a:r>
              <a:rPr lang="en-US" dirty="0"/>
              <a:t>Listen for an assignment.</a:t>
            </a:r>
          </a:p>
        </p:txBody>
      </p:sp>
      <p:sp>
        <p:nvSpPr>
          <p:cNvPr id="3" name="Content Placeholder 2">
            <a:extLst>
              <a:ext uri="{FF2B5EF4-FFF2-40B4-BE49-F238E27FC236}">
                <a16:creationId xmlns:a16="http://schemas.microsoft.com/office/drawing/2014/main" id="{3B1B280A-142D-EC5E-7D90-0FEEBC338002}"/>
              </a:ext>
            </a:extLst>
          </p:cNvPr>
          <p:cNvSpPr>
            <a:spLocks noGrp="1"/>
          </p:cNvSpPr>
          <p:nvPr>
            <p:ph idx="1"/>
          </p:nvPr>
        </p:nvSpPr>
        <p:spPr>
          <a:xfrm>
            <a:off x="1585732" y="1825625"/>
            <a:ext cx="9316656" cy="4351338"/>
          </a:xfrm>
        </p:spPr>
        <p:txBody>
          <a:bodyPr/>
          <a:lstStyle/>
          <a:p>
            <a:pPr marL="0" indent="0" algn="ctr">
              <a:buNone/>
            </a:pPr>
            <a:r>
              <a:rPr lang="en-US" dirty="0"/>
              <a:t>the LORD, and each will turn from his wicked ways, for the anger and wrath pronounced against this people by the LORD are great." 8  Baruch son of Neriah did everything Jeremiah the prophet told him to do; at the LORD's temple he read the words of the LORD from the scroll</a:t>
            </a:r>
          </a:p>
        </p:txBody>
      </p:sp>
      <p:pic>
        <p:nvPicPr>
          <p:cNvPr id="5" name="Picture 4">
            <a:extLst>
              <a:ext uri="{FF2B5EF4-FFF2-40B4-BE49-F238E27FC236}">
                <a16:creationId xmlns:a16="http://schemas.microsoft.com/office/drawing/2014/main" id="{40BE6286-3A0B-6D63-5B6E-01E6B25CFF33}"/>
              </a:ext>
            </a:extLst>
          </p:cNvPr>
          <p:cNvPicPr>
            <a:picLocks noChangeAspect="1"/>
          </p:cNvPicPr>
          <p:nvPr/>
        </p:nvPicPr>
        <p:blipFill>
          <a:blip r:embed="rId2"/>
          <a:stretch>
            <a:fillRect/>
          </a:stretch>
        </p:blipFill>
        <p:spPr>
          <a:xfrm>
            <a:off x="5144060" y="5707303"/>
            <a:ext cx="2200000"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338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8ECC-D33F-C991-1A80-043193E4007A}"/>
              </a:ext>
            </a:extLst>
          </p:cNvPr>
          <p:cNvSpPr>
            <a:spLocks noGrp="1"/>
          </p:cNvSpPr>
          <p:nvPr>
            <p:ph type="title"/>
          </p:nvPr>
        </p:nvSpPr>
        <p:spPr/>
        <p:txBody>
          <a:bodyPr/>
          <a:lstStyle/>
          <a:p>
            <a:r>
              <a:rPr lang="en-US" dirty="0"/>
              <a:t>Faithfully Serve</a:t>
            </a:r>
          </a:p>
        </p:txBody>
      </p:sp>
      <p:sp>
        <p:nvSpPr>
          <p:cNvPr id="3" name="Content Placeholder 2">
            <a:extLst>
              <a:ext uri="{FF2B5EF4-FFF2-40B4-BE49-F238E27FC236}">
                <a16:creationId xmlns:a16="http://schemas.microsoft.com/office/drawing/2014/main" id="{C8DA3CC4-1E9D-08E4-4BAD-A850FA4204B9}"/>
              </a:ext>
            </a:extLst>
          </p:cNvPr>
          <p:cNvSpPr>
            <a:spLocks noGrp="1"/>
          </p:cNvSpPr>
          <p:nvPr>
            <p:ph idx="1"/>
          </p:nvPr>
        </p:nvSpPr>
        <p:spPr/>
        <p:txBody>
          <a:bodyPr/>
          <a:lstStyle/>
          <a:p>
            <a:r>
              <a:rPr lang="en-US" dirty="0"/>
              <a:t>Along with being his scribe, what did Jeremiah ask of Baruch and why?</a:t>
            </a:r>
          </a:p>
          <a:p>
            <a:r>
              <a:rPr lang="en-US" dirty="0"/>
              <a:t>What was the message to be delivered and why was it important? </a:t>
            </a:r>
          </a:p>
          <a:p>
            <a:r>
              <a:rPr lang="en-US" dirty="0"/>
              <a:t>How does a public pronouncement of a written document add weight to a message someone wants to deliver? </a:t>
            </a:r>
          </a:p>
        </p:txBody>
      </p:sp>
    </p:spTree>
    <p:extLst>
      <p:ext uri="{BB962C8B-B14F-4D97-AF65-F5344CB8AC3E}">
        <p14:creationId xmlns:p14="http://schemas.microsoft.com/office/powerpoint/2010/main" val="313578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7B4C-D44D-5EC8-DB68-73C1EB006066}"/>
              </a:ext>
            </a:extLst>
          </p:cNvPr>
          <p:cNvSpPr>
            <a:spLocks noGrp="1"/>
          </p:cNvSpPr>
          <p:nvPr>
            <p:ph type="title"/>
          </p:nvPr>
        </p:nvSpPr>
        <p:spPr/>
        <p:txBody>
          <a:bodyPr/>
          <a:lstStyle/>
          <a:p>
            <a:r>
              <a:rPr lang="en-US" dirty="0"/>
              <a:t>Faithfully Serve</a:t>
            </a:r>
          </a:p>
        </p:txBody>
      </p:sp>
      <p:sp>
        <p:nvSpPr>
          <p:cNvPr id="3" name="Content Placeholder 2">
            <a:extLst>
              <a:ext uri="{FF2B5EF4-FFF2-40B4-BE49-F238E27FC236}">
                <a16:creationId xmlns:a16="http://schemas.microsoft.com/office/drawing/2014/main" id="{CBEEC7CC-EE00-C360-E0FE-C2455C51C8A0}"/>
              </a:ext>
            </a:extLst>
          </p:cNvPr>
          <p:cNvSpPr>
            <a:spLocks noGrp="1"/>
          </p:cNvSpPr>
          <p:nvPr>
            <p:ph idx="1"/>
          </p:nvPr>
        </p:nvSpPr>
        <p:spPr/>
        <p:txBody>
          <a:bodyPr/>
          <a:lstStyle/>
          <a:p>
            <a:r>
              <a:rPr lang="en-US" dirty="0"/>
              <a:t>With what has God tasked us with the Word He has given to us?</a:t>
            </a:r>
          </a:p>
          <a:p>
            <a:r>
              <a:rPr lang="en-US" dirty="0"/>
              <a:t>Baruch did what the prophet told him to do.  What does it look like for us to serve God faithfully? </a:t>
            </a:r>
          </a:p>
          <a:p>
            <a:r>
              <a:rPr lang="en-US" dirty="0"/>
              <a:t>How can the church enlist believers to be more involved in the Great Commission?</a:t>
            </a:r>
          </a:p>
        </p:txBody>
      </p:sp>
    </p:spTree>
    <p:extLst>
      <p:ext uri="{BB962C8B-B14F-4D97-AF65-F5344CB8AC3E}">
        <p14:creationId xmlns:p14="http://schemas.microsoft.com/office/powerpoint/2010/main" val="39717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F2B8-7C6A-9493-2887-69A0AE5F3C17}"/>
              </a:ext>
            </a:extLst>
          </p:cNvPr>
          <p:cNvSpPr>
            <a:spLocks noGrp="1"/>
          </p:cNvSpPr>
          <p:nvPr>
            <p:ph type="title"/>
          </p:nvPr>
        </p:nvSpPr>
        <p:spPr/>
        <p:txBody>
          <a:bodyPr/>
          <a:lstStyle/>
          <a:p>
            <a:pPr algn="l"/>
            <a:r>
              <a:rPr lang="en-US" dirty="0"/>
              <a:t>Listen for credit given.</a:t>
            </a:r>
          </a:p>
        </p:txBody>
      </p:sp>
      <p:sp>
        <p:nvSpPr>
          <p:cNvPr id="3" name="Content Placeholder 2">
            <a:extLst>
              <a:ext uri="{FF2B5EF4-FFF2-40B4-BE49-F238E27FC236}">
                <a16:creationId xmlns:a16="http://schemas.microsoft.com/office/drawing/2014/main" id="{8155FE56-DB40-74BF-B1D5-217D3A2C4E08}"/>
              </a:ext>
            </a:extLst>
          </p:cNvPr>
          <p:cNvSpPr>
            <a:spLocks noGrp="1"/>
          </p:cNvSpPr>
          <p:nvPr>
            <p:ph idx="1"/>
          </p:nvPr>
        </p:nvSpPr>
        <p:spPr>
          <a:xfrm>
            <a:off x="1362436" y="1999245"/>
            <a:ext cx="9467127" cy="4351338"/>
          </a:xfrm>
        </p:spPr>
        <p:txBody>
          <a:bodyPr/>
          <a:lstStyle/>
          <a:p>
            <a:pPr marL="0" indent="0" algn="ctr">
              <a:buNone/>
            </a:pPr>
            <a:r>
              <a:rPr lang="en-US" dirty="0"/>
              <a:t>Jeremiah 36:16-18 (NIV)  When they heard all these words, they looked at each other in fear and said to Baruch, "We must report all these words to the king." 17  Then they asked Baruch, "Tell us, how did you come to</a:t>
            </a:r>
          </a:p>
        </p:txBody>
      </p:sp>
    </p:spTree>
    <p:extLst>
      <p:ext uri="{BB962C8B-B14F-4D97-AF65-F5344CB8AC3E}">
        <p14:creationId xmlns:p14="http://schemas.microsoft.com/office/powerpoint/2010/main" val="24454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46</TotalTime>
  <Words>1021</Words>
  <Application>Microsoft Office PowerPoint</Application>
  <PresentationFormat>Widescreen</PresentationFormat>
  <Paragraphs>70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Baruch</vt:lpstr>
      <vt:lpstr>Video Introduction</vt:lpstr>
      <vt:lpstr>Remember that time …</vt:lpstr>
      <vt:lpstr>Listen for an assignment.</vt:lpstr>
      <vt:lpstr>Listen for an assignment.</vt:lpstr>
      <vt:lpstr>Listen for an assignment.</vt:lpstr>
      <vt:lpstr>Faithfully Serve</vt:lpstr>
      <vt:lpstr>Faithfully Serve</vt:lpstr>
      <vt:lpstr>Listen for credit given.</vt:lpstr>
      <vt:lpstr>Listen for credit given.</vt:lpstr>
      <vt:lpstr>Give Credit where Due</vt:lpstr>
      <vt:lpstr>Give Credit where Due</vt:lpstr>
      <vt:lpstr>Listen for discouragement.</vt:lpstr>
      <vt:lpstr>Listen for discouragement.</vt:lpstr>
      <vt:lpstr>Listen for discouragement.</vt:lpstr>
      <vt:lpstr>God Rewards Service</vt:lpstr>
      <vt:lpstr>God Rewards Service</vt:lpstr>
      <vt:lpstr>God Rewards Service</vt:lpstr>
      <vt:lpstr>Application</vt:lpstr>
      <vt:lpstr>Application</vt:lpstr>
      <vt:lpstr>Application</vt:lpstr>
      <vt:lpstr>Family Activities</vt:lpstr>
      <vt:lpstr>Baruch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2024-08-08T13:15:01Z</dcterms:created>
  <dcterms:modified xsi:type="dcterms:W3CDTF">2024-08-08T14:01:34Z</dcterms:modified>
</cp:coreProperties>
</file>