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bkisuqlo"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mpcea45f" TargetMode="Externa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Barnabas and Paul</a:t>
            </a:r>
          </a:p>
        </p:txBody>
      </p:sp>
      <p:sp>
        <p:nvSpPr>
          <p:cNvPr id="3" name="Subtitle 2"/>
          <p:cNvSpPr>
            <a:spLocks noGrp="1"/>
          </p:cNvSpPr>
          <p:nvPr>
            <p:ph type="subTitle" idx="1"/>
          </p:nvPr>
        </p:nvSpPr>
        <p:spPr>
          <a:xfrm>
            <a:off x="1524000" y="3942608"/>
            <a:ext cx="9144000" cy="1315192"/>
          </a:xfrm>
        </p:spPr>
        <p:txBody>
          <a:bodyPr/>
          <a:lstStyle/>
          <a:p>
            <a:r>
              <a:rPr lang="en-US"/>
              <a:t>July 2</a:t>
            </a:r>
            <a:endParaRPr lang="en-US" dirty="0"/>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AB1E-8830-B3A0-4CBF-39160A13668F}"/>
              </a:ext>
            </a:extLst>
          </p:cNvPr>
          <p:cNvSpPr>
            <a:spLocks noGrp="1"/>
          </p:cNvSpPr>
          <p:nvPr>
            <p:ph type="title"/>
          </p:nvPr>
        </p:nvSpPr>
        <p:spPr/>
        <p:txBody>
          <a:bodyPr/>
          <a:lstStyle/>
          <a:p>
            <a:pPr algn="l"/>
            <a:r>
              <a:rPr lang="en-US" dirty="0"/>
              <a:t>Listen for Barnabas’ travels.</a:t>
            </a:r>
          </a:p>
        </p:txBody>
      </p:sp>
      <p:sp>
        <p:nvSpPr>
          <p:cNvPr id="3" name="Content Placeholder 2">
            <a:extLst>
              <a:ext uri="{FF2B5EF4-FFF2-40B4-BE49-F238E27FC236}">
                <a16:creationId xmlns:a16="http://schemas.microsoft.com/office/drawing/2014/main" id="{E1D80A08-81F1-2D9E-A5D2-7C7FAF375935}"/>
              </a:ext>
            </a:extLst>
          </p:cNvPr>
          <p:cNvSpPr>
            <a:spLocks noGrp="1"/>
          </p:cNvSpPr>
          <p:nvPr>
            <p:ph idx="1"/>
          </p:nvPr>
        </p:nvSpPr>
        <p:spPr>
          <a:xfrm>
            <a:off x="1608881" y="1779326"/>
            <a:ext cx="9189334" cy="4351338"/>
          </a:xfrm>
        </p:spPr>
        <p:txBody>
          <a:bodyPr/>
          <a:lstStyle/>
          <a:p>
            <a:pPr marL="0" indent="0" algn="ctr">
              <a:buNone/>
            </a:pPr>
            <a:r>
              <a:rPr lang="en-US" dirty="0"/>
              <a:t>he was glad and encouraged them all to remain true to the Lord with all their hearts. 24  He was a good man, full of the Holy Spirit and faith, and a great number of people were brought to the Lord. 25  Then Barnabas went to </a:t>
            </a:r>
          </a:p>
        </p:txBody>
      </p:sp>
    </p:spTree>
    <p:extLst>
      <p:ext uri="{BB962C8B-B14F-4D97-AF65-F5344CB8AC3E}">
        <p14:creationId xmlns:p14="http://schemas.microsoft.com/office/powerpoint/2010/main" val="123182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AB1E-8830-B3A0-4CBF-39160A13668F}"/>
              </a:ext>
            </a:extLst>
          </p:cNvPr>
          <p:cNvSpPr>
            <a:spLocks noGrp="1"/>
          </p:cNvSpPr>
          <p:nvPr>
            <p:ph type="title"/>
          </p:nvPr>
        </p:nvSpPr>
        <p:spPr/>
        <p:txBody>
          <a:bodyPr/>
          <a:lstStyle/>
          <a:p>
            <a:pPr algn="l"/>
            <a:r>
              <a:rPr lang="en-US" dirty="0"/>
              <a:t>Listen for Barnabas’ travels.</a:t>
            </a:r>
          </a:p>
        </p:txBody>
      </p:sp>
      <p:sp>
        <p:nvSpPr>
          <p:cNvPr id="3" name="Content Placeholder 2">
            <a:extLst>
              <a:ext uri="{FF2B5EF4-FFF2-40B4-BE49-F238E27FC236}">
                <a16:creationId xmlns:a16="http://schemas.microsoft.com/office/drawing/2014/main" id="{E1D80A08-81F1-2D9E-A5D2-7C7FAF375935}"/>
              </a:ext>
            </a:extLst>
          </p:cNvPr>
          <p:cNvSpPr>
            <a:spLocks noGrp="1"/>
          </p:cNvSpPr>
          <p:nvPr>
            <p:ph idx="1"/>
          </p:nvPr>
        </p:nvSpPr>
        <p:spPr>
          <a:xfrm>
            <a:off x="1608881" y="1779326"/>
            <a:ext cx="9189334" cy="4351338"/>
          </a:xfrm>
        </p:spPr>
        <p:txBody>
          <a:bodyPr/>
          <a:lstStyle/>
          <a:p>
            <a:pPr marL="0" indent="0" algn="ctr">
              <a:buNone/>
            </a:pPr>
            <a:r>
              <a:rPr lang="en-US" dirty="0"/>
              <a:t>Tarsus to look for Saul, 26  and when he found him, he brought him to Antioch. So for a whole year Barnabas and Saul met with the church and taught great numbers of people. The disciples were called Christians first at Antioch.</a:t>
            </a:r>
          </a:p>
        </p:txBody>
      </p:sp>
      <p:pic>
        <p:nvPicPr>
          <p:cNvPr id="4" name="Picture 3">
            <a:extLst>
              <a:ext uri="{FF2B5EF4-FFF2-40B4-BE49-F238E27FC236}">
                <a16:creationId xmlns:a16="http://schemas.microsoft.com/office/drawing/2014/main" id="{25E2740A-9702-1A18-B8E1-9BEA373F1615}"/>
              </a:ext>
            </a:extLst>
          </p:cNvPr>
          <p:cNvPicPr>
            <a:picLocks noChangeAspect="1"/>
          </p:cNvPicPr>
          <p:nvPr/>
        </p:nvPicPr>
        <p:blipFill>
          <a:blip r:embed="rId2"/>
          <a:stretch>
            <a:fillRect/>
          </a:stretch>
        </p:blipFill>
        <p:spPr>
          <a:xfrm>
            <a:off x="4865897" y="5243332"/>
            <a:ext cx="2102062" cy="332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703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5504-47DB-E0F2-4D37-7CAC4CC70997}"/>
              </a:ext>
            </a:extLst>
          </p:cNvPr>
          <p:cNvSpPr>
            <a:spLocks noGrp="1"/>
          </p:cNvSpPr>
          <p:nvPr>
            <p:ph type="title"/>
          </p:nvPr>
        </p:nvSpPr>
        <p:spPr/>
        <p:txBody>
          <a:bodyPr/>
          <a:lstStyle/>
          <a:p>
            <a:r>
              <a:rPr lang="en-US" dirty="0"/>
              <a:t>Encourage Others to Serve</a:t>
            </a:r>
          </a:p>
        </p:txBody>
      </p:sp>
      <p:sp>
        <p:nvSpPr>
          <p:cNvPr id="3" name="Content Placeholder 2">
            <a:extLst>
              <a:ext uri="{FF2B5EF4-FFF2-40B4-BE49-F238E27FC236}">
                <a16:creationId xmlns:a16="http://schemas.microsoft.com/office/drawing/2014/main" id="{017BC6A0-6BF6-17B0-781E-8B125EEB2C10}"/>
              </a:ext>
            </a:extLst>
          </p:cNvPr>
          <p:cNvSpPr>
            <a:spLocks noGrp="1"/>
          </p:cNvSpPr>
          <p:nvPr>
            <p:ph idx="1"/>
          </p:nvPr>
        </p:nvSpPr>
        <p:spPr/>
        <p:txBody>
          <a:bodyPr/>
          <a:lstStyle/>
          <a:p>
            <a:r>
              <a:rPr lang="en-US" dirty="0"/>
              <a:t>What was taking place in Antioch that caught the attention of the church in Jerusalem? </a:t>
            </a:r>
          </a:p>
          <a:p>
            <a:r>
              <a:rPr lang="en-US" dirty="0"/>
              <a:t>What was Barnabas’ assessment of what he saw?</a:t>
            </a:r>
          </a:p>
          <a:p>
            <a:r>
              <a:rPr lang="en-US" dirty="0"/>
              <a:t>What words and phrases in these verses support the choice of Barnabas as the right person to go to Antioch? </a:t>
            </a:r>
          </a:p>
        </p:txBody>
      </p:sp>
    </p:spTree>
    <p:extLst>
      <p:ext uri="{BB962C8B-B14F-4D97-AF65-F5344CB8AC3E}">
        <p14:creationId xmlns:p14="http://schemas.microsoft.com/office/powerpoint/2010/main" val="1744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0627-D0C1-9459-C031-DD707F943E4B}"/>
              </a:ext>
            </a:extLst>
          </p:cNvPr>
          <p:cNvSpPr>
            <a:spLocks noGrp="1"/>
          </p:cNvSpPr>
          <p:nvPr>
            <p:ph type="title"/>
          </p:nvPr>
        </p:nvSpPr>
        <p:spPr/>
        <p:txBody>
          <a:bodyPr/>
          <a:lstStyle/>
          <a:p>
            <a:r>
              <a:rPr lang="en-US" dirty="0"/>
              <a:t>Encourage Others to Serve</a:t>
            </a:r>
          </a:p>
        </p:txBody>
      </p:sp>
      <p:sp>
        <p:nvSpPr>
          <p:cNvPr id="3" name="Content Placeholder 2">
            <a:extLst>
              <a:ext uri="{FF2B5EF4-FFF2-40B4-BE49-F238E27FC236}">
                <a16:creationId xmlns:a16="http://schemas.microsoft.com/office/drawing/2014/main" id="{D10D18F3-C83E-4AD4-9A61-99559BECA3DD}"/>
              </a:ext>
            </a:extLst>
          </p:cNvPr>
          <p:cNvSpPr>
            <a:spLocks noGrp="1"/>
          </p:cNvSpPr>
          <p:nvPr>
            <p:ph idx="1"/>
          </p:nvPr>
        </p:nvSpPr>
        <p:spPr/>
        <p:txBody>
          <a:bodyPr/>
          <a:lstStyle/>
          <a:p>
            <a:r>
              <a:rPr lang="en-US" dirty="0"/>
              <a:t>As we noted, Barnabas was an encourager.  How is </a:t>
            </a:r>
            <a:r>
              <a:rPr lang="en-US" i="1" dirty="0"/>
              <a:t>encouragement</a:t>
            </a:r>
            <a:r>
              <a:rPr lang="en-US" dirty="0"/>
              <a:t> like a set of </a:t>
            </a:r>
            <a:r>
              <a:rPr lang="en-US" i="1" dirty="0"/>
              <a:t>jumper cables</a:t>
            </a:r>
            <a:r>
              <a:rPr lang="en-US" dirty="0"/>
              <a:t>?</a:t>
            </a:r>
          </a:p>
          <a:p>
            <a:r>
              <a:rPr lang="en-US" dirty="0"/>
              <a:t>Why do you think Barnabas went looking for Saul (it had been about 10 years since their acquaintance in Jerusalem)? </a:t>
            </a:r>
          </a:p>
          <a:p>
            <a:endParaRPr lang="en-US" dirty="0"/>
          </a:p>
        </p:txBody>
      </p:sp>
    </p:spTree>
    <p:extLst>
      <p:ext uri="{BB962C8B-B14F-4D97-AF65-F5344CB8AC3E}">
        <p14:creationId xmlns:p14="http://schemas.microsoft.com/office/powerpoint/2010/main" val="12297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E8CC-ADF5-4C58-F1BD-7C05D6FE7C14}"/>
              </a:ext>
            </a:extLst>
          </p:cNvPr>
          <p:cNvSpPr>
            <a:spLocks noGrp="1"/>
          </p:cNvSpPr>
          <p:nvPr>
            <p:ph type="title"/>
          </p:nvPr>
        </p:nvSpPr>
        <p:spPr/>
        <p:txBody>
          <a:bodyPr/>
          <a:lstStyle/>
          <a:p>
            <a:r>
              <a:rPr lang="en-US" dirty="0"/>
              <a:t>Encourage Others to Serve</a:t>
            </a:r>
          </a:p>
        </p:txBody>
      </p:sp>
      <p:sp>
        <p:nvSpPr>
          <p:cNvPr id="3" name="Content Placeholder 2">
            <a:extLst>
              <a:ext uri="{FF2B5EF4-FFF2-40B4-BE49-F238E27FC236}">
                <a16:creationId xmlns:a16="http://schemas.microsoft.com/office/drawing/2014/main" id="{0E471D46-85E1-C3A1-DA85-D2573EBE19C8}"/>
              </a:ext>
            </a:extLst>
          </p:cNvPr>
          <p:cNvSpPr>
            <a:spLocks noGrp="1"/>
          </p:cNvSpPr>
          <p:nvPr>
            <p:ph idx="1"/>
          </p:nvPr>
        </p:nvSpPr>
        <p:spPr/>
        <p:txBody>
          <a:bodyPr/>
          <a:lstStyle/>
          <a:p>
            <a:r>
              <a:rPr lang="en-US" dirty="0"/>
              <a:t>What was the primary scope of their ministry together in Antioch? </a:t>
            </a:r>
          </a:p>
          <a:p>
            <a:r>
              <a:rPr lang="en-US" dirty="0"/>
              <a:t>How can we actively encourage God’s larger work in our church?</a:t>
            </a:r>
          </a:p>
        </p:txBody>
      </p:sp>
    </p:spTree>
    <p:extLst>
      <p:ext uri="{BB962C8B-B14F-4D97-AF65-F5344CB8AC3E}">
        <p14:creationId xmlns:p14="http://schemas.microsoft.com/office/powerpoint/2010/main" val="40461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ED3E-24FC-5878-1779-49D32E4EA98B}"/>
              </a:ext>
            </a:extLst>
          </p:cNvPr>
          <p:cNvSpPr>
            <a:spLocks noGrp="1"/>
          </p:cNvSpPr>
          <p:nvPr>
            <p:ph type="title"/>
          </p:nvPr>
        </p:nvSpPr>
        <p:spPr/>
        <p:txBody>
          <a:bodyPr/>
          <a:lstStyle/>
          <a:p>
            <a:pPr algn="l"/>
            <a:r>
              <a:rPr lang="en-US" dirty="0"/>
              <a:t>Listen for the reason for a disagreement.</a:t>
            </a:r>
          </a:p>
        </p:txBody>
      </p:sp>
      <p:sp>
        <p:nvSpPr>
          <p:cNvPr id="3" name="Content Placeholder 2">
            <a:extLst>
              <a:ext uri="{FF2B5EF4-FFF2-40B4-BE49-F238E27FC236}">
                <a16:creationId xmlns:a16="http://schemas.microsoft.com/office/drawing/2014/main" id="{2446E3E9-B7BA-3A09-7BD1-2DF02103F59F}"/>
              </a:ext>
            </a:extLst>
          </p:cNvPr>
          <p:cNvSpPr>
            <a:spLocks noGrp="1"/>
          </p:cNvSpPr>
          <p:nvPr>
            <p:ph idx="1"/>
          </p:nvPr>
        </p:nvSpPr>
        <p:spPr>
          <a:xfrm>
            <a:off x="1307940" y="1814050"/>
            <a:ext cx="9768068" cy="4351338"/>
          </a:xfrm>
        </p:spPr>
        <p:txBody>
          <a:bodyPr/>
          <a:lstStyle/>
          <a:p>
            <a:pPr marL="0" indent="0" algn="ctr">
              <a:buNone/>
            </a:pPr>
            <a:r>
              <a:rPr lang="en-US" dirty="0"/>
              <a:t>Acts 15:36-40 (NIV)   Some time later Paul said to Barnabas, "Let us go back and visit the brothers in all the towns where we preached the word of the Lord and see how they are doing." 37  Barnabas wanted to take John, also called Mark, with them, 38  but Paul did not think it wise to take him, </a:t>
            </a:r>
          </a:p>
        </p:txBody>
      </p:sp>
    </p:spTree>
    <p:extLst>
      <p:ext uri="{BB962C8B-B14F-4D97-AF65-F5344CB8AC3E}">
        <p14:creationId xmlns:p14="http://schemas.microsoft.com/office/powerpoint/2010/main" val="19595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ED3E-24FC-5878-1779-49D32E4EA98B}"/>
              </a:ext>
            </a:extLst>
          </p:cNvPr>
          <p:cNvSpPr>
            <a:spLocks noGrp="1"/>
          </p:cNvSpPr>
          <p:nvPr>
            <p:ph type="title"/>
          </p:nvPr>
        </p:nvSpPr>
        <p:spPr/>
        <p:txBody>
          <a:bodyPr/>
          <a:lstStyle/>
          <a:p>
            <a:pPr algn="l"/>
            <a:r>
              <a:rPr lang="en-US" dirty="0"/>
              <a:t>Listen for the reason for a disagreement.</a:t>
            </a:r>
          </a:p>
        </p:txBody>
      </p:sp>
      <p:sp>
        <p:nvSpPr>
          <p:cNvPr id="3" name="Content Placeholder 2">
            <a:extLst>
              <a:ext uri="{FF2B5EF4-FFF2-40B4-BE49-F238E27FC236}">
                <a16:creationId xmlns:a16="http://schemas.microsoft.com/office/drawing/2014/main" id="{2446E3E9-B7BA-3A09-7BD1-2DF02103F59F}"/>
              </a:ext>
            </a:extLst>
          </p:cNvPr>
          <p:cNvSpPr>
            <a:spLocks noGrp="1"/>
          </p:cNvSpPr>
          <p:nvPr>
            <p:ph idx="1"/>
          </p:nvPr>
        </p:nvSpPr>
        <p:spPr>
          <a:xfrm>
            <a:off x="1455034" y="1690688"/>
            <a:ext cx="9281932" cy="4351338"/>
          </a:xfrm>
        </p:spPr>
        <p:txBody>
          <a:bodyPr/>
          <a:lstStyle/>
          <a:p>
            <a:pPr marL="0" indent="0" algn="ctr">
              <a:buNone/>
            </a:pPr>
            <a:r>
              <a:rPr lang="en-US" dirty="0"/>
              <a:t>because he had deserted them in Pamphylia and had not continued with them in the work. 39  They had such a sharp disagreement that they parted company. Barnabas took Mark and sailed for Cyprus, 40  but Paul chose Silas and left, commended by the brothers to the grace of the Lord.</a:t>
            </a:r>
          </a:p>
        </p:txBody>
      </p:sp>
      <p:pic>
        <p:nvPicPr>
          <p:cNvPr id="4" name="Picture 3">
            <a:extLst>
              <a:ext uri="{FF2B5EF4-FFF2-40B4-BE49-F238E27FC236}">
                <a16:creationId xmlns:a16="http://schemas.microsoft.com/office/drawing/2014/main" id="{32539D89-0FA0-70FD-26E1-D50E57153F6A}"/>
              </a:ext>
            </a:extLst>
          </p:cNvPr>
          <p:cNvPicPr>
            <a:picLocks noChangeAspect="1"/>
          </p:cNvPicPr>
          <p:nvPr/>
        </p:nvPicPr>
        <p:blipFill>
          <a:blip r:embed="rId2"/>
          <a:stretch>
            <a:fillRect/>
          </a:stretch>
        </p:blipFill>
        <p:spPr>
          <a:xfrm>
            <a:off x="4831173" y="5521125"/>
            <a:ext cx="2102062" cy="332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070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0B06-CB6A-977A-423B-2B11D77BCC06}"/>
              </a:ext>
            </a:extLst>
          </p:cNvPr>
          <p:cNvSpPr>
            <a:spLocks noGrp="1"/>
          </p:cNvSpPr>
          <p:nvPr>
            <p:ph type="title"/>
          </p:nvPr>
        </p:nvSpPr>
        <p:spPr/>
        <p:txBody>
          <a:bodyPr/>
          <a:lstStyle/>
          <a:p>
            <a:r>
              <a:rPr lang="en-US" dirty="0"/>
              <a:t>Follow God’s Given Paths</a:t>
            </a:r>
          </a:p>
        </p:txBody>
      </p:sp>
      <p:sp>
        <p:nvSpPr>
          <p:cNvPr id="3" name="Content Placeholder 2">
            <a:extLst>
              <a:ext uri="{FF2B5EF4-FFF2-40B4-BE49-F238E27FC236}">
                <a16:creationId xmlns:a16="http://schemas.microsoft.com/office/drawing/2014/main" id="{65017C2E-D8DA-5FA1-1E00-2385A03E9474}"/>
              </a:ext>
            </a:extLst>
          </p:cNvPr>
          <p:cNvSpPr>
            <a:spLocks noGrp="1"/>
          </p:cNvSpPr>
          <p:nvPr>
            <p:ph idx="1"/>
          </p:nvPr>
        </p:nvSpPr>
        <p:spPr/>
        <p:txBody>
          <a:bodyPr/>
          <a:lstStyle/>
          <a:p>
            <a:r>
              <a:rPr lang="en-US" dirty="0"/>
              <a:t>What did Paul suggest to Barnabas? </a:t>
            </a:r>
          </a:p>
          <a:p>
            <a:r>
              <a:rPr lang="en-US" dirty="0"/>
              <a:t>Why didn’t Paul want Mark to accompany the apostles on their trip? </a:t>
            </a:r>
          </a:p>
          <a:p>
            <a:r>
              <a:rPr lang="en-US" dirty="0"/>
              <a:t>What did the apostles do about their difference of opinion? </a:t>
            </a:r>
          </a:p>
        </p:txBody>
      </p:sp>
    </p:spTree>
    <p:extLst>
      <p:ext uri="{BB962C8B-B14F-4D97-AF65-F5344CB8AC3E}">
        <p14:creationId xmlns:p14="http://schemas.microsoft.com/office/powerpoint/2010/main" val="11172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F702-FB5E-7336-77DD-DABD483B1230}"/>
              </a:ext>
            </a:extLst>
          </p:cNvPr>
          <p:cNvSpPr>
            <a:spLocks noGrp="1"/>
          </p:cNvSpPr>
          <p:nvPr>
            <p:ph type="title"/>
          </p:nvPr>
        </p:nvSpPr>
        <p:spPr/>
        <p:txBody>
          <a:bodyPr/>
          <a:lstStyle/>
          <a:p>
            <a:r>
              <a:rPr lang="en-US" dirty="0"/>
              <a:t>Follow God’s Given Paths</a:t>
            </a:r>
          </a:p>
        </p:txBody>
      </p:sp>
      <p:sp>
        <p:nvSpPr>
          <p:cNvPr id="3" name="Content Placeholder 2">
            <a:extLst>
              <a:ext uri="{FF2B5EF4-FFF2-40B4-BE49-F238E27FC236}">
                <a16:creationId xmlns:a16="http://schemas.microsoft.com/office/drawing/2014/main" id="{EDEF39A4-001E-AB96-0459-0F075CDC6399}"/>
              </a:ext>
            </a:extLst>
          </p:cNvPr>
          <p:cNvSpPr>
            <a:spLocks noGrp="1"/>
          </p:cNvSpPr>
          <p:nvPr>
            <p:ph idx="1"/>
          </p:nvPr>
        </p:nvSpPr>
        <p:spPr/>
        <p:txBody>
          <a:bodyPr/>
          <a:lstStyle/>
          <a:p>
            <a:r>
              <a:rPr lang="en-US" dirty="0"/>
              <a:t>How do you think the disagreement between Paul and Barnabas impacted their relationship and their ministry? </a:t>
            </a:r>
          </a:p>
          <a:p>
            <a:r>
              <a:rPr lang="en-US" dirty="0"/>
              <a:t>How can disagreements be beneficial in some cases?</a:t>
            </a:r>
          </a:p>
        </p:txBody>
      </p:sp>
    </p:spTree>
    <p:extLst>
      <p:ext uri="{BB962C8B-B14F-4D97-AF65-F5344CB8AC3E}">
        <p14:creationId xmlns:p14="http://schemas.microsoft.com/office/powerpoint/2010/main" val="263795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CBEF-3555-07CD-0ABB-EA2251C99EF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4E3A2AB-DBAE-7C1C-2EB4-423544365409}"/>
              </a:ext>
            </a:extLst>
          </p:cNvPr>
          <p:cNvSpPr>
            <a:spLocks noGrp="1"/>
          </p:cNvSpPr>
          <p:nvPr>
            <p:ph idx="1"/>
          </p:nvPr>
        </p:nvSpPr>
        <p:spPr>
          <a:xfrm>
            <a:off x="838200" y="2338085"/>
            <a:ext cx="10515600" cy="3838877"/>
          </a:xfrm>
        </p:spPr>
        <p:txBody>
          <a:bodyPr/>
          <a:lstStyle/>
          <a:p>
            <a:r>
              <a:rPr lang="en-US" dirty="0"/>
              <a:t>Reconcile</a:t>
            </a:r>
          </a:p>
          <a:p>
            <a:pPr lvl="1"/>
            <a:r>
              <a:rPr lang="en-US" dirty="0"/>
              <a:t>Prayerfully evaluate your relationships to determine anyone with whom you are at odds. </a:t>
            </a:r>
          </a:p>
          <a:p>
            <a:pPr lvl="1"/>
            <a:r>
              <a:rPr lang="en-US" dirty="0"/>
              <a:t>Ask God to open a way for you to reconcile with that person.</a:t>
            </a:r>
          </a:p>
          <a:p>
            <a:endParaRPr lang="en-US" dirty="0"/>
          </a:p>
        </p:txBody>
      </p:sp>
    </p:spTree>
    <p:extLst>
      <p:ext uri="{BB962C8B-B14F-4D97-AF65-F5344CB8AC3E}">
        <p14:creationId xmlns:p14="http://schemas.microsoft.com/office/powerpoint/2010/main" val="415400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112DA-B52B-BAC2-F41A-2B07863815C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7013230-D905-4CEB-DAFD-C7D6B4F57A3C}"/>
              </a:ext>
            </a:extLst>
          </p:cNvPr>
          <p:cNvGrpSpPr/>
          <p:nvPr/>
        </p:nvGrpSpPr>
        <p:grpSpPr>
          <a:xfrm>
            <a:off x="2849598" y="1690688"/>
            <a:ext cx="6492803" cy="4108228"/>
            <a:chOff x="2849598" y="1690688"/>
            <a:chExt cx="6492803" cy="4108228"/>
          </a:xfrm>
        </p:grpSpPr>
        <p:pic>
          <p:nvPicPr>
            <p:cNvPr id="6" name="Picture 5" descr="A picture containing text, ruins, outdoor, sky&#10;&#10;Description automatically generated">
              <a:extLst>
                <a:ext uri="{FF2B5EF4-FFF2-40B4-BE49-F238E27FC236}">
                  <a16:creationId xmlns:a16="http://schemas.microsoft.com/office/drawing/2014/main" id="{2153E44A-ECB5-B7D3-0C2B-F47857AD4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76619"/>
              <a:ext cx="5714286" cy="2904762"/>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black, darkness&#10;&#10;Description automatically generated">
              <a:hlinkClick r:id="rId3"/>
              <a:extLst>
                <a:ext uri="{FF2B5EF4-FFF2-40B4-BE49-F238E27FC236}">
                  <a16:creationId xmlns:a16="http://schemas.microsoft.com/office/drawing/2014/main" id="{126499B6-6993-1914-0DB8-96DB4252D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0822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157EF3CB-FF1C-8B0F-0DDB-0F67458DD886}"/>
              </a:ext>
            </a:extLst>
          </p:cNvPr>
          <p:cNvSpPr txBox="1"/>
          <p:nvPr/>
        </p:nvSpPr>
        <p:spPr>
          <a:xfrm>
            <a:off x="4294208" y="5798916"/>
            <a:ext cx="361130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32753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CBEF-3555-07CD-0ABB-EA2251C99EF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4E3A2AB-DBAE-7C1C-2EB4-423544365409}"/>
              </a:ext>
            </a:extLst>
          </p:cNvPr>
          <p:cNvSpPr>
            <a:spLocks noGrp="1"/>
          </p:cNvSpPr>
          <p:nvPr>
            <p:ph idx="1"/>
          </p:nvPr>
        </p:nvSpPr>
        <p:spPr/>
        <p:txBody>
          <a:bodyPr/>
          <a:lstStyle/>
          <a:p>
            <a:r>
              <a:rPr lang="en-US" dirty="0"/>
              <a:t>Consider. </a:t>
            </a:r>
          </a:p>
          <a:p>
            <a:pPr lvl="1"/>
            <a:r>
              <a:rPr lang="en-US" dirty="0"/>
              <a:t>Take time to evaluate your relationship with the person you are mentoring or are being mentored by. </a:t>
            </a:r>
          </a:p>
          <a:p>
            <a:pPr lvl="1"/>
            <a:r>
              <a:rPr lang="en-US" dirty="0"/>
              <a:t>What areas might become a source of friction? </a:t>
            </a:r>
          </a:p>
          <a:p>
            <a:pPr lvl="1"/>
            <a:r>
              <a:rPr lang="en-US" dirty="0"/>
              <a:t>What steps are needed to avoid conflict? </a:t>
            </a:r>
          </a:p>
          <a:p>
            <a:pPr lvl="1"/>
            <a:r>
              <a:rPr lang="en-US" dirty="0"/>
              <a:t>Prayerfully consider taking those steps.</a:t>
            </a:r>
          </a:p>
          <a:p>
            <a:endParaRPr lang="en-US" dirty="0"/>
          </a:p>
        </p:txBody>
      </p:sp>
    </p:spTree>
    <p:extLst>
      <p:ext uri="{BB962C8B-B14F-4D97-AF65-F5344CB8AC3E}">
        <p14:creationId xmlns:p14="http://schemas.microsoft.com/office/powerpoint/2010/main" val="361949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CBEF-3555-07CD-0ABB-EA2251C99EF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4E3A2AB-DBAE-7C1C-2EB4-423544365409}"/>
              </a:ext>
            </a:extLst>
          </p:cNvPr>
          <p:cNvSpPr>
            <a:spLocks noGrp="1"/>
          </p:cNvSpPr>
          <p:nvPr>
            <p:ph idx="1"/>
          </p:nvPr>
        </p:nvSpPr>
        <p:spPr/>
        <p:txBody>
          <a:bodyPr/>
          <a:lstStyle/>
          <a:p>
            <a:r>
              <a:rPr lang="en-US" dirty="0"/>
              <a:t>Divide. </a:t>
            </a:r>
          </a:p>
          <a:p>
            <a:pPr lvl="1"/>
            <a:r>
              <a:rPr lang="en-US" dirty="0"/>
              <a:t>Speak with the other person in your mentoring relationship about a plan to multiply your relationship with each of you choosing someone else to mentor. </a:t>
            </a:r>
          </a:p>
          <a:p>
            <a:pPr lvl="1"/>
            <a:r>
              <a:rPr lang="en-US" dirty="0"/>
              <a:t>Thus, two will become four and you will double your impact for Christ! </a:t>
            </a:r>
          </a:p>
          <a:p>
            <a:endParaRPr lang="en-US" dirty="0"/>
          </a:p>
        </p:txBody>
      </p:sp>
    </p:spTree>
    <p:extLst>
      <p:ext uri="{BB962C8B-B14F-4D97-AF65-F5344CB8AC3E}">
        <p14:creationId xmlns:p14="http://schemas.microsoft.com/office/powerpoint/2010/main" val="236437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B7147-A984-5282-2584-48E96D09AA5D}"/>
              </a:ext>
            </a:extLst>
          </p:cNvPr>
          <p:cNvSpPr>
            <a:spLocks noGrp="1"/>
          </p:cNvSpPr>
          <p:nvPr>
            <p:ph type="title"/>
          </p:nvPr>
        </p:nvSpPr>
        <p:spPr/>
        <p:txBody>
          <a:bodyPr/>
          <a:lstStyle/>
          <a:p>
            <a:r>
              <a:rPr lang="en-US" dirty="0"/>
              <a:t>Family Activities</a:t>
            </a:r>
          </a:p>
        </p:txBody>
      </p:sp>
      <p:pic>
        <p:nvPicPr>
          <p:cNvPr id="6" name="Picture 5" descr="Cartoon of a person in a trench coat&#10;&#10;Description automatically generated with medium confidence">
            <a:extLst>
              <a:ext uri="{FF2B5EF4-FFF2-40B4-BE49-F238E27FC236}">
                <a16:creationId xmlns:a16="http://schemas.microsoft.com/office/drawing/2014/main" id="{5C90FFB7-AE04-A131-6190-71745B4A1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583" y="2134115"/>
            <a:ext cx="1687493" cy="3374985"/>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pattern, font, typography, design&#10;&#10;Description automatically generated">
            <a:extLst>
              <a:ext uri="{FF2B5EF4-FFF2-40B4-BE49-F238E27FC236}">
                <a16:creationId xmlns:a16="http://schemas.microsoft.com/office/drawing/2014/main" id="{FFF1939D-BE7C-C0D8-9047-510F49F26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815" y="1464646"/>
            <a:ext cx="3040158" cy="392870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7" name="Picture 16">
            <a:extLst>
              <a:ext uri="{FF2B5EF4-FFF2-40B4-BE49-F238E27FC236}">
                <a16:creationId xmlns:a16="http://schemas.microsoft.com/office/drawing/2014/main" id="{5475B84A-EDDA-385A-F7D0-D56C017D1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101" y="5711319"/>
            <a:ext cx="5140487" cy="557516"/>
          </a:xfrm>
          <a:prstGeom prst="rect">
            <a:avLst/>
          </a:prstGeom>
        </p:spPr>
      </p:pic>
      <p:sp>
        <p:nvSpPr>
          <p:cNvPr id="18" name="Speech Bubble: Rectangle with Corners Rounded 17">
            <a:extLst>
              <a:ext uri="{FF2B5EF4-FFF2-40B4-BE49-F238E27FC236}">
                <a16:creationId xmlns:a16="http://schemas.microsoft.com/office/drawing/2014/main" id="{1824BD16-B636-4764-EB1C-CEB1A5B01F8C}"/>
              </a:ext>
            </a:extLst>
          </p:cNvPr>
          <p:cNvSpPr/>
          <p:nvPr/>
        </p:nvSpPr>
        <p:spPr>
          <a:xfrm>
            <a:off x="4021240" y="1855234"/>
            <a:ext cx="3738748" cy="3147530"/>
          </a:xfrm>
          <a:prstGeom prst="wedgeRoundRectCallout">
            <a:avLst>
              <a:gd name="adj1" fmla="val -72844"/>
              <a:gd name="adj2" fmla="val -23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While I’m on assignment in </a:t>
            </a:r>
            <a:r>
              <a:rPr lang="en-US" strike="sngStrike" dirty="0" err="1">
                <a:latin typeface="Comic Sans MS" panose="030F0702030302020204" pitchFamily="66" charset="0"/>
              </a:rPr>
              <a:t>xxxxxxxx</a:t>
            </a:r>
            <a:r>
              <a:rPr lang="en-US" strike="sngStrike" dirty="0">
                <a:latin typeface="Comic Sans MS" panose="030F0702030302020204" pitchFamily="66" charset="0"/>
              </a:rPr>
              <a:t> </a:t>
            </a:r>
            <a:r>
              <a:rPr lang="en-US" dirty="0">
                <a:latin typeface="Comic Sans MS" panose="030F0702030302020204" pitchFamily="66" charset="0"/>
              </a:rPr>
              <a:t>(sorry, cannot say where), we need your help to decode this message.  Use the key given on your handouts.  Help is available at </a:t>
            </a:r>
            <a:r>
              <a:rPr lang="en-US" dirty="0">
                <a:latin typeface="Comic Sans MS" panose="030F0702030302020204" pitchFamily="66" charset="0"/>
                <a:hlinkClick r:id="rId5"/>
              </a:rPr>
              <a:t>https://tinyurl.com/mpcea45f</a:t>
            </a:r>
            <a:r>
              <a:rPr lang="en-US" dirty="0">
                <a:latin typeface="Comic Sans MS" panose="030F0702030302020204" pitchFamily="66" charset="0"/>
              </a:rPr>
              <a:t> Also, the crossword is available for you ladies in the back row.</a:t>
            </a:r>
          </a:p>
        </p:txBody>
      </p:sp>
      <p:sp>
        <p:nvSpPr>
          <p:cNvPr id="19" name="Rectangle 18">
            <a:extLst>
              <a:ext uri="{FF2B5EF4-FFF2-40B4-BE49-F238E27FC236}">
                <a16:creationId xmlns:a16="http://schemas.microsoft.com/office/drawing/2014/main" id="{B9DFE6B7-8132-7F61-AE50-85C5A0E788B7}"/>
              </a:ext>
            </a:extLst>
          </p:cNvPr>
          <p:cNvSpPr/>
          <p:nvPr/>
        </p:nvSpPr>
        <p:spPr>
          <a:xfrm>
            <a:off x="4247909" y="2361235"/>
            <a:ext cx="1226916" cy="2199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705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Barnabas and Paul</a:t>
            </a:r>
          </a:p>
        </p:txBody>
      </p:sp>
      <p:sp>
        <p:nvSpPr>
          <p:cNvPr id="3" name="Subtitle 2"/>
          <p:cNvSpPr>
            <a:spLocks noGrp="1"/>
          </p:cNvSpPr>
          <p:nvPr>
            <p:ph type="subTitle" idx="1"/>
          </p:nvPr>
        </p:nvSpPr>
        <p:spPr>
          <a:xfrm>
            <a:off x="1524000" y="3942608"/>
            <a:ext cx="9144000" cy="1315192"/>
          </a:xfrm>
        </p:spPr>
        <p:txBody>
          <a:bodyPr/>
          <a:lstStyle/>
          <a:p>
            <a:r>
              <a:rPr lang="en-US"/>
              <a:t>July 2</a:t>
            </a:r>
            <a:endParaRPr lang="en-US" dirty="0"/>
          </a:p>
        </p:txBody>
      </p:sp>
    </p:spTree>
    <p:extLst>
      <p:ext uri="{BB962C8B-B14F-4D97-AF65-F5344CB8AC3E}">
        <p14:creationId xmlns:p14="http://schemas.microsoft.com/office/powerpoint/2010/main" val="208189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37EAC-69B0-CF9A-DF43-B118D581350D}"/>
              </a:ext>
            </a:extLst>
          </p:cNvPr>
          <p:cNvSpPr>
            <a:spLocks noGrp="1"/>
          </p:cNvSpPr>
          <p:nvPr>
            <p:ph type="title"/>
          </p:nvPr>
        </p:nvSpPr>
        <p:spPr/>
        <p:txBody>
          <a:bodyPr/>
          <a:lstStyle/>
          <a:p>
            <a:r>
              <a:rPr lang="en-US" dirty="0"/>
              <a:t>Remember that person?</a:t>
            </a:r>
          </a:p>
        </p:txBody>
      </p:sp>
      <p:sp>
        <p:nvSpPr>
          <p:cNvPr id="4" name="Content Placeholder 3">
            <a:extLst>
              <a:ext uri="{FF2B5EF4-FFF2-40B4-BE49-F238E27FC236}">
                <a16:creationId xmlns:a16="http://schemas.microsoft.com/office/drawing/2014/main" id="{1E63BA27-80F9-49F3-4F0E-B59D9579C6C2}"/>
              </a:ext>
            </a:extLst>
          </p:cNvPr>
          <p:cNvSpPr>
            <a:spLocks noGrp="1"/>
          </p:cNvSpPr>
          <p:nvPr>
            <p:ph idx="1"/>
          </p:nvPr>
        </p:nvSpPr>
        <p:spPr/>
        <p:txBody>
          <a:bodyPr/>
          <a:lstStyle/>
          <a:p>
            <a:r>
              <a:rPr lang="en-US" dirty="0"/>
              <a:t>How have you seen someone grow as a person over time?</a:t>
            </a:r>
          </a:p>
          <a:p>
            <a:endParaRPr lang="en-US" dirty="0"/>
          </a:p>
          <a:p>
            <a:r>
              <a:rPr lang="en-US" dirty="0">
                <a:solidFill>
                  <a:srgbClr val="C00000"/>
                </a:solidFill>
              </a:rPr>
              <a:t>Today we look at the progression in the mentoring relationship between Barnabas and Paul.</a:t>
            </a:r>
          </a:p>
          <a:p>
            <a:pPr lvl="1"/>
            <a:r>
              <a:rPr lang="en-US" dirty="0">
                <a:solidFill>
                  <a:srgbClr val="C00000"/>
                </a:solidFill>
              </a:rPr>
              <a:t>We realize that mentoring relationships to change over time</a:t>
            </a:r>
          </a:p>
          <a:p>
            <a:endParaRPr lang="en-US" dirty="0"/>
          </a:p>
        </p:txBody>
      </p:sp>
      <p:grpSp>
        <p:nvGrpSpPr>
          <p:cNvPr id="14" name="Group 13">
            <a:extLst>
              <a:ext uri="{FF2B5EF4-FFF2-40B4-BE49-F238E27FC236}">
                <a16:creationId xmlns:a16="http://schemas.microsoft.com/office/drawing/2014/main" id="{AE12D0FC-B3A8-8D3B-16C7-76395774EC18}"/>
              </a:ext>
            </a:extLst>
          </p:cNvPr>
          <p:cNvGrpSpPr/>
          <p:nvPr/>
        </p:nvGrpSpPr>
        <p:grpSpPr>
          <a:xfrm>
            <a:off x="1265073" y="2395960"/>
            <a:ext cx="10295564" cy="3500309"/>
            <a:chOff x="1265073" y="2395960"/>
            <a:chExt cx="10295564" cy="3500309"/>
          </a:xfrm>
        </p:grpSpPr>
        <p:pic>
          <p:nvPicPr>
            <p:cNvPr id="6" name="Picture 5" descr="A person holding a baby&#10;&#10;Description automatically generated">
              <a:extLst>
                <a:ext uri="{FF2B5EF4-FFF2-40B4-BE49-F238E27FC236}">
                  <a16:creationId xmlns:a16="http://schemas.microsoft.com/office/drawing/2014/main" id="{28BF69D3-1581-BCB6-B0A9-9737248C1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73" y="3429000"/>
              <a:ext cx="2797641" cy="1866551"/>
            </a:xfrm>
            <a:prstGeom prst="rect">
              <a:avLst/>
            </a:prstGeom>
            <a:ln>
              <a:noFill/>
            </a:ln>
            <a:effectLst>
              <a:outerShdw blurRad="292100" dist="139700" dir="2700000" algn="tl" rotWithShape="0">
                <a:srgbClr val="333333">
                  <a:alpha val="65000"/>
                </a:srgbClr>
              </a:outerShdw>
            </a:effectLst>
          </p:spPr>
        </p:pic>
        <p:pic>
          <p:nvPicPr>
            <p:cNvPr id="8" name="Picture 7" descr="A child riding a bicycle&#10;&#10;Description automatically generated with medium confidence">
              <a:extLst>
                <a:ext uri="{FF2B5EF4-FFF2-40B4-BE49-F238E27FC236}">
                  <a16:creationId xmlns:a16="http://schemas.microsoft.com/office/drawing/2014/main" id="{DA2117B3-6DCE-40A4-672E-466C77F11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79" y="2662178"/>
              <a:ext cx="2089859" cy="3132341"/>
            </a:xfrm>
            <a:prstGeom prst="rect">
              <a:avLst/>
            </a:prstGeom>
            <a:ln>
              <a:noFill/>
            </a:ln>
            <a:effectLst>
              <a:outerShdw blurRad="292100" dist="139700" dir="2700000" algn="tl" rotWithShape="0">
                <a:srgbClr val="333333">
                  <a:alpha val="65000"/>
                </a:srgbClr>
              </a:outerShdw>
            </a:effectLst>
          </p:spPr>
        </p:pic>
        <p:pic>
          <p:nvPicPr>
            <p:cNvPr id="13" name="Picture 12" descr="A person in a graduation gown holding a diploma&#10;&#10;Description automatically generated with low confidence">
              <a:extLst>
                <a:ext uri="{FF2B5EF4-FFF2-40B4-BE49-F238E27FC236}">
                  <a16:creationId xmlns:a16="http://schemas.microsoft.com/office/drawing/2014/main" id="{ADB36F45-1ADE-F999-9FC7-688BA211B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14273" y="2395960"/>
              <a:ext cx="5246364" cy="35003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404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C5B1-87E7-1004-2F29-74681094FE7F}"/>
              </a:ext>
            </a:extLst>
          </p:cNvPr>
          <p:cNvSpPr>
            <a:spLocks noGrp="1"/>
          </p:cNvSpPr>
          <p:nvPr>
            <p:ph type="title"/>
          </p:nvPr>
        </p:nvSpPr>
        <p:spPr/>
        <p:txBody>
          <a:bodyPr/>
          <a:lstStyle/>
          <a:p>
            <a:r>
              <a:rPr lang="en-US" dirty="0"/>
              <a:t>Listen for  someone needing acceptance.</a:t>
            </a:r>
          </a:p>
        </p:txBody>
      </p:sp>
      <p:sp>
        <p:nvSpPr>
          <p:cNvPr id="3" name="Content Placeholder 2">
            <a:extLst>
              <a:ext uri="{FF2B5EF4-FFF2-40B4-BE49-F238E27FC236}">
                <a16:creationId xmlns:a16="http://schemas.microsoft.com/office/drawing/2014/main" id="{45081901-E3C4-F565-D5BD-877CCDF6BC4E}"/>
              </a:ext>
            </a:extLst>
          </p:cNvPr>
          <p:cNvSpPr>
            <a:spLocks noGrp="1"/>
          </p:cNvSpPr>
          <p:nvPr>
            <p:ph idx="1"/>
          </p:nvPr>
        </p:nvSpPr>
        <p:spPr>
          <a:xfrm>
            <a:off x="1242831" y="1790901"/>
            <a:ext cx="9706337" cy="4351338"/>
          </a:xfrm>
        </p:spPr>
        <p:txBody>
          <a:bodyPr/>
          <a:lstStyle/>
          <a:p>
            <a:pPr marL="0" indent="0" algn="ctr">
              <a:buNone/>
            </a:pPr>
            <a:r>
              <a:rPr lang="en-US" dirty="0"/>
              <a:t>Acts 9:26-28 (NIV)  When he came to Jerusalem, he tried to join the disciples, but they were all afraid of him, not believing that he really was a disciple. 27  But Barnabas took him and brought him to the apostles. He told them how Saul on his journey</a:t>
            </a:r>
          </a:p>
        </p:txBody>
      </p:sp>
    </p:spTree>
    <p:extLst>
      <p:ext uri="{BB962C8B-B14F-4D97-AF65-F5344CB8AC3E}">
        <p14:creationId xmlns:p14="http://schemas.microsoft.com/office/powerpoint/2010/main" val="42603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C5B1-87E7-1004-2F29-74681094FE7F}"/>
              </a:ext>
            </a:extLst>
          </p:cNvPr>
          <p:cNvSpPr>
            <a:spLocks noGrp="1"/>
          </p:cNvSpPr>
          <p:nvPr>
            <p:ph type="title"/>
          </p:nvPr>
        </p:nvSpPr>
        <p:spPr/>
        <p:txBody>
          <a:bodyPr/>
          <a:lstStyle/>
          <a:p>
            <a:r>
              <a:rPr lang="en-US" dirty="0"/>
              <a:t>Listen for  someone needing acceptance.</a:t>
            </a:r>
          </a:p>
        </p:txBody>
      </p:sp>
      <p:sp>
        <p:nvSpPr>
          <p:cNvPr id="3" name="Content Placeholder 2">
            <a:extLst>
              <a:ext uri="{FF2B5EF4-FFF2-40B4-BE49-F238E27FC236}">
                <a16:creationId xmlns:a16="http://schemas.microsoft.com/office/drawing/2014/main" id="{45081901-E3C4-F565-D5BD-877CCDF6BC4E}"/>
              </a:ext>
            </a:extLst>
          </p:cNvPr>
          <p:cNvSpPr>
            <a:spLocks noGrp="1"/>
          </p:cNvSpPr>
          <p:nvPr>
            <p:ph idx="1"/>
          </p:nvPr>
        </p:nvSpPr>
        <p:spPr>
          <a:xfrm>
            <a:off x="1242831" y="1790901"/>
            <a:ext cx="9706337" cy="4351338"/>
          </a:xfrm>
        </p:spPr>
        <p:txBody>
          <a:bodyPr/>
          <a:lstStyle/>
          <a:p>
            <a:pPr marL="0" indent="0" algn="ctr">
              <a:buNone/>
            </a:pPr>
            <a:r>
              <a:rPr lang="en-US" dirty="0"/>
              <a:t>had seen the Lord and that the Lord had spoken to him, and how in Damascus he had preached fearlessly in the name of Jesus. 28  So Saul stayed with them and moved about freely in Jerusalem, speaking boldly in the name of the Lord.</a:t>
            </a:r>
          </a:p>
        </p:txBody>
      </p:sp>
      <p:pic>
        <p:nvPicPr>
          <p:cNvPr id="5" name="Picture 4">
            <a:extLst>
              <a:ext uri="{FF2B5EF4-FFF2-40B4-BE49-F238E27FC236}">
                <a16:creationId xmlns:a16="http://schemas.microsoft.com/office/drawing/2014/main" id="{B473764D-6145-EFB9-7054-E3B58068DEEC}"/>
              </a:ext>
            </a:extLst>
          </p:cNvPr>
          <p:cNvPicPr>
            <a:picLocks noChangeAspect="1"/>
          </p:cNvPicPr>
          <p:nvPr/>
        </p:nvPicPr>
        <p:blipFill>
          <a:blip r:embed="rId2"/>
          <a:stretch>
            <a:fillRect/>
          </a:stretch>
        </p:blipFill>
        <p:spPr>
          <a:xfrm>
            <a:off x="4865897" y="5243332"/>
            <a:ext cx="2102062" cy="332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703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C2EB-FCB5-A9E8-37CA-257920D97A72}"/>
              </a:ext>
            </a:extLst>
          </p:cNvPr>
          <p:cNvSpPr>
            <a:spLocks noGrp="1"/>
          </p:cNvSpPr>
          <p:nvPr>
            <p:ph type="title"/>
          </p:nvPr>
        </p:nvSpPr>
        <p:spPr/>
        <p:txBody>
          <a:bodyPr/>
          <a:lstStyle/>
          <a:p>
            <a:r>
              <a:rPr lang="en-US" dirty="0"/>
              <a:t>Encourage A New Believer</a:t>
            </a:r>
          </a:p>
        </p:txBody>
      </p:sp>
      <p:sp>
        <p:nvSpPr>
          <p:cNvPr id="3" name="Content Placeholder 2">
            <a:extLst>
              <a:ext uri="{FF2B5EF4-FFF2-40B4-BE49-F238E27FC236}">
                <a16:creationId xmlns:a16="http://schemas.microsoft.com/office/drawing/2014/main" id="{3729586D-4D9F-FFBC-BFC0-3EB10477005A}"/>
              </a:ext>
            </a:extLst>
          </p:cNvPr>
          <p:cNvSpPr>
            <a:spLocks noGrp="1"/>
          </p:cNvSpPr>
          <p:nvPr>
            <p:ph idx="1"/>
          </p:nvPr>
        </p:nvSpPr>
        <p:spPr/>
        <p:txBody>
          <a:bodyPr/>
          <a:lstStyle/>
          <a:p>
            <a:r>
              <a:rPr lang="en-US" dirty="0"/>
              <a:t>What is the setting in which Saul came to Jerusalem after his conversion?</a:t>
            </a:r>
          </a:p>
          <a:p>
            <a:r>
              <a:rPr lang="en-US" dirty="0"/>
              <a:t>What emotions or feelings may he have felt at their rejection?</a:t>
            </a:r>
          </a:p>
          <a:p>
            <a:r>
              <a:rPr lang="en-US" dirty="0"/>
              <a:t>What difference did Barnabas make to Saul personally and to the fellowship in general?</a:t>
            </a:r>
          </a:p>
        </p:txBody>
      </p:sp>
    </p:spTree>
    <p:extLst>
      <p:ext uri="{BB962C8B-B14F-4D97-AF65-F5344CB8AC3E}">
        <p14:creationId xmlns:p14="http://schemas.microsoft.com/office/powerpoint/2010/main" val="19330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25A9-B226-4AC6-F5CD-CB7669249823}"/>
              </a:ext>
            </a:extLst>
          </p:cNvPr>
          <p:cNvSpPr>
            <a:spLocks noGrp="1"/>
          </p:cNvSpPr>
          <p:nvPr>
            <p:ph type="title"/>
          </p:nvPr>
        </p:nvSpPr>
        <p:spPr/>
        <p:txBody>
          <a:bodyPr/>
          <a:lstStyle/>
          <a:p>
            <a:r>
              <a:rPr lang="en-US" dirty="0"/>
              <a:t>Encourage A New Believer</a:t>
            </a:r>
          </a:p>
        </p:txBody>
      </p:sp>
      <p:sp>
        <p:nvSpPr>
          <p:cNvPr id="3" name="Content Placeholder 2">
            <a:extLst>
              <a:ext uri="{FF2B5EF4-FFF2-40B4-BE49-F238E27FC236}">
                <a16:creationId xmlns:a16="http://schemas.microsoft.com/office/drawing/2014/main" id="{7A6A7943-64C5-2764-A867-EA73FF20C20B}"/>
              </a:ext>
            </a:extLst>
          </p:cNvPr>
          <p:cNvSpPr>
            <a:spLocks noGrp="1"/>
          </p:cNvSpPr>
          <p:nvPr>
            <p:ph idx="1"/>
          </p:nvPr>
        </p:nvSpPr>
        <p:spPr/>
        <p:txBody>
          <a:bodyPr/>
          <a:lstStyle/>
          <a:p>
            <a:r>
              <a:rPr lang="en-US" dirty="0"/>
              <a:t>What did Barnabas risk in standing up for Saul?</a:t>
            </a:r>
          </a:p>
          <a:p>
            <a:r>
              <a:rPr lang="en-US" dirty="0"/>
              <a:t>What might we risk by investing in others? What risks do you take when you put yourself on the line for an outsider?</a:t>
            </a:r>
          </a:p>
          <a:p>
            <a:r>
              <a:rPr lang="en-US" dirty="0"/>
              <a:t>What would be the benefits of investing in Saul if he turned out to be genuine?</a:t>
            </a:r>
          </a:p>
        </p:txBody>
      </p:sp>
    </p:spTree>
    <p:extLst>
      <p:ext uri="{BB962C8B-B14F-4D97-AF65-F5344CB8AC3E}">
        <p14:creationId xmlns:p14="http://schemas.microsoft.com/office/powerpoint/2010/main" val="27215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DFB3-49BA-71EE-FF3A-B92681546AF3}"/>
              </a:ext>
            </a:extLst>
          </p:cNvPr>
          <p:cNvSpPr>
            <a:spLocks noGrp="1"/>
          </p:cNvSpPr>
          <p:nvPr>
            <p:ph type="title"/>
          </p:nvPr>
        </p:nvSpPr>
        <p:spPr/>
        <p:txBody>
          <a:bodyPr/>
          <a:lstStyle/>
          <a:p>
            <a:r>
              <a:rPr lang="en-US" dirty="0"/>
              <a:t>Encourage A New Believer</a:t>
            </a:r>
          </a:p>
        </p:txBody>
      </p:sp>
      <p:sp>
        <p:nvSpPr>
          <p:cNvPr id="3" name="Content Placeholder 2">
            <a:extLst>
              <a:ext uri="{FF2B5EF4-FFF2-40B4-BE49-F238E27FC236}">
                <a16:creationId xmlns:a16="http://schemas.microsoft.com/office/drawing/2014/main" id="{6F8090DC-091E-6C66-78E5-3F0064A219AD}"/>
              </a:ext>
            </a:extLst>
          </p:cNvPr>
          <p:cNvSpPr>
            <a:spLocks noGrp="1"/>
          </p:cNvSpPr>
          <p:nvPr>
            <p:ph idx="1"/>
          </p:nvPr>
        </p:nvSpPr>
        <p:spPr/>
        <p:txBody>
          <a:bodyPr/>
          <a:lstStyle/>
          <a:p>
            <a:r>
              <a:rPr lang="en-US" dirty="0"/>
              <a:t>Saul/Paul became one of the world’s premier missionaries.  How would history be different if Barnabas had not taken the risk to involve Saul?</a:t>
            </a:r>
          </a:p>
          <a:p>
            <a:r>
              <a:rPr lang="en-US" dirty="0"/>
              <a:t>How could a person like Barnabas help heal wounds in a church group?</a:t>
            </a:r>
          </a:p>
        </p:txBody>
      </p:sp>
    </p:spTree>
    <p:extLst>
      <p:ext uri="{BB962C8B-B14F-4D97-AF65-F5344CB8AC3E}">
        <p14:creationId xmlns:p14="http://schemas.microsoft.com/office/powerpoint/2010/main" val="17745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AB1E-8830-B3A0-4CBF-39160A13668F}"/>
              </a:ext>
            </a:extLst>
          </p:cNvPr>
          <p:cNvSpPr>
            <a:spLocks noGrp="1"/>
          </p:cNvSpPr>
          <p:nvPr>
            <p:ph type="title"/>
          </p:nvPr>
        </p:nvSpPr>
        <p:spPr/>
        <p:txBody>
          <a:bodyPr/>
          <a:lstStyle/>
          <a:p>
            <a:pPr algn="l"/>
            <a:r>
              <a:rPr lang="en-US" dirty="0"/>
              <a:t>Listen for Barnabas’ travels.</a:t>
            </a:r>
          </a:p>
        </p:txBody>
      </p:sp>
      <p:sp>
        <p:nvSpPr>
          <p:cNvPr id="3" name="Content Placeholder 2">
            <a:extLst>
              <a:ext uri="{FF2B5EF4-FFF2-40B4-BE49-F238E27FC236}">
                <a16:creationId xmlns:a16="http://schemas.microsoft.com/office/drawing/2014/main" id="{E1D80A08-81F1-2D9E-A5D2-7C7FAF375935}"/>
              </a:ext>
            </a:extLst>
          </p:cNvPr>
          <p:cNvSpPr>
            <a:spLocks noGrp="1"/>
          </p:cNvSpPr>
          <p:nvPr>
            <p:ph idx="1"/>
          </p:nvPr>
        </p:nvSpPr>
        <p:spPr>
          <a:xfrm>
            <a:off x="1608881" y="1779326"/>
            <a:ext cx="9189334" cy="4351338"/>
          </a:xfrm>
        </p:spPr>
        <p:txBody>
          <a:bodyPr/>
          <a:lstStyle/>
          <a:p>
            <a:pPr marL="0" indent="0" algn="ctr">
              <a:buNone/>
            </a:pPr>
            <a:r>
              <a:rPr lang="en-US" dirty="0"/>
              <a:t>Acts 11:21-26 (NIV)   The Lord's hand was with them, and a great number of people [in Antioch] believed and turned to the Lord. 24 News of this reached the ears of the church at Jerusalem, and they sent Barnabas to Antioch. 23  When he arrived and saw the evidence of the grace of God, </a:t>
            </a:r>
          </a:p>
        </p:txBody>
      </p:sp>
    </p:spTree>
    <p:extLst>
      <p:ext uri="{BB962C8B-B14F-4D97-AF65-F5344CB8AC3E}">
        <p14:creationId xmlns:p14="http://schemas.microsoft.com/office/powerpoint/2010/main" val="5383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70</TotalTime>
  <Words>997</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Barnabas and Paul</vt:lpstr>
      <vt:lpstr>Video Introduction</vt:lpstr>
      <vt:lpstr>Remember that person?</vt:lpstr>
      <vt:lpstr>Listen for  someone needing acceptance.</vt:lpstr>
      <vt:lpstr>Listen for  someone needing acceptance.</vt:lpstr>
      <vt:lpstr>Encourage A New Believer</vt:lpstr>
      <vt:lpstr>Encourage A New Believer</vt:lpstr>
      <vt:lpstr>Encourage A New Believer</vt:lpstr>
      <vt:lpstr>Listen for Barnabas’ travels.</vt:lpstr>
      <vt:lpstr>Listen for Barnabas’ travels.</vt:lpstr>
      <vt:lpstr>Listen for Barnabas’ travels.</vt:lpstr>
      <vt:lpstr>Encourage Others to Serve</vt:lpstr>
      <vt:lpstr>Encourage Others to Serve</vt:lpstr>
      <vt:lpstr>Encourage Others to Serve</vt:lpstr>
      <vt:lpstr>Listen for the reason for a disagreement.</vt:lpstr>
      <vt:lpstr>Listen for the reason for a disagreement.</vt:lpstr>
      <vt:lpstr>Follow God’s Given Paths</vt:lpstr>
      <vt:lpstr>Follow God’s Given Paths</vt:lpstr>
      <vt:lpstr>Application</vt:lpstr>
      <vt:lpstr>Application</vt:lpstr>
      <vt:lpstr>Application</vt:lpstr>
      <vt:lpstr>Family Activities</vt:lpstr>
      <vt:lpstr>Barnabas and Paul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Barnabas and Paul</dc:title>
  <dc:creator>Steve Armstrong</dc:creator>
  <cp:lastModifiedBy>Steve Armstrong</cp:lastModifiedBy>
  <cp:revision>3</cp:revision>
  <dcterms:created xsi:type="dcterms:W3CDTF">2023-06-15T12:56:55Z</dcterms:created>
  <dcterms:modified xsi:type="dcterms:W3CDTF">2023-06-15T14:09:22Z</dcterms:modified>
</cp:coreProperties>
</file>