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1" r:id="rId11"/>
    <p:sldId id="266" r:id="rId12"/>
    <p:sldId id="267" r:id="rId13"/>
    <p:sldId id="268" r:id="rId14"/>
    <p:sldId id="269" r:id="rId15"/>
    <p:sldId id="270" r:id="rId16"/>
    <p:sldId id="273" r:id="rId17"/>
    <p:sldId id="271" r:id="rId18"/>
    <p:sldId id="272"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6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5/11/2023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5/11/2023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tinyurl.com/4vhypvua" TargetMode="Externa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qu493d89" TargetMode="External"/><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47705"/>
          </a:xfrm>
        </p:spPr>
        <p:txBody>
          <a:bodyPr/>
          <a:lstStyle/>
          <a:p>
            <a:r>
              <a:rPr lang="en-US" dirty="0"/>
              <a:t>Avoiding a Critical Spirit</a:t>
            </a:r>
          </a:p>
        </p:txBody>
      </p:sp>
      <p:sp>
        <p:nvSpPr>
          <p:cNvPr id="3" name="Subtitle 2"/>
          <p:cNvSpPr>
            <a:spLocks noGrp="1"/>
          </p:cNvSpPr>
          <p:nvPr>
            <p:ph type="subTitle" idx="1"/>
          </p:nvPr>
        </p:nvSpPr>
        <p:spPr>
          <a:xfrm>
            <a:off x="1524000" y="4144488"/>
            <a:ext cx="9144000" cy="1113312"/>
          </a:xfrm>
        </p:spPr>
        <p:txBody>
          <a:bodyPr/>
          <a:lstStyle/>
          <a:p>
            <a:r>
              <a:rPr lang="en-US" dirty="0"/>
              <a:t>May 28</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317A3-1BF2-86EC-2481-9561BFC68410}"/>
              </a:ext>
            </a:extLst>
          </p:cNvPr>
          <p:cNvSpPr>
            <a:spLocks noGrp="1"/>
          </p:cNvSpPr>
          <p:nvPr>
            <p:ph type="title"/>
          </p:nvPr>
        </p:nvSpPr>
        <p:spPr/>
        <p:txBody>
          <a:bodyPr/>
          <a:lstStyle/>
          <a:p>
            <a:r>
              <a:rPr lang="en-US" dirty="0"/>
              <a:t>Criticism: Questioning God</a:t>
            </a:r>
          </a:p>
        </p:txBody>
      </p:sp>
      <p:sp>
        <p:nvSpPr>
          <p:cNvPr id="3" name="Content Placeholder 2">
            <a:extLst>
              <a:ext uri="{FF2B5EF4-FFF2-40B4-BE49-F238E27FC236}">
                <a16:creationId xmlns:a16="http://schemas.microsoft.com/office/drawing/2014/main" id="{AF2945C3-76A1-ECE9-BFF7-3D45E261C929}"/>
              </a:ext>
            </a:extLst>
          </p:cNvPr>
          <p:cNvSpPr>
            <a:spLocks noGrp="1"/>
          </p:cNvSpPr>
          <p:nvPr>
            <p:ph idx="1"/>
          </p:nvPr>
        </p:nvSpPr>
        <p:spPr/>
        <p:txBody>
          <a:bodyPr/>
          <a:lstStyle/>
          <a:p>
            <a:r>
              <a:rPr lang="en-US" dirty="0"/>
              <a:t>What suggests the Lord was deeply concerned by the comments about Moses? </a:t>
            </a:r>
          </a:p>
          <a:p>
            <a:r>
              <a:rPr lang="en-US" dirty="0"/>
              <a:t>How was Moses different from other prophets?</a:t>
            </a:r>
          </a:p>
          <a:p>
            <a:r>
              <a:rPr lang="en-US" dirty="0"/>
              <a:t>What penetrating, convicting question did God ask Miriam and Aaron? </a:t>
            </a:r>
          </a:p>
        </p:txBody>
      </p:sp>
    </p:spTree>
    <p:extLst>
      <p:ext uri="{BB962C8B-B14F-4D97-AF65-F5344CB8AC3E}">
        <p14:creationId xmlns:p14="http://schemas.microsoft.com/office/powerpoint/2010/main" val="4064023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18E9B-89E9-10D2-CAA0-131900274891}"/>
              </a:ext>
            </a:extLst>
          </p:cNvPr>
          <p:cNvSpPr>
            <a:spLocks noGrp="1"/>
          </p:cNvSpPr>
          <p:nvPr>
            <p:ph type="title"/>
          </p:nvPr>
        </p:nvSpPr>
        <p:spPr/>
        <p:txBody>
          <a:bodyPr/>
          <a:lstStyle/>
          <a:p>
            <a:r>
              <a:rPr lang="en-US" dirty="0"/>
              <a:t>Criticism: Questioning God</a:t>
            </a:r>
          </a:p>
        </p:txBody>
      </p:sp>
      <p:sp>
        <p:nvSpPr>
          <p:cNvPr id="3" name="Content Placeholder 2">
            <a:extLst>
              <a:ext uri="{FF2B5EF4-FFF2-40B4-BE49-F238E27FC236}">
                <a16:creationId xmlns:a16="http://schemas.microsoft.com/office/drawing/2014/main" id="{82C1FC47-53E2-D8FE-3B42-B3565208A1EF}"/>
              </a:ext>
            </a:extLst>
          </p:cNvPr>
          <p:cNvSpPr>
            <a:spLocks noGrp="1"/>
          </p:cNvSpPr>
          <p:nvPr>
            <p:ph idx="1"/>
          </p:nvPr>
        </p:nvSpPr>
        <p:spPr/>
        <p:txBody>
          <a:bodyPr/>
          <a:lstStyle/>
          <a:p>
            <a:r>
              <a:rPr lang="en-US" dirty="0"/>
              <a:t>How can criticism of God’s leaders impact us and our church?</a:t>
            </a:r>
          </a:p>
          <a:p>
            <a:r>
              <a:rPr lang="en-US" dirty="0"/>
              <a:t>What price do we pay for having a critical spirit?</a:t>
            </a:r>
          </a:p>
          <a:p>
            <a:r>
              <a:rPr lang="en-US" dirty="0"/>
              <a:t>What can we do to change the behavior of being critical and instead be encouraging to others?</a:t>
            </a:r>
          </a:p>
        </p:txBody>
      </p:sp>
    </p:spTree>
    <p:extLst>
      <p:ext uri="{BB962C8B-B14F-4D97-AF65-F5344CB8AC3E}">
        <p14:creationId xmlns:p14="http://schemas.microsoft.com/office/powerpoint/2010/main" val="2100338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DEC1-9695-1244-92FE-C3F4F849B0DA}"/>
              </a:ext>
            </a:extLst>
          </p:cNvPr>
          <p:cNvSpPr>
            <a:spLocks noGrp="1"/>
          </p:cNvSpPr>
          <p:nvPr>
            <p:ph type="title"/>
          </p:nvPr>
        </p:nvSpPr>
        <p:spPr/>
        <p:txBody>
          <a:bodyPr/>
          <a:lstStyle/>
          <a:p>
            <a:pPr algn="l"/>
            <a:r>
              <a:rPr lang="en-US" dirty="0"/>
              <a:t>Listen for judgment and restoration.</a:t>
            </a:r>
          </a:p>
        </p:txBody>
      </p:sp>
      <p:sp>
        <p:nvSpPr>
          <p:cNvPr id="3" name="Content Placeholder 2">
            <a:extLst>
              <a:ext uri="{FF2B5EF4-FFF2-40B4-BE49-F238E27FC236}">
                <a16:creationId xmlns:a16="http://schemas.microsoft.com/office/drawing/2014/main" id="{4C1D7734-8B64-348A-67B9-FA561FF11814}"/>
              </a:ext>
            </a:extLst>
          </p:cNvPr>
          <p:cNvSpPr>
            <a:spLocks noGrp="1"/>
          </p:cNvSpPr>
          <p:nvPr>
            <p:ph idx="1"/>
          </p:nvPr>
        </p:nvSpPr>
        <p:spPr/>
        <p:txBody>
          <a:bodyPr/>
          <a:lstStyle/>
          <a:p>
            <a:pPr marL="0" indent="0" algn="ctr">
              <a:buNone/>
            </a:pPr>
            <a:r>
              <a:rPr lang="en-US" dirty="0"/>
              <a:t>Numbers 12:10-15 (NIV)  When the cloud lifted from above the Tent, there stood Miriam--leprous, like snow. Aaron turned toward her and saw that she had leprosy; 11  and he said to Moses, "Please, my lord, do not hold against us the sin we have so foolishly committed. 12  Do not let her be like a stillborn infant coming from its </a:t>
            </a:r>
          </a:p>
        </p:txBody>
      </p:sp>
    </p:spTree>
    <p:extLst>
      <p:ext uri="{BB962C8B-B14F-4D97-AF65-F5344CB8AC3E}">
        <p14:creationId xmlns:p14="http://schemas.microsoft.com/office/powerpoint/2010/main" val="3333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DEC1-9695-1244-92FE-C3F4F849B0DA}"/>
              </a:ext>
            </a:extLst>
          </p:cNvPr>
          <p:cNvSpPr>
            <a:spLocks noGrp="1"/>
          </p:cNvSpPr>
          <p:nvPr>
            <p:ph type="title"/>
          </p:nvPr>
        </p:nvSpPr>
        <p:spPr/>
        <p:txBody>
          <a:bodyPr/>
          <a:lstStyle/>
          <a:p>
            <a:pPr algn="l"/>
            <a:r>
              <a:rPr lang="en-US" dirty="0"/>
              <a:t>Listen for judgment and restoration.</a:t>
            </a:r>
          </a:p>
        </p:txBody>
      </p:sp>
      <p:sp>
        <p:nvSpPr>
          <p:cNvPr id="3" name="Content Placeholder 2">
            <a:extLst>
              <a:ext uri="{FF2B5EF4-FFF2-40B4-BE49-F238E27FC236}">
                <a16:creationId xmlns:a16="http://schemas.microsoft.com/office/drawing/2014/main" id="{4C1D7734-8B64-348A-67B9-FA561FF11814}"/>
              </a:ext>
            </a:extLst>
          </p:cNvPr>
          <p:cNvSpPr>
            <a:spLocks noGrp="1"/>
          </p:cNvSpPr>
          <p:nvPr>
            <p:ph idx="1"/>
          </p:nvPr>
        </p:nvSpPr>
        <p:spPr/>
        <p:txBody>
          <a:bodyPr/>
          <a:lstStyle/>
          <a:p>
            <a:pPr marL="0" indent="0" algn="ctr">
              <a:buNone/>
            </a:pPr>
            <a:r>
              <a:rPr lang="en-US" dirty="0"/>
              <a:t>mother's womb with its flesh half eaten away." 13  So Moses cried out to the LORD, "O God, please heal her!" 14  The LORD replied to Moses, "If her father had spit in her face, would she not have been in disgrace for seven days? Confine her outside the camp for seven days; after that she can be brought back." </a:t>
            </a:r>
          </a:p>
        </p:txBody>
      </p:sp>
      <p:pic>
        <p:nvPicPr>
          <p:cNvPr id="4" name="Picture 3">
            <a:extLst>
              <a:ext uri="{FF2B5EF4-FFF2-40B4-BE49-F238E27FC236}">
                <a16:creationId xmlns:a16="http://schemas.microsoft.com/office/drawing/2014/main" id="{D70A31AB-7032-4957-F649-07089DA79956}"/>
              </a:ext>
            </a:extLst>
          </p:cNvPr>
          <p:cNvPicPr>
            <a:picLocks noChangeAspect="1"/>
          </p:cNvPicPr>
          <p:nvPr/>
        </p:nvPicPr>
        <p:blipFill>
          <a:blip r:embed="rId2"/>
          <a:stretch>
            <a:fillRect/>
          </a:stretch>
        </p:blipFill>
        <p:spPr>
          <a:xfrm>
            <a:off x="5162666" y="5658953"/>
            <a:ext cx="1866667" cy="2857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23965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173A3-A80B-9AA3-DED7-C583D6D5E333}"/>
              </a:ext>
            </a:extLst>
          </p:cNvPr>
          <p:cNvSpPr>
            <a:spLocks noGrp="1"/>
          </p:cNvSpPr>
          <p:nvPr>
            <p:ph type="title"/>
          </p:nvPr>
        </p:nvSpPr>
        <p:spPr/>
        <p:txBody>
          <a:bodyPr/>
          <a:lstStyle/>
          <a:p>
            <a:r>
              <a:rPr lang="en-US" dirty="0"/>
              <a:t>Confess and Return</a:t>
            </a:r>
          </a:p>
        </p:txBody>
      </p:sp>
      <p:sp>
        <p:nvSpPr>
          <p:cNvPr id="3" name="Content Placeholder 2">
            <a:extLst>
              <a:ext uri="{FF2B5EF4-FFF2-40B4-BE49-F238E27FC236}">
                <a16:creationId xmlns:a16="http://schemas.microsoft.com/office/drawing/2014/main" id="{3D604FF5-5CEE-C507-6D3B-4D01BE5B9075}"/>
              </a:ext>
            </a:extLst>
          </p:cNvPr>
          <p:cNvSpPr>
            <a:spLocks noGrp="1"/>
          </p:cNvSpPr>
          <p:nvPr>
            <p:ph idx="1"/>
          </p:nvPr>
        </p:nvSpPr>
        <p:spPr/>
        <p:txBody>
          <a:bodyPr/>
          <a:lstStyle/>
          <a:p>
            <a:r>
              <a:rPr lang="en-US" dirty="0"/>
              <a:t>What judgment came upon Miriam? </a:t>
            </a:r>
          </a:p>
          <a:p>
            <a:r>
              <a:rPr lang="en-US" dirty="0"/>
              <a:t>What was Aaron’s confession? </a:t>
            </a:r>
          </a:p>
          <a:p>
            <a:r>
              <a:rPr lang="en-US" dirty="0"/>
              <a:t>How does Miriam’s sentence suggest the restorative grace of God exercised in His discipline on those who sin?</a:t>
            </a:r>
          </a:p>
        </p:txBody>
      </p:sp>
    </p:spTree>
    <p:extLst>
      <p:ext uri="{BB962C8B-B14F-4D97-AF65-F5344CB8AC3E}">
        <p14:creationId xmlns:p14="http://schemas.microsoft.com/office/powerpoint/2010/main" val="65147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3DD88-A8B5-DCA7-32CC-7E41998D5359}"/>
              </a:ext>
            </a:extLst>
          </p:cNvPr>
          <p:cNvSpPr>
            <a:spLocks noGrp="1"/>
          </p:cNvSpPr>
          <p:nvPr>
            <p:ph type="title"/>
          </p:nvPr>
        </p:nvSpPr>
        <p:spPr/>
        <p:txBody>
          <a:bodyPr/>
          <a:lstStyle/>
          <a:p>
            <a:r>
              <a:rPr lang="en-US" dirty="0"/>
              <a:t>Confess and Return</a:t>
            </a:r>
          </a:p>
        </p:txBody>
      </p:sp>
      <p:sp>
        <p:nvSpPr>
          <p:cNvPr id="3" name="Content Placeholder 2">
            <a:extLst>
              <a:ext uri="{FF2B5EF4-FFF2-40B4-BE49-F238E27FC236}">
                <a16:creationId xmlns:a16="http://schemas.microsoft.com/office/drawing/2014/main" id="{A8DC27F5-EAEA-1018-F3F7-2DAB5ED5F76E}"/>
              </a:ext>
            </a:extLst>
          </p:cNvPr>
          <p:cNvSpPr>
            <a:spLocks noGrp="1"/>
          </p:cNvSpPr>
          <p:nvPr>
            <p:ph idx="1"/>
          </p:nvPr>
        </p:nvSpPr>
        <p:spPr/>
        <p:txBody>
          <a:bodyPr/>
          <a:lstStyle/>
          <a:p>
            <a:r>
              <a:rPr lang="en-US" dirty="0">
                <a:solidFill>
                  <a:srgbClr val="C00000"/>
                </a:solidFill>
              </a:rPr>
              <a:t>Consider our responsibility when we criticize hurtfully or get criticized in a hurtful manner.</a:t>
            </a:r>
          </a:p>
          <a:p>
            <a:endParaRPr lang="en-US" dirty="0"/>
          </a:p>
        </p:txBody>
      </p:sp>
      <p:graphicFrame>
        <p:nvGraphicFramePr>
          <p:cNvPr id="5" name="Table 5">
            <a:extLst>
              <a:ext uri="{FF2B5EF4-FFF2-40B4-BE49-F238E27FC236}">
                <a16:creationId xmlns:a16="http://schemas.microsoft.com/office/drawing/2014/main" id="{B85C8FBA-E21E-D711-9787-C337A4ECCE52}"/>
              </a:ext>
            </a:extLst>
          </p:cNvPr>
          <p:cNvGraphicFramePr>
            <a:graphicFrameLocks noGrp="1"/>
          </p:cNvGraphicFramePr>
          <p:nvPr>
            <p:extLst>
              <p:ext uri="{D42A27DB-BD31-4B8C-83A1-F6EECF244321}">
                <p14:modId xmlns:p14="http://schemas.microsoft.com/office/powerpoint/2010/main" val="380999559"/>
              </p:ext>
            </p:extLst>
          </p:nvPr>
        </p:nvGraphicFramePr>
        <p:xfrm>
          <a:off x="1116636" y="3223021"/>
          <a:ext cx="10237164" cy="3169920"/>
        </p:xfrm>
        <a:graphic>
          <a:graphicData uri="http://schemas.openxmlformats.org/drawingml/2006/table">
            <a:tbl>
              <a:tblPr firstRow="1" bandRow="1">
                <a:tableStyleId>{5C22544A-7EE6-4342-B048-85BDC9FD1C3A}</a:tableStyleId>
              </a:tblPr>
              <a:tblGrid>
                <a:gridCol w="5319210">
                  <a:extLst>
                    <a:ext uri="{9D8B030D-6E8A-4147-A177-3AD203B41FA5}">
                      <a16:colId xmlns:a16="http://schemas.microsoft.com/office/drawing/2014/main" val="1943599230"/>
                    </a:ext>
                  </a:extLst>
                </a:gridCol>
                <a:gridCol w="4917954">
                  <a:extLst>
                    <a:ext uri="{9D8B030D-6E8A-4147-A177-3AD203B41FA5}">
                      <a16:colId xmlns:a16="http://schemas.microsoft.com/office/drawing/2014/main" val="1238357040"/>
                    </a:ext>
                  </a:extLst>
                </a:gridCol>
              </a:tblGrid>
              <a:tr h="370840">
                <a:tc>
                  <a:txBody>
                    <a:bodyPr/>
                    <a:lstStyle/>
                    <a:p>
                      <a:pPr algn="ctr"/>
                      <a:r>
                        <a:rPr lang="en-US" sz="2800" dirty="0">
                          <a:solidFill>
                            <a:srgbClr val="C00000"/>
                          </a:solidFill>
                        </a:rPr>
                        <a:t>When You Criticize</a:t>
                      </a:r>
                    </a:p>
                  </a:txBody>
                  <a:tcPr/>
                </a:tc>
                <a:tc>
                  <a:txBody>
                    <a:bodyPr/>
                    <a:lstStyle/>
                    <a:p>
                      <a:pPr algn="ctr"/>
                      <a:r>
                        <a:rPr lang="en-US" sz="2800" dirty="0">
                          <a:solidFill>
                            <a:srgbClr val="C00000"/>
                          </a:solidFill>
                        </a:rPr>
                        <a:t>When Others Criticize You</a:t>
                      </a:r>
                    </a:p>
                  </a:txBody>
                  <a:tcPr/>
                </a:tc>
                <a:extLst>
                  <a:ext uri="{0D108BD9-81ED-4DB2-BD59-A6C34878D82A}">
                    <a16:rowId xmlns:a16="http://schemas.microsoft.com/office/drawing/2014/main" val="2063183514"/>
                  </a:ext>
                </a:extLst>
              </a:tr>
              <a:tr h="370840">
                <a:tc>
                  <a:txBody>
                    <a:bodyPr/>
                    <a:lstStyle/>
                    <a:p>
                      <a:pPr marL="457200" indent="-457200">
                        <a:buFont typeface="Arial" panose="020B0604020202020204" pitchFamily="34" charset="0"/>
                        <a:buChar char="•"/>
                      </a:pPr>
                      <a:r>
                        <a:rPr lang="en-US" sz="2800" dirty="0">
                          <a:solidFill>
                            <a:srgbClr val="C00000"/>
                          </a:solidFill>
                        </a:rPr>
                        <a:t>Be quick to confess (agree with God that it is sin)</a:t>
                      </a:r>
                    </a:p>
                    <a:p>
                      <a:pPr marL="457200" indent="-457200">
                        <a:buFont typeface="Arial" panose="020B0604020202020204" pitchFamily="34" charset="0"/>
                        <a:buChar char="•"/>
                      </a:pPr>
                      <a:r>
                        <a:rPr lang="en-US" sz="2800" dirty="0">
                          <a:solidFill>
                            <a:srgbClr val="C00000"/>
                          </a:solidFill>
                        </a:rPr>
                        <a:t>Repent – resolve to cease and desist</a:t>
                      </a:r>
                    </a:p>
                    <a:p>
                      <a:pPr marL="457200" indent="-457200">
                        <a:buFont typeface="Arial" panose="020B0604020202020204" pitchFamily="34" charset="0"/>
                        <a:buChar char="•"/>
                      </a:pPr>
                      <a:r>
                        <a:rPr lang="en-US" sz="2800" dirty="0">
                          <a:solidFill>
                            <a:srgbClr val="C00000"/>
                          </a:solidFill>
                        </a:rPr>
                        <a:t>Pursue forgiveness – from the injured party and from God</a:t>
                      </a:r>
                    </a:p>
                  </a:txBody>
                  <a:tcPr/>
                </a:tc>
                <a:tc>
                  <a:txBody>
                    <a:bodyPr/>
                    <a:lstStyle/>
                    <a:p>
                      <a:pPr marL="457200" indent="-457200">
                        <a:buFont typeface="Arial" panose="020B0604020202020204" pitchFamily="34" charset="0"/>
                        <a:buChar char="•"/>
                      </a:pPr>
                      <a:r>
                        <a:rPr lang="en-US" sz="2800" dirty="0">
                          <a:solidFill>
                            <a:srgbClr val="C00000"/>
                          </a:solidFill>
                        </a:rPr>
                        <a:t>Don’t hold it against them</a:t>
                      </a:r>
                    </a:p>
                    <a:p>
                      <a:pPr marL="457200" indent="-457200">
                        <a:buFont typeface="Arial" panose="020B0604020202020204" pitchFamily="34" charset="0"/>
                        <a:buChar char="•"/>
                      </a:pPr>
                      <a:r>
                        <a:rPr lang="en-US" sz="2800" dirty="0">
                          <a:solidFill>
                            <a:srgbClr val="C00000"/>
                          </a:solidFill>
                        </a:rPr>
                        <a:t>Be willing to forgive</a:t>
                      </a:r>
                    </a:p>
                    <a:p>
                      <a:pPr marL="457200" indent="-457200">
                        <a:buFont typeface="Arial" panose="020B0604020202020204" pitchFamily="34" charset="0"/>
                        <a:buChar char="•"/>
                      </a:pPr>
                      <a:r>
                        <a:rPr lang="en-US" sz="2800" dirty="0">
                          <a:solidFill>
                            <a:srgbClr val="C00000"/>
                          </a:solidFill>
                        </a:rPr>
                        <a:t>Pray for them</a:t>
                      </a:r>
                    </a:p>
                    <a:p>
                      <a:pPr marL="457200" indent="-457200">
                        <a:buFont typeface="Arial" panose="020B0604020202020204" pitchFamily="34" charset="0"/>
                        <a:buChar char="•"/>
                      </a:pPr>
                      <a:r>
                        <a:rPr lang="en-US" sz="2800" dirty="0">
                          <a:solidFill>
                            <a:srgbClr val="C00000"/>
                          </a:solidFill>
                        </a:rPr>
                        <a:t>Act in ways that will restore relationships</a:t>
                      </a:r>
                    </a:p>
                    <a:p>
                      <a:pPr marL="457200" indent="-457200">
                        <a:buFont typeface="Arial" panose="020B0604020202020204" pitchFamily="34" charset="0"/>
                        <a:buChar char="•"/>
                      </a:pPr>
                      <a:endParaRPr lang="en-US" sz="2800" dirty="0">
                        <a:solidFill>
                          <a:srgbClr val="C00000"/>
                        </a:solidFill>
                      </a:endParaRPr>
                    </a:p>
                  </a:txBody>
                  <a:tcPr/>
                </a:tc>
                <a:extLst>
                  <a:ext uri="{0D108BD9-81ED-4DB2-BD59-A6C34878D82A}">
                    <a16:rowId xmlns:a16="http://schemas.microsoft.com/office/drawing/2014/main" val="1607664065"/>
                  </a:ext>
                </a:extLst>
              </a:tr>
            </a:tbl>
          </a:graphicData>
        </a:graphic>
      </p:graphicFrame>
    </p:spTree>
    <p:extLst>
      <p:ext uri="{BB962C8B-B14F-4D97-AF65-F5344CB8AC3E}">
        <p14:creationId xmlns:p14="http://schemas.microsoft.com/office/powerpoint/2010/main" val="393499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BCD18-47A8-2B94-A46A-2507460A4B3C}"/>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C9DAE459-AAA9-8FFD-6074-9AE775F514B8}"/>
              </a:ext>
            </a:extLst>
          </p:cNvPr>
          <p:cNvSpPr>
            <a:spLocks noGrp="1"/>
          </p:cNvSpPr>
          <p:nvPr>
            <p:ph idx="1"/>
          </p:nvPr>
        </p:nvSpPr>
        <p:spPr>
          <a:xfrm>
            <a:off x="838200" y="2083443"/>
            <a:ext cx="10515600" cy="4093520"/>
          </a:xfrm>
        </p:spPr>
        <p:txBody>
          <a:bodyPr/>
          <a:lstStyle/>
          <a:p>
            <a:r>
              <a:rPr lang="en-US" dirty="0"/>
              <a:t>Be honest with yourself. </a:t>
            </a:r>
          </a:p>
          <a:p>
            <a:pPr lvl="1"/>
            <a:r>
              <a:rPr lang="en-US" dirty="0"/>
              <a:t>Evaluate your own heart for complaints against others. </a:t>
            </a:r>
          </a:p>
          <a:p>
            <a:pPr lvl="1"/>
            <a:r>
              <a:rPr lang="en-US" dirty="0"/>
              <a:t>Ask God to reveal where you might be comparing yourself to others. </a:t>
            </a:r>
          </a:p>
          <a:p>
            <a:pPr lvl="1"/>
            <a:r>
              <a:rPr lang="en-US" dirty="0"/>
              <a:t>The first step is to see yourself as God sees you.</a:t>
            </a:r>
          </a:p>
          <a:p>
            <a:endParaRPr lang="en-US" dirty="0"/>
          </a:p>
        </p:txBody>
      </p:sp>
    </p:spTree>
    <p:extLst>
      <p:ext uri="{BB962C8B-B14F-4D97-AF65-F5344CB8AC3E}">
        <p14:creationId xmlns:p14="http://schemas.microsoft.com/office/powerpoint/2010/main" val="2255291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BCD18-47A8-2B94-A46A-2507460A4B3C}"/>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C9DAE459-AAA9-8FFD-6074-9AE775F514B8}"/>
              </a:ext>
            </a:extLst>
          </p:cNvPr>
          <p:cNvSpPr>
            <a:spLocks noGrp="1"/>
          </p:cNvSpPr>
          <p:nvPr>
            <p:ph idx="1"/>
          </p:nvPr>
        </p:nvSpPr>
        <p:spPr>
          <a:xfrm>
            <a:off x="838200" y="2453833"/>
            <a:ext cx="10515600" cy="3723130"/>
          </a:xfrm>
        </p:spPr>
        <p:txBody>
          <a:bodyPr/>
          <a:lstStyle/>
          <a:p>
            <a:r>
              <a:rPr lang="en-US" dirty="0"/>
              <a:t>Encourage someone else. </a:t>
            </a:r>
          </a:p>
          <a:p>
            <a:pPr lvl="1"/>
            <a:r>
              <a:rPr lang="en-US" dirty="0"/>
              <a:t>When your heart is prone to criticize, choose instead to find someone to encourage. </a:t>
            </a:r>
          </a:p>
          <a:p>
            <a:pPr lvl="1"/>
            <a:r>
              <a:rPr lang="en-US" dirty="0"/>
              <a:t>Intentionally let that person know how he or she blesses you.</a:t>
            </a:r>
          </a:p>
          <a:p>
            <a:endParaRPr lang="en-US" dirty="0"/>
          </a:p>
        </p:txBody>
      </p:sp>
    </p:spTree>
    <p:extLst>
      <p:ext uri="{BB962C8B-B14F-4D97-AF65-F5344CB8AC3E}">
        <p14:creationId xmlns:p14="http://schemas.microsoft.com/office/powerpoint/2010/main" val="4013611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BCD18-47A8-2B94-A46A-2507460A4B3C}"/>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C9DAE459-AAA9-8FFD-6074-9AE775F514B8}"/>
              </a:ext>
            </a:extLst>
          </p:cNvPr>
          <p:cNvSpPr>
            <a:spLocks noGrp="1"/>
          </p:cNvSpPr>
          <p:nvPr>
            <p:ph idx="1"/>
          </p:nvPr>
        </p:nvSpPr>
        <p:spPr>
          <a:xfrm>
            <a:off x="838200" y="2152891"/>
            <a:ext cx="10515600" cy="4024072"/>
          </a:xfrm>
        </p:spPr>
        <p:txBody>
          <a:bodyPr/>
          <a:lstStyle/>
          <a:p>
            <a:r>
              <a:rPr lang="en-US" dirty="0"/>
              <a:t>Confess your criticism to another. </a:t>
            </a:r>
          </a:p>
          <a:p>
            <a:pPr lvl="1"/>
            <a:r>
              <a:rPr lang="en-US" dirty="0"/>
              <a:t>Have you been critical of someone in unhealthy ways? </a:t>
            </a:r>
          </a:p>
          <a:p>
            <a:pPr lvl="1"/>
            <a:r>
              <a:rPr lang="en-US" dirty="0"/>
              <a:t>The Lord may be convicting you to ask that person for forgiveness and seek to walk in steps of reconciliation. </a:t>
            </a:r>
          </a:p>
          <a:p>
            <a:endParaRPr lang="en-US" dirty="0"/>
          </a:p>
        </p:txBody>
      </p:sp>
    </p:spTree>
    <p:extLst>
      <p:ext uri="{BB962C8B-B14F-4D97-AF65-F5344CB8AC3E}">
        <p14:creationId xmlns:p14="http://schemas.microsoft.com/office/powerpoint/2010/main" val="3330134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peech Bubble: Rectangle with Corners Rounded 13">
            <a:extLst>
              <a:ext uri="{FF2B5EF4-FFF2-40B4-BE49-F238E27FC236}">
                <a16:creationId xmlns:a16="http://schemas.microsoft.com/office/drawing/2014/main" id="{DEA74A31-6CC7-DD34-FA69-8373CC535551}"/>
              </a:ext>
            </a:extLst>
          </p:cNvPr>
          <p:cNvSpPr/>
          <p:nvPr/>
        </p:nvSpPr>
        <p:spPr>
          <a:xfrm>
            <a:off x="235352" y="1108659"/>
            <a:ext cx="4283609" cy="3417041"/>
          </a:xfrm>
          <a:prstGeom prst="wedgeRoundRectCallout">
            <a:avLst>
              <a:gd name="adj1" fmla="val 65832"/>
              <a:gd name="adj2" fmla="val -827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“YAROOSS” … This must be something for Spiros the Spy.  Although it could also be </a:t>
            </a:r>
            <a:r>
              <a:rPr lang="en-US">
                <a:latin typeface="Comic Sans MS" panose="030F0702030302020204" pitchFamily="66" charset="0"/>
              </a:rPr>
              <a:t>something from </a:t>
            </a:r>
            <a:r>
              <a:rPr lang="en-US" dirty="0">
                <a:latin typeface="Comic Sans MS" panose="030F0702030302020204" pitchFamily="66" charset="0"/>
              </a:rPr>
              <a:t>the Word Search Lady.  I’ll bet there’s a list of words hidden in this grid of letters.  I suppose it might be a message.  To be sure, check out this website.</a:t>
            </a:r>
          </a:p>
          <a:p>
            <a:pPr algn="ctr"/>
            <a:r>
              <a:rPr lang="en-US" dirty="0">
                <a:latin typeface="Comic Sans MS" panose="030F0702030302020204" pitchFamily="66" charset="0"/>
                <a:hlinkClick r:id="rId2"/>
              </a:rPr>
              <a:t>https://tinyurl.com/4vhypvua</a:t>
            </a:r>
            <a:r>
              <a:rPr lang="en-US" dirty="0">
                <a:latin typeface="Comic Sans MS" panose="030F0702030302020204" pitchFamily="66" charset="0"/>
              </a:rPr>
              <a:t>   There’s other good Family Activities there, also.</a:t>
            </a:r>
          </a:p>
        </p:txBody>
      </p:sp>
      <p:sp>
        <p:nvSpPr>
          <p:cNvPr id="4" name="Title 3">
            <a:extLst>
              <a:ext uri="{FF2B5EF4-FFF2-40B4-BE49-F238E27FC236}">
                <a16:creationId xmlns:a16="http://schemas.microsoft.com/office/drawing/2014/main" id="{887B9EFD-44F2-F75B-1231-D045FD53AC02}"/>
              </a:ext>
            </a:extLst>
          </p:cNvPr>
          <p:cNvSpPr>
            <a:spLocks noGrp="1"/>
          </p:cNvSpPr>
          <p:nvPr>
            <p:ph type="title"/>
          </p:nvPr>
        </p:nvSpPr>
        <p:spPr>
          <a:xfrm>
            <a:off x="3090440" y="365125"/>
            <a:ext cx="8263359" cy="1325563"/>
          </a:xfrm>
        </p:spPr>
        <p:txBody>
          <a:bodyPr/>
          <a:lstStyle/>
          <a:p>
            <a:r>
              <a:rPr lang="en-US" dirty="0"/>
              <a:t>Family Activities</a:t>
            </a:r>
          </a:p>
        </p:txBody>
      </p:sp>
      <p:pic>
        <p:nvPicPr>
          <p:cNvPr id="6" name="Picture 5" descr="A picture containing text, font, screenshot, typography&#10;&#10;Description automatically generated">
            <a:extLst>
              <a:ext uri="{FF2B5EF4-FFF2-40B4-BE49-F238E27FC236}">
                <a16:creationId xmlns:a16="http://schemas.microsoft.com/office/drawing/2014/main" id="{E151EAF9-992D-A22B-30A3-C403425D7DDB}"/>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7317151" y="1930614"/>
            <a:ext cx="4639497" cy="3661778"/>
          </a:xfrm>
          <a:prstGeom prst="rect">
            <a:avLst/>
          </a:prstGeom>
          <a:ln>
            <a:noFill/>
          </a:ln>
          <a:effectLst>
            <a:outerShdw blurRad="292100" dist="139700" dir="2700000" algn="tl" rotWithShape="0">
              <a:srgbClr val="333333">
                <a:alpha val="65000"/>
              </a:srgbClr>
            </a:outerShdw>
          </a:effectLst>
          <a:scene3d>
            <a:camera prst="perspectiveHeroicExtremeLeftFacing"/>
            <a:lightRig rig="threePt" dir="t"/>
          </a:scene3d>
        </p:spPr>
      </p:pic>
      <p:pic>
        <p:nvPicPr>
          <p:cNvPr id="8" name="Picture 7" descr="Cartoon of a person holding a magnifying glass&#10;&#10;Description automatically generated">
            <a:extLst>
              <a:ext uri="{FF2B5EF4-FFF2-40B4-BE49-F238E27FC236}">
                <a16:creationId xmlns:a16="http://schemas.microsoft.com/office/drawing/2014/main" id="{FEB5FBC9-90D0-3375-AEEF-F896A7A7B1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055006" flipH="1">
            <a:off x="4078212" y="1369974"/>
            <a:ext cx="3707936" cy="5003174"/>
          </a:xfrm>
          <a:prstGeom prst="rect">
            <a:avLst/>
          </a:prstGeom>
          <a:ln>
            <a:noFill/>
          </a:ln>
          <a:effectLst>
            <a:outerShdw blurRad="292100" dist="139700" dir="2700000" algn="tl" rotWithShape="0">
              <a:srgbClr val="333333">
                <a:alpha val="65000"/>
              </a:srgbClr>
            </a:outerShdw>
          </a:effectLst>
        </p:spPr>
      </p:pic>
      <p:sp>
        <p:nvSpPr>
          <p:cNvPr id="9" name="Oval 8">
            <a:extLst>
              <a:ext uri="{FF2B5EF4-FFF2-40B4-BE49-F238E27FC236}">
                <a16:creationId xmlns:a16="http://schemas.microsoft.com/office/drawing/2014/main" id="{46ED0E42-F6D6-D1E0-D59C-4533593C5A83}"/>
              </a:ext>
            </a:extLst>
          </p:cNvPr>
          <p:cNvSpPr/>
          <p:nvPr/>
        </p:nvSpPr>
        <p:spPr>
          <a:xfrm>
            <a:off x="8310623" y="2476982"/>
            <a:ext cx="1169043" cy="439838"/>
          </a:xfrm>
          <a:prstGeom prst="ellipse">
            <a:avLst/>
          </a:prstGeom>
          <a:noFill/>
          <a:ln w="57150">
            <a:solidFill>
              <a:srgbClr val="C0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643D64B9-1CD6-3B82-14CB-539C5CD6CAED}"/>
              </a:ext>
            </a:extLst>
          </p:cNvPr>
          <p:cNvCxnSpPr>
            <a:endCxn id="9" idx="0"/>
          </p:cNvCxnSpPr>
          <p:nvPr/>
        </p:nvCxnSpPr>
        <p:spPr>
          <a:xfrm>
            <a:off x="7317151" y="2245489"/>
            <a:ext cx="1577994" cy="231493"/>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B8CD57-40C7-9FAF-2941-DB97AC606250}"/>
              </a:ext>
            </a:extLst>
          </p:cNvPr>
          <p:cNvCxnSpPr>
            <a:endCxn id="9" idx="4"/>
          </p:cNvCxnSpPr>
          <p:nvPr/>
        </p:nvCxnSpPr>
        <p:spPr>
          <a:xfrm flipV="1">
            <a:off x="7106856" y="2916820"/>
            <a:ext cx="1788289" cy="19677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01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AB8BCF-824A-7E6B-13C0-B7DCD75E9257}"/>
              </a:ext>
            </a:extLst>
          </p:cNvPr>
          <p:cNvSpPr>
            <a:spLocks noGrp="1"/>
          </p:cNvSpPr>
          <p:nvPr>
            <p:ph type="title"/>
          </p:nvPr>
        </p:nvSpPr>
        <p:spPr/>
        <p:txBody>
          <a:bodyPr/>
          <a:lstStyle/>
          <a:p>
            <a:r>
              <a:rPr lang="en-US" dirty="0"/>
              <a:t>Video Introduction</a:t>
            </a:r>
          </a:p>
        </p:txBody>
      </p:sp>
      <p:grpSp>
        <p:nvGrpSpPr>
          <p:cNvPr id="11" name="Group 10">
            <a:extLst>
              <a:ext uri="{FF2B5EF4-FFF2-40B4-BE49-F238E27FC236}">
                <a16:creationId xmlns:a16="http://schemas.microsoft.com/office/drawing/2014/main" id="{4FD363B1-8C6C-798E-B4A9-49444E8FA954}"/>
              </a:ext>
            </a:extLst>
          </p:cNvPr>
          <p:cNvGrpSpPr/>
          <p:nvPr/>
        </p:nvGrpSpPr>
        <p:grpSpPr>
          <a:xfrm>
            <a:off x="2849598" y="1603168"/>
            <a:ext cx="6492803" cy="4249201"/>
            <a:chOff x="2849598" y="1603168"/>
            <a:chExt cx="6492803" cy="4249201"/>
          </a:xfrm>
        </p:grpSpPr>
        <p:pic>
          <p:nvPicPr>
            <p:cNvPr id="8" name="Picture 7">
              <a:extLst>
                <a:ext uri="{FF2B5EF4-FFF2-40B4-BE49-F238E27FC236}">
                  <a16:creationId xmlns:a16="http://schemas.microsoft.com/office/drawing/2014/main" id="{496749AC-3EC1-7E13-B93F-5BA4F668FA0E}"/>
                </a:ext>
              </a:extLst>
            </p:cNvPr>
            <p:cNvPicPr>
              <a:picLocks noChangeAspect="1"/>
            </p:cNvPicPr>
            <p:nvPr/>
          </p:nvPicPr>
          <p:blipFill>
            <a:blip r:embed="rId2"/>
            <a:stretch>
              <a:fillRect/>
            </a:stretch>
          </p:blipFill>
          <p:spPr>
            <a:xfrm>
              <a:off x="3238857" y="1943285"/>
              <a:ext cx="5714286" cy="2971429"/>
            </a:xfrm>
            <a:prstGeom prst="rect">
              <a:avLst/>
            </a:prstGeom>
          </p:spPr>
        </p:pic>
        <p:pic>
          <p:nvPicPr>
            <p:cNvPr id="10" name="Picture 9" descr="A picture containing black, darkness&#10;&#10;Description automatically generated">
              <a:hlinkClick r:id="rId3"/>
              <a:extLst>
                <a:ext uri="{FF2B5EF4-FFF2-40B4-BE49-F238E27FC236}">
                  <a16:creationId xmlns:a16="http://schemas.microsoft.com/office/drawing/2014/main" id="{F9690CDD-6122-C784-6EE9-F713B75784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603168"/>
              <a:ext cx="6492803" cy="4249201"/>
            </a:xfrm>
            <a:prstGeom prst="rect">
              <a:avLst/>
            </a:prstGeom>
          </p:spPr>
        </p:pic>
      </p:grpSp>
      <p:sp>
        <p:nvSpPr>
          <p:cNvPr id="12" name="TextBox 11">
            <a:extLst>
              <a:ext uri="{FF2B5EF4-FFF2-40B4-BE49-F238E27FC236}">
                <a16:creationId xmlns:a16="http://schemas.microsoft.com/office/drawing/2014/main" id="{A0FF87FB-622C-C8EC-685E-FE27334265FC}"/>
              </a:ext>
            </a:extLst>
          </p:cNvPr>
          <p:cNvSpPr txBox="1"/>
          <p:nvPr/>
        </p:nvSpPr>
        <p:spPr>
          <a:xfrm>
            <a:off x="4322618" y="5852369"/>
            <a:ext cx="3348842" cy="461665"/>
          </a:xfrm>
          <a:prstGeom prst="rect">
            <a:avLst/>
          </a:prstGeom>
          <a:noFill/>
        </p:spPr>
        <p:txBody>
          <a:bodyPr wrap="square" rtlCol="0">
            <a:spAutoFit/>
          </a:bodyPr>
          <a:lstStyle/>
          <a:p>
            <a:pPr algn="ctr"/>
            <a:r>
              <a:rPr lang="en-US" sz="2400" dirty="0">
                <a:hlinkClick r:id="rId3"/>
              </a:rPr>
              <a:t>View Video</a:t>
            </a:r>
            <a:endParaRPr lang="en-US" sz="2400" dirty="0"/>
          </a:p>
        </p:txBody>
      </p:sp>
    </p:spTree>
    <p:extLst>
      <p:ext uri="{BB962C8B-B14F-4D97-AF65-F5344CB8AC3E}">
        <p14:creationId xmlns:p14="http://schemas.microsoft.com/office/powerpoint/2010/main" val="1043047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47705"/>
          </a:xfrm>
        </p:spPr>
        <p:txBody>
          <a:bodyPr/>
          <a:lstStyle/>
          <a:p>
            <a:r>
              <a:rPr lang="en-US" dirty="0"/>
              <a:t>Avoiding a Critical Spirit</a:t>
            </a:r>
          </a:p>
        </p:txBody>
      </p:sp>
      <p:sp>
        <p:nvSpPr>
          <p:cNvPr id="3" name="Subtitle 2"/>
          <p:cNvSpPr>
            <a:spLocks noGrp="1"/>
          </p:cNvSpPr>
          <p:nvPr>
            <p:ph type="subTitle" idx="1"/>
          </p:nvPr>
        </p:nvSpPr>
        <p:spPr>
          <a:xfrm>
            <a:off x="1524000" y="4144488"/>
            <a:ext cx="9144000" cy="1113312"/>
          </a:xfrm>
        </p:spPr>
        <p:txBody>
          <a:bodyPr/>
          <a:lstStyle/>
          <a:p>
            <a:r>
              <a:rPr lang="en-US" dirty="0"/>
              <a:t>May 28</a:t>
            </a:r>
          </a:p>
        </p:txBody>
      </p:sp>
    </p:spTree>
    <p:extLst>
      <p:ext uri="{BB962C8B-B14F-4D97-AF65-F5344CB8AC3E}">
        <p14:creationId xmlns:p14="http://schemas.microsoft.com/office/powerpoint/2010/main" val="385509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888C8F-D5A6-77FF-66EF-15AD0DA4031C}"/>
              </a:ext>
            </a:extLst>
          </p:cNvPr>
          <p:cNvSpPr>
            <a:spLocks noGrp="1"/>
          </p:cNvSpPr>
          <p:nvPr>
            <p:ph type="title"/>
          </p:nvPr>
        </p:nvSpPr>
        <p:spPr/>
        <p:txBody>
          <a:bodyPr/>
          <a:lstStyle/>
          <a:p>
            <a:r>
              <a:rPr lang="en-US" dirty="0"/>
              <a:t>Think about it …</a:t>
            </a:r>
          </a:p>
        </p:txBody>
      </p:sp>
      <p:sp>
        <p:nvSpPr>
          <p:cNvPr id="4" name="Content Placeholder 3">
            <a:extLst>
              <a:ext uri="{FF2B5EF4-FFF2-40B4-BE49-F238E27FC236}">
                <a16:creationId xmlns:a16="http://schemas.microsoft.com/office/drawing/2014/main" id="{DD70A1F4-6108-58EE-F3BC-90F70325C88B}"/>
              </a:ext>
            </a:extLst>
          </p:cNvPr>
          <p:cNvSpPr>
            <a:spLocks noGrp="1"/>
          </p:cNvSpPr>
          <p:nvPr>
            <p:ph idx="1"/>
          </p:nvPr>
        </p:nvSpPr>
        <p:spPr/>
        <p:txBody>
          <a:bodyPr/>
          <a:lstStyle/>
          <a:p>
            <a:r>
              <a:rPr lang="en-US" dirty="0"/>
              <a:t>What comes to mind when you hear the word “critic”?</a:t>
            </a:r>
          </a:p>
          <a:p>
            <a:r>
              <a:rPr lang="en-US" dirty="0">
                <a:solidFill>
                  <a:srgbClr val="C00000"/>
                </a:solidFill>
              </a:rPr>
              <a:t>A critical spirit damages our lives.</a:t>
            </a:r>
          </a:p>
          <a:p>
            <a:pPr lvl="1"/>
            <a:r>
              <a:rPr lang="en-US" dirty="0">
                <a:solidFill>
                  <a:srgbClr val="C00000"/>
                </a:solidFill>
              </a:rPr>
              <a:t>Today we look at two Old Testament characters who criticized their leader.</a:t>
            </a:r>
          </a:p>
          <a:p>
            <a:pPr lvl="1"/>
            <a:r>
              <a:rPr lang="en-US" dirty="0">
                <a:solidFill>
                  <a:srgbClr val="C00000"/>
                </a:solidFill>
              </a:rPr>
              <a:t>We see that we must guard our hearts against criticizing others.</a:t>
            </a:r>
          </a:p>
          <a:p>
            <a:endParaRPr lang="en-US" dirty="0"/>
          </a:p>
        </p:txBody>
      </p:sp>
      <p:grpSp>
        <p:nvGrpSpPr>
          <p:cNvPr id="5" name="Group 4">
            <a:extLst>
              <a:ext uri="{FF2B5EF4-FFF2-40B4-BE49-F238E27FC236}">
                <a16:creationId xmlns:a16="http://schemas.microsoft.com/office/drawing/2014/main" id="{844F705B-BE4F-869A-1075-32CF59B279E8}"/>
              </a:ext>
            </a:extLst>
          </p:cNvPr>
          <p:cNvGrpSpPr>
            <a:grpSpLocks/>
          </p:cNvGrpSpPr>
          <p:nvPr/>
        </p:nvGrpSpPr>
        <p:grpSpPr bwMode="auto">
          <a:xfrm>
            <a:off x="1523265" y="3429000"/>
            <a:ext cx="9145469" cy="2488266"/>
            <a:chOff x="180294" y="3202746"/>
            <a:chExt cx="9144844" cy="2487333"/>
          </a:xfrm>
        </p:grpSpPr>
        <p:pic>
          <p:nvPicPr>
            <p:cNvPr id="6" name="Picture 2">
              <a:extLst>
                <a:ext uri="{FF2B5EF4-FFF2-40B4-BE49-F238E27FC236}">
                  <a16:creationId xmlns:a16="http://schemas.microsoft.com/office/drawing/2014/main" id="{70295CCE-3C00-4A42-9A74-42F662129BD7}"/>
                </a:ext>
              </a:extLst>
            </p:cNvPr>
            <p:cNvPicPr>
              <a:picLocks noChangeAspect="1" noChangeArrowheads="1"/>
            </p:cNvPicPr>
            <p:nvPr/>
          </p:nvPicPr>
          <p:blipFill>
            <a:blip r:embed="rId2"/>
            <a:srcRect/>
            <a:stretch>
              <a:fillRect/>
            </a:stretch>
          </p:blipFill>
          <p:spPr bwMode="auto">
            <a:xfrm rot="618547">
              <a:off x="7745684" y="3202746"/>
              <a:ext cx="1579454" cy="23994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a:extLst>
                <a:ext uri="{FF2B5EF4-FFF2-40B4-BE49-F238E27FC236}">
                  <a16:creationId xmlns:a16="http://schemas.microsoft.com/office/drawing/2014/main" id="{9953B502-9C6B-D0F1-C083-56ADE55E4860}"/>
                </a:ext>
              </a:extLst>
            </p:cNvPr>
            <p:cNvPicPr>
              <a:picLocks noChangeAspect="1" noChangeArrowheads="1"/>
            </p:cNvPicPr>
            <p:nvPr/>
          </p:nvPicPr>
          <p:blipFill>
            <a:blip r:embed="rId3"/>
            <a:srcRect/>
            <a:stretch>
              <a:fillRect/>
            </a:stretch>
          </p:blipFill>
          <p:spPr bwMode="auto">
            <a:xfrm rot="20984428" flipH="1">
              <a:off x="180294" y="3203400"/>
              <a:ext cx="1600091" cy="248667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4">
              <a:extLst>
                <a:ext uri="{FF2B5EF4-FFF2-40B4-BE49-F238E27FC236}">
                  <a16:creationId xmlns:a16="http://schemas.microsoft.com/office/drawing/2014/main" id="{62392457-50D1-E920-62BC-BE66052F0087}"/>
                </a:ext>
              </a:extLst>
            </p:cNvPr>
            <p:cNvPicPr>
              <a:picLocks noChangeAspect="1" noChangeArrowheads="1"/>
            </p:cNvPicPr>
            <p:nvPr/>
          </p:nvPicPr>
          <p:blipFill>
            <a:blip r:embed="rId4"/>
            <a:srcRect/>
            <a:stretch>
              <a:fillRect/>
            </a:stretch>
          </p:blipFill>
          <p:spPr bwMode="auto">
            <a:xfrm>
              <a:off x="3239368" y="3280056"/>
              <a:ext cx="3018550" cy="203991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76954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F9B59-03E1-4A86-1CE1-3CDDF21FB034}"/>
              </a:ext>
            </a:extLst>
          </p:cNvPr>
          <p:cNvSpPr>
            <a:spLocks noGrp="1"/>
          </p:cNvSpPr>
          <p:nvPr>
            <p:ph type="title"/>
          </p:nvPr>
        </p:nvSpPr>
        <p:spPr/>
        <p:txBody>
          <a:bodyPr/>
          <a:lstStyle/>
          <a:p>
            <a:pPr algn="l"/>
            <a:r>
              <a:rPr lang="en-US" dirty="0"/>
              <a:t>Listen for who is complaining.</a:t>
            </a:r>
          </a:p>
        </p:txBody>
      </p:sp>
      <p:sp>
        <p:nvSpPr>
          <p:cNvPr id="3" name="Content Placeholder 2">
            <a:extLst>
              <a:ext uri="{FF2B5EF4-FFF2-40B4-BE49-F238E27FC236}">
                <a16:creationId xmlns:a16="http://schemas.microsoft.com/office/drawing/2014/main" id="{99304A1C-3D80-8B9C-1C32-1C9F83BC4727}"/>
              </a:ext>
            </a:extLst>
          </p:cNvPr>
          <p:cNvSpPr>
            <a:spLocks noGrp="1"/>
          </p:cNvSpPr>
          <p:nvPr>
            <p:ph idx="1"/>
          </p:nvPr>
        </p:nvSpPr>
        <p:spPr/>
        <p:txBody>
          <a:bodyPr/>
          <a:lstStyle/>
          <a:p>
            <a:pPr marL="0" indent="0" algn="ctr">
              <a:buNone/>
            </a:pPr>
            <a:r>
              <a:rPr lang="en-US" dirty="0"/>
              <a:t>Numbers 12:1-3 (NIV)  Miriam and Aaron began to talk against Moses because of his Cushite wife, for he had married a Cushite. 2  "Has the LORD spoken only through Moses?" they asked. "Hasn't he also spoken through us?" And the LORD heard this. 3  (Now Moses was a very humble man, more humble than anyone else on the face of the earth.)</a:t>
            </a:r>
          </a:p>
        </p:txBody>
      </p:sp>
      <p:pic>
        <p:nvPicPr>
          <p:cNvPr id="5" name="Picture 4">
            <a:extLst>
              <a:ext uri="{FF2B5EF4-FFF2-40B4-BE49-F238E27FC236}">
                <a16:creationId xmlns:a16="http://schemas.microsoft.com/office/drawing/2014/main" id="{34A1B32C-F43D-51E8-0535-E8BE2CE7CBB5}"/>
              </a:ext>
            </a:extLst>
          </p:cNvPr>
          <p:cNvPicPr>
            <a:picLocks noChangeAspect="1"/>
          </p:cNvPicPr>
          <p:nvPr/>
        </p:nvPicPr>
        <p:blipFill>
          <a:blip r:embed="rId2"/>
          <a:stretch>
            <a:fillRect/>
          </a:stretch>
        </p:blipFill>
        <p:spPr>
          <a:xfrm>
            <a:off x="5070069" y="5786275"/>
            <a:ext cx="1866667" cy="2857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862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5F6E-D75A-28D4-2684-532A66A788E5}"/>
              </a:ext>
            </a:extLst>
          </p:cNvPr>
          <p:cNvSpPr>
            <a:spLocks noGrp="1"/>
          </p:cNvSpPr>
          <p:nvPr>
            <p:ph type="title"/>
          </p:nvPr>
        </p:nvSpPr>
        <p:spPr/>
        <p:txBody>
          <a:bodyPr/>
          <a:lstStyle/>
          <a:p>
            <a:r>
              <a:rPr lang="en-US" dirty="0"/>
              <a:t>God Sets the Standard </a:t>
            </a:r>
          </a:p>
        </p:txBody>
      </p:sp>
      <p:sp>
        <p:nvSpPr>
          <p:cNvPr id="3" name="Content Placeholder 2">
            <a:extLst>
              <a:ext uri="{FF2B5EF4-FFF2-40B4-BE49-F238E27FC236}">
                <a16:creationId xmlns:a16="http://schemas.microsoft.com/office/drawing/2014/main" id="{D2370544-B180-E40F-8BE5-ABDB0AA418B9}"/>
              </a:ext>
            </a:extLst>
          </p:cNvPr>
          <p:cNvSpPr>
            <a:spLocks noGrp="1"/>
          </p:cNvSpPr>
          <p:nvPr>
            <p:ph idx="1"/>
          </p:nvPr>
        </p:nvSpPr>
        <p:spPr/>
        <p:txBody>
          <a:bodyPr/>
          <a:lstStyle/>
          <a:p>
            <a:r>
              <a:rPr lang="en-US" dirty="0"/>
              <a:t>We see it was Moses’ brother and sister who were criticizing him.  Why would that be surprising?</a:t>
            </a:r>
          </a:p>
          <a:p>
            <a:r>
              <a:rPr lang="en-US" dirty="0"/>
              <a:t>What was the issue of the conflict? </a:t>
            </a:r>
          </a:p>
          <a:p>
            <a:r>
              <a:rPr lang="en-US" dirty="0"/>
              <a:t>What kind of man was Moses? </a:t>
            </a:r>
          </a:p>
          <a:p>
            <a:r>
              <a:rPr lang="en-US" dirty="0"/>
              <a:t>What do you think caused Miriam to lose focus at this point in the sequence of events?</a:t>
            </a:r>
          </a:p>
        </p:txBody>
      </p:sp>
    </p:spTree>
    <p:extLst>
      <p:ext uri="{BB962C8B-B14F-4D97-AF65-F5344CB8AC3E}">
        <p14:creationId xmlns:p14="http://schemas.microsoft.com/office/powerpoint/2010/main" val="263810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BE7E5-F9F0-EB7A-C704-674BC09F4161}"/>
              </a:ext>
            </a:extLst>
          </p:cNvPr>
          <p:cNvSpPr>
            <a:spLocks noGrp="1"/>
          </p:cNvSpPr>
          <p:nvPr>
            <p:ph type="title"/>
          </p:nvPr>
        </p:nvSpPr>
        <p:spPr/>
        <p:txBody>
          <a:bodyPr/>
          <a:lstStyle/>
          <a:p>
            <a:r>
              <a:rPr lang="en-US" dirty="0"/>
              <a:t>God Sets the Standard </a:t>
            </a:r>
          </a:p>
        </p:txBody>
      </p:sp>
      <p:sp>
        <p:nvSpPr>
          <p:cNvPr id="3" name="Content Placeholder 2">
            <a:extLst>
              <a:ext uri="{FF2B5EF4-FFF2-40B4-BE49-F238E27FC236}">
                <a16:creationId xmlns:a16="http://schemas.microsoft.com/office/drawing/2014/main" id="{E08B2E41-52AD-A336-2FD2-05C7B2DCCF11}"/>
              </a:ext>
            </a:extLst>
          </p:cNvPr>
          <p:cNvSpPr>
            <a:spLocks noGrp="1"/>
          </p:cNvSpPr>
          <p:nvPr>
            <p:ph idx="1"/>
          </p:nvPr>
        </p:nvSpPr>
        <p:spPr>
          <a:xfrm>
            <a:off x="838200" y="1690688"/>
            <a:ext cx="10515600" cy="4652239"/>
          </a:xfrm>
        </p:spPr>
        <p:txBody>
          <a:bodyPr>
            <a:normAutofit lnSpcReduction="10000"/>
          </a:bodyPr>
          <a:lstStyle/>
          <a:p>
            <a:r>
              <a:rPr lang="en-US" dirty="0"/>
              <a:t>What drives us to be critical of others?  What kinds of situations can tempt us to criticize others?</a:t>
            </a:r>
          </a:p>
          <a:p>
            <a:r>
              <a:rPr lang="en-US" dirty="0"/>
              <a:t>Consider what could be the most ominous statement in these verses. “</a:t>
            </a:r>
            <a:r>
              <a:rPr lang="en-US" i="1" dirty="0"/>
              <a:t>And the Lord heard them</a:t>
            </a:r>
            <a:r>
              <a:rPr lang="en-US" dirty="0"/>
              <a:t>.”  Why would that be ominous?</a:t>
            </a:r>
          </a:p>
          <a:p>
            <a:r>
              <a:rPr lang="en-US" dirty="0"/>
              <a:t>We noted Moses’ humility.  How would this help him (and us) deal with disappointments and opposition?</a:t>
            </a:r>
          </a:p>
        </p:txBody>
      </p:sp>
    </p:spTree>
    <p:extLst>
      <p:ext uri="{BB962C8B-B14F-4D97-AF65-F5344CB8AC3E}">
        <p14:creationId xmlns:p14="http://schemas.microsoft.com/office/powerpoint/2010/main" val="45509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64312-1B31-731A-B804-18AECF0530AE}"/>
              </a:ext>
            </a:extLst>
          </p:cNvPr>
          <p:cNvSpPr>
            <a:spLocks noGrp="1"/>
          </p:cNvSpPr>
          <p:nvPr>
            <p:ph type="title"/>
          </p:nvPr>
        </p:nvSpPr>
        <p:spPr/>
        <p:txBody>
          <a:bodyPr/>
          <a:lstStyle/>
          <a:p>
            <a:pPr algn="l"/>
            <a:r>
              <a:rPr lang="en-US" dirty="0"/>
              <a:t>Listen for God’s response.</a:t>
            </a:r>
          </a:p>
        </p:txBody>
      </p:sp>
      <p:sp>
        <p:nvSpPr>
          <p:cNvPr id="3" name="Content Placeholder 2">
            <a:extLst>
              <a:ext uri="{FF2B5EF4-FFF2-40B4-BE49-F238E27FC236}">
                <a16:creationId xmlns:a16="http://schemas.microsoft.com/office/drawing/2014/main" id="{7DD3625B-C6FF-558D-D31F-C27DFE4D5E66}"/>
              </a:ext>
            </a:extLst>
          </p:cNvPr>
          <p:cNvSpPr>
            <a:spLocks noGrp="1"/>
          </p:cNvSpPr>
          <p:nvPr>
            <p:ph idx="1"/>
          </p:nvPr>
        </p:nvSpPr>
        <p:spPr>
          <a:xfrm>
            <a:off x="1038345" y="1825625"/>
            <a:ext cx="10115309" cy="4351338"/>
          </a:xfrm>
        </p:spPr>
        <p:txBody>
          <a:bodyPr/>
          <a:lstStyle/>
          <a:p>
            <a:pPr marL="0" indent="0" algn="ctr">
              <a:buNone/>
            </a:pPr>
            <a:r>
              <a:rPr lang="en-US" dirty="0"/>
              <a:t>Numbers 12:4-9 (NIV)  At once the LORD said to Moses, Aaron and Miriam, "Come out to the Tent of Meeting, all three of you." So the three of them came out. 5  Then the LORD came down in a pillar of cloud; he stood at the entrance to the Tent and summoned Aaron and Miriam. When both of them stepped forward, 6  he said,</a:t>
            </a:r>
          </a:p>
        </p:txBody>
      </p:sp>
    </p:spTree>
    <p:extLst>
      <p:ext uri="{BB962C8B-B14F-4D97-AF65-F5344CB8AC3E}">
        <p14:creationId xmlns:p14="http://schemas.microsoft.com/office/powerpoint/2010/main" val="194101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64312-1B31-731A-B804-18AECF0530AE}"/>
              </a:ext>
            </a:extLst>
          </p:cNvPr>
          <p:cNvSpPr>
            <a:spLocks noGrp="1"/>
          </p:cNvSpPr>
          <p:nvPr>
            <p:ph type="title"/>
          </p:nvPr>
        </p:nvSpPr>
        <p:spPr/>
        <p:txBody>
          <a:bodyPr/>
          <a:lstStyle/>
          <a:p>
            <a:pPr algn="l"/>
            <a:r>
              <a:rPr lang="en-US" dirty="0"/>
              <a:t>Listen for God’s response.</a:t>
            </a:r>
          </a:p>
        </p:txBody>
      </p:sp>
      <p:sp>
        <p:nvSpPr>
          <p:cNvPr id="3" name="Content Placeholder 2">
            <a:extLst>
              <a:ext uri="{FF2B5EF4-FFF2-40B4-BE49-F238E27FC236}">
                <a16:creationId xmlns:a16="http://schemas.microsoft.com/office/drawing/2014/main" id="{7DD3625B-C6FF-558D-D31F-C27DFE4D5E66}"/>
              </a:ext>
            </a:extLst>
          </p:cNvPr>
          <p:cNvSpPr>
            <a:spLocks noGrp="1"/>
          </p:cNvSpPr>
          <p:nvPr>
            <p:ph idx="1"/>
          </p:nvPr>
        </p:nvSpPr>
        <p:spPr>
          <a:xfrm>
            <a:off x="1639747" y="2057119"/>
            <a:ext cx="8912506" cy="4351338"/>
          </a:xfrm>
        </p:spPr>
        <p:txBody>
          <a:bodyPr/>
          <a:lstStyle/>
          <a:p>
            <a:pPr marL="0" indent="0" algn="ctr">
              <a:buNone/>
            </a:pPr>
            <a:r>
              <a:rPr lang="en-US" dirty="0"/>
              <a:t>"Listen to my words: "When a prophet of the LORD is among you, I reveal myself to him in visions, I speak to him in dreams. 7  But this is not true of my servant Moses; he is faithful in all my house. 8  With him</a:t>
            </a:r>
          </a:p>
        </p:txBody>
      </p:sp>
    </p:spTree>
    <p:extLst>
      <p:ext uri="{BB962C8B-B14F-4D97-AF65-F5344CB8AC3E}">
        <p14:creationId xmlns:p14="http://schemas.microsoft.com/office/powerpoint/2010/main" val="1774101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64312-1B31-731A-B804-18AECF0530AE}"/>
              </a:ext>
            </a:extLst>
          </p:cNvPr>
          <p:cNvSpPr>
            <a:spLocks noGrp="1"/>
          </p:cNvSpPr>
          <p:nvPr>
            <p:ph type="title"/>
          </p:nvPr>
        </p:nvSpPr>
        <p:spPr/>
        <p:txBody>
          <a:bodyPr/>
          <a:lstStyle/>
          <a:p>
            <a:pPr algn="l"/>
            <a:r>
              <a:rPr lang="en-US" dirty="0"/>
              <a:t>Listen for God’s response.</a:t>
            </a:r>
          </a:p>
        </p:txBody>
      </p:sp>
      <p:sp>
        <p:nvSpPr>
          <p:cNvPr id="3" name="Content Placeholder 2">
            <a:extLst>
              <a:ext uri="{FF2B5EF4-FFF2-40B4-BE49-F238E27FC236}">
                <a16:creationId xmlns:a16="http://schemas.microsoft.com/office/drawing/2014/main" id="{7DD3625B-C6FF-558D-D31F-C27DFE4D5E66}"/>
              </a:ext>
            </a:extLst>
          </p:cNvPr>
          <p:cNvSpPr>
            <a:spLocks noGrp="1"/>
          </p:cNvSpPr>
          <p:nvPr>
            <p:ph idx="1"/>
          </p:nvPr>
        </p:nvSpPr>
        <p:spPr>
          <a:xfrm>
            <a:off x="1354238" y="2033970"/>
            <a:ext cx="9313762" cy="4351338"/>
          </a:xfrm>
        </p:spPr>
        <p:txBody>
          <a:bodyPr/>
          <a:lstStyle/>
          <a:p>
            <a:pPr marL="0" indent="0" algn="ctr">
              <a:buNone/>
            </a:pPr>
            <a:r>
              <a:rPr lang="en-US" dirty="0"/>
              <a:t>I speak face to face, clearly and not in riddles; he sees the form of the LORD. Why then were you not afraid to speak against my servant Moses?" 9  The anger of the LORD burned against them, and he left them.</a:t>
            </a:r>
          </a:p>
        </p:txBody>
      </p:sp>
      <p:pic>
        <p:nvPicPr>
          <p:cNvPr id="4" name="Picture 3">
            <a:extLst>
              <a:ext uri="{FF2B5EF4-FFF2-40B4-BE49-F238E27FC236}">
                <a16:creationId xmlns:a16="http://schemas.microsoft.com/office/drawing/2014/main" id="{2D1D3A62-B961-9BCE-22C9-AE09ECD1B4A7}"/>
              </a:ext>
            </a:extLst>
          </p:cNvPr>
          <p:cNvPicPr>
            <a:picLocks noChangeAspect="1"/>
          </p:cNvPicPr>
          <p:nvPr/>
        </p:nvPicPr>
        <p:blipFill>
          <a:blip r:embed="rId2"/>
          <a:stretch>
            <a:fillRect/>
          </a:stretch>
        </p:blipFill>
        <p:spPr>
          <a:xfrm>
            <a:off x="5162666" y="5103368"/>
            <a:ext cx="1866667" cy="2857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17340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40</TotalTime>
  <Words>995</Words>
  <Application>Microsoft Office PowerPoint</Application>
  <PresentationFormat>Widescreen</PresentationFormat>
  <Paragraphs>71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Comic Sans MS</vt:lpstr>
      <vt:lpstr>Office Theme</vt:lpstr>
      <vt:lpstr>Avoiding a Critical Spirit</vt:lpstr>
      <vt:lpstr>Video Introduction</vt:lpstr>
      <vt:lpstr>Think about it …</vt:lpstr>
      <vt:lpstr>Listen for who is complaining.</vt:lpstr>
      <vt:lpstr>God Sets the Standard </vt:lpstr>
      <vt:lpstr>God Sets the Standard </vt:lpstr>
      <vt:lpstr>Listen for God’s response.</vt:lpstr>
      <vt:lpstr>Listen for God’s response.</vt:lpstr>
      <vt:lpstr>Listen for God’s response.</vt:lpstr>
      <vt:lpstr>Criticism: Questioning God</vt:lpstr>
      <vt:lpstr>Criticism: Questioning God</vt:lpstr>
      <vt:lpstr>Listen for judgment and restoration.</vt:lpstr>
      <vt:lpstr>Listen for judgment and restoration.</vt:lpstr>
      <vt:lpstr>Confess and Return</vt:lpstr>
      <vt:lpstr>Confess and Return</vt:lpstr>
      <vt:lpstr>Application</vt:lpstr>
      <vt:lpstr>Application</vt:lpstr>
      <vt:lpstr>Application</vt:lpstr>
      <vt:lpstr>Family Activities</vt:lpstr>
      <vt:lpstr>Avoiding a Critical Spirit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a Critical Spirit</dc:title>
  <dc:creator>Steve Armstrong</dc:creator>
  <cp:lastModifiedBy>Steve Armstrong</cp:lastModifiedBy>
  <cp:revision>3</cp:revision>
  <dcterms:created xsi:type="dcterms:W3CDTF">2023-05-11T15:04:23Z</dcterms:created>
  <dcterms:modified xsi:type="dcterms:W3CDTF">2023-05-11T15:44:47Z</dcterms:modified>
</cp:coreProperties>
</file>