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4" r:id="rId17"/>
    <p:sldId id="271" r:id="rId18"/>
    <p:sldId id="272" r:id="rId19"/>
    <p:sldId id="273" r:id="rId20"/>
    <p:sldId id="275" r:id="rId21"/>
    <p:sldId id="276"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66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43000" y="4044874"/>
            <a:ext cx="6858000" cy="12129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3F85A308-286A-40A5-B848-6A613E13CD65}" type="datetimeFigureOut">
              <a:rPr lang="en-US"/>
              <a:pPr>
                <a:defRPr/>
              </a:pPr>
              <a:t>9/14/2018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CCA5FCB-D3BF-435D-A1C7-F7E9CC39B440}" type="slidenum">
              <a:rPr lang="en-US"/>
              <a:pPr>
                <a:defRPr/>
              </a:pPr>
              <a:t>‹#›</a:t>
            </a:fld>
            <a:endParaRPr lang="en-US"/>
          </a:p>
        </p:txBody>
      </p:sp>
    </p:spTree>
    <p:extLst>
      <p:ext uri="{BB962C8B-B14F-4D97-AF65-F5344CB8AC3E}">
        <p14:creationId xmlns:p14="http://schemas.microsoft.com/office/powerpoint/2010/main" val="250457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70E5C5B4-6304-44F6-A31E-A8363FC4D28D}" type="datetimeFigureOut">
              <a:rPr lang="en-US"/>
              <a:pPr>
                <a:defRPr/>
              </a:pPr>
              <a:t>9/14/2018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B336B2-98A2-4871-839C-B2B928ACA615}" type="slidenum">
              <a:rPr lang="en-US"/>
              <a:pPr>
                <a:defRPr/>
              </a:pPr>
              <a:t>‹#›</a:t>
            </a:fld>
            <a:endParaRPr lang="en-US"/>
          </a:p>
        </p:txBody>
      </p:sp>
    </p:spTree>
    <p:extLst>
      <p:ext uri="{BB962C8B-B14F-4D97-AF65-F5344CB8AC3E}">
        <p14:creationId xmlns:p14="http://schemas.microsoft.com/office/powerpoint/2010/main" val="1191018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2B4932F-54EF-49EF-B3A2-B6D17758547D}" type="datetimeFigureOut">
              <a:rPr lang="en-US"/>
              <a:pPr>
                <a:defRPr/>
              </a:pPr>
              <a:t>9/14/2018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E7A0CB8-F9A8-48ED-8889-C358DD32981D}" type="slidenum">
              <a:rPr lang="en-US"/>
              <a:pPr>
                <a:defRPr/>
              </a:pPr>
              <a:t>‹#›</a:t>
            </a:fld>
            <a:endParaRPr lang="en-US"/>
          </a:p>
        </p:txBody>
      </p:sp>
    </p:spTree>
    <p:extLst>
      <p:ext uri="{BB962C8B-B14F-4D97-AF65-F5344CB8AC3E}">
        <p14:creationId xmlns:p14="http://schemas.microsoft.com/office/powerpoint/2010/main" val="327907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53E351C-B4E4-43CB-A0D6-6E0053EC9573}" type="datetimeFigureOut">
              <a:rPr lang="en-US"/>
              <a:pPr>
                <a:defRPr/>
              </a:pPr>
              <a:t>9/14/2018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B9232F2-78F4-4F11-AB33-16BF7EBDF196}" type="slidenum">
              <a:rPr lang="en-US"/>
              <a:pPr>
                <a:defRPr/>
              </a:pPr>
              <a:t>‹#›</a:t>
            </a:fld>
            <a:endParaRPr lang="en-US"/>
          </a:p>
        </p:txBody>
      </p:sp>
    </p:spTree>
    <p:extLst>
      <p:ext uri="{BB962C8B-B14F-4D97-AF65-F5344CB8AC3E}">
        <p14:creationId xmlns:p14="http://schemas.microsoft.com/office/powerpoint/2010/main" val="2212924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FFDBA76-612A-4BCA-9D21-A40C7161771C}" type="datetimeFigureOut">
              <a:rPr lang="en-US"/>
              <a:pPr>
                <a:defRPr/>
              </a:pPr>
              <a:t>9/14/2018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469CE5A-2403-4C91-8918-1B526FC674AD}" type="slidenum">
              <a:rPr lang="en-US"/>
              <a:pPr>
                <a:defRPr/>
              </a:pPr>
              <a:t>‹#›</a:t>
            </a:fld>
            <a:endParaRPr lang="en-US"/>
          </a:p>
        </p:txBody>
      </p:sp>
    </p:spTree>
    <p:extLst>
      <p:ext uri="{BB962C8B-B14F-4D97-AF65-F5344CB8AC3E}">
        <p14:creationId xmlns:p14="http://schemas.microsoft.com/office/powerpoint/2010/main" val="3979561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37E94D89-C9A9-416A-94B9-316FDA34B095}" type="datetimeFigureOut">
              <a:rPr lang="en-US"/>
              <a:pPr>
                <a:defRPr/>
              </a:pPr>
              <a:t>9/14/2018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C36D80-E8E1-4033-B975-7CEE764D9FFB}" type="slidenum">
              <a:rPr lang="en-US"/>
              <a:pPr>
                <a:defRPr/>
              </a:pPr>
              <a:t>‹#›</a:t>
            </a:fld>
            <a:endParaRPr lang="en-US"/>
          </a:p>
        </p:txBody>
      </p:sp>
    </p:spTree>
    <p:extLst>
      <p:ext uri="{BB962C8B-B14F-4D97-AF65-F5344CB8AC3E}">
        <p14:creationId xmlns:p14="http://schemas.microsoft.com/office/powerpoint/2010/main" val="1458852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5885334A-D77E-43BF-9A1E-52C03166D8B0}" type="datetimeFigureOut">
              <a:rPr lang="en-US"/>
              <a:pPr>
                <a:defRPr/>
              </a:pPr>
              <a:t>9/14/2018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2BBA7EF-9C2C-48AF-9C29-84D1E3173CC9}" type="slidenum">
              <a:rPr lang="en-US"/>
              <a:pPr>
                <a:defRPr/>
              </a:pPr>
              <a:t>‹#›</a:t>
            </a:fld>
            <a:endParaRPr lang="en-US"/>
          </a:p>
        </p:txBody>
      </p:sp>
    </p:spTree>
    <p:extLst>
      <p:ext uri="{BB962C8B-B14F-4D97-AF65-F5344CB8AC3E}">
        <p14:creationId xmlns:p14="http://schemas.microsoft.com/office/powerpoint/2010/main" val="108767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B217E094-8BFA-4F4F-BBE2-AF65677ADBC9}" type="datetimeFigureOut">
              <a:rPr lang="en-US"/>
              <a:pPr>
                <a:defRPr/>
              </a:pPr>
              <a:t>9/14/2018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4F94744-63D2-427C-B533-1DF8A2EF5791}" type="slidenum">
              <a:rPr lang="en-US"/>
              <a:pPr>
                <a:defRPr/>
              </a:pPr>
              <a:t>‹#›</a:t>
            </a:fld>
            <a:endParaRPr lang="en-US"/>
          </a:p>
        </p:txBody>
      </p:sp>
    </p:spTree>
    <p:extLst>
      <p:ext uri="{BB962C8B-B14F-4D97-AF65-F5344CB8AC3E}">
        <p14:creationId xmlns:p14="http://schemas.microsoft.com/office/powerpoint/2010/main" val="3068803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1331A1E-C409-4BEE-B7AD-0F5B2CC76FCE}" type="datetimeFigureOut">
              <a:rPr lang="en-US"/>
              <a:pPr>
                <a:defRPr/>
              </a:pPr>
              <a:t>9/14/2018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C35B731-4652-4A57-A734-E33484A5CFBB}" type="slidenum">
              <a:rPr lang="en-US"/>
              <a:pPr>
                <a:defRPr/>
              </a:pPr>
              <a:t>‹#›</a:t>
            </a:fld>
            <a:endParaRPr lang="en-US"/>
          </a:p>
        </p:txBody>
      </p:sp>
    </p:spTree>
    <p:extLst>
      <p:ext uri="{BB962C8B-B14F-4D97-AF65-F5344CB8AC3E}">
        <p14:creationId xmlns:p14="http://schemas.microsoft.com/office/powerpoint/2010/main" val="2278566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A50A567-2593-4741-8CD2-30C524DDE0EC}" type="datetimeFigureOut">
              <a:rPr lang="en-US"/>
              <a:pPr>
                <a:defRPr/>
              </a:pPr>
              <a:t>9/14/2018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D832445-6020-4EAD-A6DA-597A36E72CF3}" type="slidenum">
              <a:rPr lang="en-US"/>
              <a:pPr>
                <a:defRPr/>
              </a:pPr>
              <a:t>‹#›</a:t>
            </a:fld>
            <a:endParaRPr lang="en-US"/>
          </a:p>
        </p:txBody>
      </p:sp>
    </p:spTree>
    <p:extLst>
      <p:ext uri="{BB962C8B-B14F-4D97-AF65-F5344CB8AC3E}">
        <p14:creationId xmlns:p14="http://schemas.microsoft.com/office/powerpoint/2010/main" val="1800048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5CF805A-6AB8-4BC7-81A1-097A7D2E829D}" type="datetimeFigureOut">
              <a:rPr lang="en-US"/>
              <a:pPr>
                <a:defRPr/>
              </a:pPr>
              <a:t>9/14/2018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170B3BE-0C0E-4673-B1FA-C0FC8D7A70D5}" type="slidenum">
              <a:rPr lang="en-US"/>
              <a:pPr>
                <a:defRPr/>
              </a:pPr>
              <a:t>‹#›</a:t>
            </a:fld>
            <a:endParaRPr lang="en-US"/>
          </a:p>
        </p:txBody>
      </p:sp>
    </p:spTree>
    <p:extLst>
      <p:ext uri="{BB962C8B-B14F-4D97-AF65-F5344CB8AC3E}">
        <p14:creationId xmlns:p14="http://schemas.microsoft.com/office/powerpoint/2010/main" val="3749929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7" name="Folded Corner 6"/>
          <p:cNvSpPr/>
          <p:nvPr/>
        </p:nvSpPr>
        <p:spPr>
          <a:xfrm>
            <a:off x="461963" y="215900"/>
            <a:ext cx="8359775" cy="6432550"/>
          </a:xfrm>
          <a:prstGeom prst="foldedCorner">
            <a:avLst/>
          </a:prstGeom>
          <a:gradFill>
            <a:gsLst>
              <a:gs pos="0">
                <a:schemeClr val="accent1">
                  <a:lumMod val="5000"/>
                  <a:lumOff val="95000"/>
                  <a:alpha val="93000"/>
                </a:schemeClr>
              </a:gs>
              <a:gs pos="74000">
                <a:schemeClr val="accent1">
                  <a:lumMod val="45000"/>
                  <a:lumOff val="55000"/>
                  <a:alpha val="93000"/>
                </a:schemeClr>
              </a:gs>
              <a:gs pos="83000">
                <a:schemeClr val="accent1">
                  <a:lumMod val="45000"/>
                  <a:lumOff val="55000"/>
                  <a:alpha val="90000"/>
                </a:schemeClr>
              </a:gs>
              <a:gs pos="100000">
                <a:schemeClr val="accent1">
                  <a:lumMod val="30000"/>
                  <a:lumOff val="70000"/>
                  <a:alpha val="93000"/>
                </a:schemeClr>
              </a:gs>
            </a:gsLst>
            <a:lin ang="42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7"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8"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F441DF9C-131C-4D38-9E1A-E58F61CF89E3}" type="datetimeFigureOut">
              <a:rPr lang="en-US"/>
              <a:pPr>
                <a:defRPr/>
              </a:pPr>
              <a:t>9/14/2018</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92AC33FA-F31B-4408-B22F-2B84819E95D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lnSpc>
          <a:spcPct val="90000"/>
        </a:lnSpc>
        <a:spcBef>
          <a:spcPct val="0"/>
        </a:spcBef>
        <a:spcAft>
          <a:spcPct val="0"/>
        </a:spcAft>
        <a:defRPr sz="4000" kern="1200">
          <a:solidFill>
            <a:schemeClr val="tx1"/>
          </a:solidFill>
          <a:latin typeface="Arial" panose="020B0604020202020204" pitchFamily="34" charset="0"/>
          <a:ea typeface="+mj-ea"/>
          <a:cs typeface="Arial" panose="020B0604020202020204" pitchFamily="34" charset="0"/>
        </a:defRPr>
      </a:lvl1pPr>
      <a:lvl2pPr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914400"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1371600"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1828800" algn="ctr"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atch.liberty.edu/media/t/1_7as3r5a5"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hyperlink" Target="https://tinyurl.com/y834or72" TargetMode="External"/><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altLang="en-US" dirty="0" smtClean="0"/>
              <a:t>Authentic Joy</a:t>
            </a:r>
            <a:endParaRPr lang="en-US" altLang="en-US" dirty="0" smtClean="0"/>
          </a:p>
        </p:txBody>
      </p:sp>
      <p:sp>
        <p:nvSpPr>
          <p:cNvPr id="2051" name="Subtitle 2"/>
          <p:cNvSpPr>
            <a:spLocks noGrp="1"/>
          </p:cNvSpPr>
          <p:nvPr>
            <p:ph type="subTitle" idx="1"/>
          </p:nvPr>
        </p:nvSpPr>
        <p:spPr>
          <a:xfrm>
            <a:off x="1143000" y="4044950"/>
            <a:ext cx="6858000" cy="1212850"/>
          </a:xfrm>
        </p:spPr>
        <p:txBody>
          <a:bodyPr/>
          <a:lstStyle/>
          <a:p>
            <a:r>
              <a:rPr lang="en-US" altLang="en-US" dirty="0" smtClean="0"/>
              <a:t>September 30</a:t>
            </a:r>
            <a:endParaRPr lang="en-US"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Joy Flows from Salvation</a:t>
            </a:r>
            <a:endParaRPr lang="en-US" dirty="0"/>
          </a:p>
        </p:txBody>
      </p:sp>
      <p:sp>
        <p:nvSpPr>
          <p:cNvPr id="3" name="Content Placeholder 2"/>
          <p:cNvSpPr>
            <a:spLocks noGrp="1"/>
          </p:cNvSpPr>
          <p:nvPr>
            <p:ph idx="1"/>
          </p:nvPr>
        </p:nvSpPr>
        <p:spPr/>
        <p:txBody>
          <a:bodyPr/>
          <a:lstStyle/>
          <a:p>
            <a:r>
              <a:rPr lang="en-US" dirty="0"/>
              <a:t>Why or how is it possible to have joy in the midst of the pressures that accompany living for Jesus in an unfriendly world?</a:t>
            </a:r>
          </a:p>
          <a:p>
            <a:r>
              <a:rPr lang="en-US" dirty="0"/>
              <a:t>What are some ways our lives can reflect the joy of the gospel?</a:t>
            </a:r>
          </a:p>
          <a:p>
            <a:r>
              <a:rPr lang="en-US" dirty="0"/>
              <a:t>When have you seen the power of the gospel displayed in someone’s life?</a:t>
            </a:r>
          </a:p>
          <a:p>
            <a:endParaRPr lang="en-US" dirty="0"/>
          </a:p>
        </p:txBody>
      </p:sp>
    </p:spTree>
    <p:extLst>
      <p:ext uri="{BB962C8B-B14F-4D97-AF65-F5344CB8AC3E}">
        <p14:creationId xmlns:p14="http://schemas.microsoft.com/office/powerpoint/2010/main" val="2475888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Joy Flows from Salvation</a:t>
            </a:r>
            <a:endParaRPr lang="en-US" dirty="0"/>
          </a:p>
        </p:txBody>
      </p:sp>
      <p:sp>
        <p:nvSpPr>
          <p:cNvPr id="3" name="Content Placeholder 2"/>
          <p:cNvSpPr>
            <a:spLocks noGrp="1"/>
          </p:cNvSpPr>
          <p:nvPr>
            <p:ph idx="1"/>
          </p:nvPr>
        </p:nvSpPr>
        <p:spPr/>
        <p:txBody>
          <a:bodyPr/>
          <a:lstStyle/>
          <a:p>
            <a:r>
              <a:rPr lang="en-US" dirty="0"/>
              <a:t>How does demonstrating joy in difficult circumstances make a difference in the kingdom?</a:t>
            </a:r>
          </a:p>
          <a:p>
            <a:r>
              <a:rPr lang="en-US" dirty="0" smtClean="0"/>
              <a:t>What </a:t>
            </a:r>
            <a:r>
              <a:rPr lang="en-US" dirty="0"/>
              <a:t>is the difference between presenting the gospel with power and deep conviction, and presenting the gospel without it? </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756637236"/>
              </p:ext>
            </p:extLst>
          </p:nvPr>
        </p:nvGraphicFramePr>
        <p:xfrm>
          <a:off x="751115" y="5250543"/>
          <a:ext cx="7739742" cy="1097280"/>
        </p:xfrm>
        <a:graphic>
          <a:graphicData uri="http://schemas.openxmlformats.org/drawingml/2006/table">
            <a:tbl>
              <a:tblPr firstRow="1" bandRow="1">
                <a:tableStyleId>{5C22544A-7EE6-4342-B048-85BDC9FD1C3A}</a:tableStyleId>
              </a:tblPr>
              <a:tblGrid>
                <a:gridCol w="3869871"/>
                <a:gridCol w="3869871"/>
              </a:tblGrid>
              <a:tr h="370840">
                <a:tc>
                  <a:txBody>
                    <a:bodyPr/>
                    <a:lstStyle/>
                    <a:p>
                      <a:pPr algn="ctr"/>
                      <a:r>
                        <a:rPr lang="en-US" sz="2000" i="1" dirty="0" smtClean="0"/>
                        <a:t>Without</a:t>
                      </a:r>
                      <a:r>
                        <a:rPr lang="en-US" sz="2000" i="0" dirty="0" smtClean="0"/>
                        <a:t> power and conviction.</a:t>
                      </a:r>
                      <a:endParaRPr lang="en-US" sz="20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i="1" dirty="0" smtClean="0"/>
                        <a:t>With</a:t>
                      </a:r>
                      <a:r>
                        <a:rPr lang="en-US" sz="2000" i="0" dirty="0" smtClean="0"/>
                        <a:t> power and  conviction</a:t>
                      </a:r>
                      <a:endParaRPr lang="en-US" sz="20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lang="en-US" sz="2000" dirty="0" smtClean="0"/>
                    </a:p>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00344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model believers</a:t>
            </a:r>
            <a:r>
              <a:rPr lang="en-US" dirty="0" smtClean="0"/>
              <a:t>.</a:t>
            </a:r>
            <a:endParaRPr lang="en-US" dirty="0"/>
          </a:p>
        </p:txBody>
      </p:sp>
      <p:sp>
        <p:nvSpPr>
          <p:cNvPr id="3" name="Content Placeholder 2"/>
          <p:cNvSpPr>
            <a:spLocks noGrp="1"/>
          </p:cNvSpPr>
          <p:nvPr>
            <p:ph idx="1"/>
          </p:nvPr>
        </p:nvSpPr>
        <p:spPr>
          <a:xfrm>
            <a:off x="903514" y="1825625"/>
            <a:ext cx="7405007" cy="4351338"/>
          </a:xfrm>
        </p:spPr>
        <p:txBody>
          <a:bodyPr/>
          <a:lstStyle/>
          <a:p>
            <a:pPr marL="0" indent="0" algn="ctr">
              <a:buNone/>
            </a:pPr>
            <a:r>
              <a:rPr lang="en-US" dirty="0"/>
              <a:t>1 Thessalonians 1:7-10 (NIV) And so you became a model to all the believers in Macedonia and Achaia.  8  The Lord's message rang out from you not only in Macedonia and Achaia--your faith in God has become known everywhere. Therefore we do not need </a:t>
            </a:r>
            <a:endParaRPr lang="en-US" dirty="0"/>
          </a:p>
        </p:txBody>
      </p:sp>
    </p:spTree>
    <p:extLst>
      <p:ext uri="{BB962C8B-B14F-4D97-AF65-F5344CB8AC3E}">
        <p14:creationId xmlns:p14="http://schemas.microsoft.com/office/powerpoint/2010/main" val="4211748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model believers</a:t>
            </a:r>
            <a:r>
              <a:rPr lang="en-US" dirty="0" smtClean="0"/>
              <a:t>.</a:t>
            </a:r>
            <a:endParaRPr lang="en-US" dirty="0"/>
          </a:p>
        </p:txBody>
      </p:sp>
      <p:sp>
        <p:nvSpPr>
          <p:cNvPr id="3" name="Content Placeholder 2"/>
          <p:cNvSpPr>
            <a:spLocks noGrp="1"/>
          </p:cNvSpPr>
          <p:nvPr>
            <p:ph idx="1"/>
          </p:nvPr>
        </p:nvSpPr>
        <p:spPr>
          <a:xfrm>
            <a:off x="903514" y="1825625"/>
            <a:ext cx="7405007" cy="4351338"/>
          </a:xfrm>
        </p:spPr>
        <p:txBody>
          <a:bodyPr/>
          <a:lstStyle/>
          <a:p>
            <a:pPr marL="0" indent="0" algn="ctr">
              <a:buNone/>
            </a:pPr>
            <a:r>
              <a:rPr lang="en-US" dirty="0"/>
              <a:t>to say anything about it,  9  for they themselves report what kind of reception you gave us. They tell how you turned to God from idols to serve the living and true God,  10  and to wait for his Son from heaven, whom he raised from the dead--Jesus, who rescues us from the coming wrath.</a:t>
            </a:r>
            <a:endParaRPr lang="en-US" dirty="0"/>
          </a:p>
        </p:txBody>
      </p:sp>
      <p:pic>
        <p:nvPicPr>
          <p:cNvPr id="4" name="Picture 3"/>
          <p:cNvPicPr>
            <a:picLocks noChangeAspect="1"/>
          </p:cNvPicPr>
          <p:nvPr/>
        </p:nvPicPr>
        <p:blipFill>
          <a:blip r:embed="rId2"/>
          <a:stretch>
            <a:fillRect/>
          </a:stretch>
        </p:blipFill>
        <p:spPr>
          <a:xfrm>
            <a:off x="3476762" y="5803466"/>
            <a:ext cx="2190476" cy="32381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7357166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Love and Joy Lived as An Example</a:t>
            </a:r>
            <a:endParaRPr lang="en-US" dirty="0"/>
          </a:p>
        </p:txBody>
      </p:sp>
      <p:sp>
        <p:nvSpPr>
          <p:cNvPr id="3" name="Content Placeholder 2"/>
          <p:cNvSpPr>
            <a:spLocks noGrp="1"/>
          </p:cNvSpPr>
          <p:nvPr>
            <p:ph idx="1"/>
          </p:nvPr>
        </p:nvSpPr>
        <p:spPr/>
        <p:txBody>
          <a:bodyPr/>
          <a:lstStyle/>
          <a:p>
            <a:r>
              <a:rPr lang="en-US" dirty="0"/>
              <a:t>For what else did Paul commend the Thessalonians? </a:t>
            </a:r>
          </a:p>
          <a:p>
            <a:r>
              <a:rPr lang="en-US" dirty="0"/>
              <a:t>What intentional actions did they take in response to the hearing of the gospel? </a:t>
            </a:r>
          </a:p>
          <a:p>
            <a:r>
              <a:rPr lang="en-US" dirty="0"/>
              <a:t>What major elements of the gospel does Paul allude to in these verses?</a:t>
            </a:r>
          </a:p>
          <a:p>
            <a:endParaRPr lang="en-US" dirty="0"/>
          </a:p>
        </p:txBody>
      </p:sp>
    </p:spTree>
    <p:extLst>
      <p:ext uri="{BB962C8B-B14F-4D97-AF65-F5344CB8AC3E}">
        <p14:creationId xmlns:p14="http://schemas.microsoft.com/office/powerpoint/2010/main" val="3633753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Love and Joy Lived as An Example</a:t>
            </a:r>
            <a:endParaRPr lang="en-US" dirty="0"/>
          </a:p>
        </p:txBody>
      </p:sp>
      <p:sp>
        <p:nvSpPr>
          <p:cNvPr id="3" name="Content Placeholder 2"/>
          <p:cNvSpPr>
            <a:spLocks noGrp="1"/>
          </p:cNvSpPr>
          <p:nvPr>
            <p:ph idx="1"/>
          </p:nvPr>
        </p:nvSpPr>
        <p:spPr/>
        <p:txBody>
          <a:bodyPr/>
          <a:lstStyle/>
          <a:p>
            <a:r>
              <a:rPr lang="en-US" dirty="0"/>
              <a:t>Paul noted that his readers had given up idols to trust in Jesus.  What kind of idols must we turn from?</a:t>
            </a:r>
          </a:p>
          <a:p>
            <a:r>
              <a:rPr lang="en-US" dirty="0"/>
              <a:t>What obstacles should we overcome to be able to live with a sense of love and joy?</a:t>
            </a:r>
          </a:p>
          <a:p>
            <a:endParaRPr lang="en-US" dirty="0"/>
          </a:p>
        </p:txBody>
      </p:sp>
    </p:spTree>
    <p:extLst>
      <p:ext uri="{BB962C8B-B14F-4D97-AF65-F5344CB8AC3E}">
        <p14:creationId xmlns:p14="http://schemas.microsoft.com/office/powerpoint/2010/main" val="23016787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Video</a:t>
            </a:r>
            <a:endParaRPr lang="en-US" dirty="0"/>
          </a:p>
        </p:txBody>
      </p:sp>
      <p:pic>
        <p:nvPicPr>
          <p:cNvPr id="5" name="Picture 4">
            <a:hlinkClick r:id="rId2"/>
          </p:cNvPr>
          <p:cNvPicPr>
            <a:picLocks noChangeAspect="1"/>
          </p:cNvPicPr>
          <p:nvPr/>
        </p:nvPicPr>
        <p:blipFill>
          <a:blip r:embed="rId3"/>
          <a:stretch>
            <a:fillRect/>
          </a:stretch>
        </p:blipFill>
        <p:spPr>
          <a:xfrm>
            <a:off x="2000571" y="1659590"/>
            <a:ext cx="5142857" cy="3190476"/>
          </a:xfrm>
          <a:prstGeom prst="rect">
            <a:avLst/>
          </a:prstGeom>
        </p:spPr>
      </p:pic>
      <p:sp>
        <p:nvSpPr>
          <p:cNvPr id="6" name="TextBox 5"/>
          <p:cNvSpPr txBox="1"/>
          <p:nvPr/>
        </p:nvSpPr>
        <p:spPr>
          <a:xfrm>
            <a:off x="2122714" y="5159829"/>
            <a:ext cx="5083629" cy="369332"/>
          </a:xfrm>
          <a:prstGeom prst="rect">
            <a:avLst/>
          </a:prstGeom>
          <a:noFill/>
        </p:spPr>
        <p:txBody>
          <a:bodyPr wrap="square" rtlCol="0">
            <a:spAutoFit/>
          </a:bodyPr>
          <a:lstStyle/>
          <a:p>
            <a:pPr algn="ctr"/>
            <a:r>
              <a:rPr lang="en-US" dirty="0" smtClean="0">
                <a:hlinkClick r:id="rId2"/>
              </a:rPr>
              <a:t>View Video</a:t>
            </a:r>
            <a:endParaRPr lang="en-US" dirty="0"/>
          </a:p>
        </p:txBody>
      </p:sp>
    </p:spTree>
    <p:extLst>
      <p:ext uri="{BB962C8B-B14F-4D97-AF65-F5344CB8AC3E}">
        <p14:creationId xmlns:p14="http://schemas.microsoft.com/office/powerpoint/2010/main" val="8244145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a:t>
            </a:r>
            <a:endParaRPr lang="en-US" dirty="0"/>
          </a:p>
        </p:txBody>
      </p:sp>
      <p:sp>
        <p:nvSpPr>
          <p:cNvPr id="3" name="Content Placeholder 2"/>
          <p:cNvSpPr>
            <a:spLocks noGrp="1"/>
          </p:cNvSpPr>
          <p:nvPr>
            <p:ph idx="1"/>
          </p:nvPr>
        </p:nvSpPr>
        <p:spPr>
          <a:xfrm>
            <a:off x="628650" y="2362199"/>
            <a:ext cx="7886700" cy="3814763"/>
          </a:xfrm>
        </p:spPr>
        <p:txBody>
          <a:bodyPr/>
          <a:lstStyle/>
          <a:p>
            <a:r>
              <a:rPr lang="en-US" dirty="0"/>
              <a:t>Thank someone. </a:t>
            </a:r>
          </a:p>
          <a:p>
            <a:pPr lvl="1"/>
            <a:r>
              <a:rPr lang="en-US" dirty="0"/>
              <a:t>Who is one person in your life who lives with authentic joy? </a:t>
            </a:r>
          </a:p>
          <a:p>
            <a:pPr lvl="1"/>
            <a:r>
              <a:rPr lang="en-US" dirty="0"/>
              <a:t>Write a note and thank that person for his or her example.</a:t>
            </a:r>
          </a:p>
          <a:p>
            <a:endParaRPr lang="en-US" dirty="0"/>
          </a:p>
        </p:txBody>
      </p:sp>
    </p:spTree>
    <p:extLst>
      <p:ext uri="{BB962C8B-B14F-4D97-AF65-F5344CB8AC3E}">
        <p14:creationId xmlns:p14="http://schemas.microsoft.com/office/powerpoint/2010/main" val="10093364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Application</a:t>
            </a:r>
            <a:endParaRPr lang="en-US"/>
          </a:p>
        </p:txBody>
      </p:sp>
      <p:sp>
        <p:nvSpPr>
          <p:cNvPr id="3" name="Content Placeholder 2"/>
          <p:cNvSpPr>
            <a:spLocks noGrp="1"/>
          </p:cNvSpPr>
          <p:nvPr>
            <p:ph idx="1"/>
          </p:nvPr>
        </p:nvSpPr>
        <p:spPr>
          <a:xfrm>
            <a:off x="628650" y="1651454"/>
            <a:ext cx="7886700" cy="4351338"/>
          </a:xfrm>
        </p:spPr>
        <p:txBody>
          <a:bodyPr/>
          <a:lstStyle/>
          <a:p>
            <a:r>
              <a:rPr lang="en-US" dirty="0"/>
              <a:t>Grow in joy. </a:t>
            </a:r>
          </a:p>
          <a:p>
            <a:pPr lvl="1"/>
            <a:r>
              <a:rPr lang="en-US" dirty="0"/>
              <a:t>Take a hard look at the three suggestions for growing your joy </a:t>
            </a:r>
          </a:p>
          <a:p>
            <a:pPr marL="1371600" lvl="2" indent="-457200">
              <a:buFont typeface="+mj-lt"/>
              <a:buAutoNum type="arabicPeriod"/>
            </a:pPr>
            <a:r>
              <a:rPr lang="en-US" dirty="0"/>
              <a:t>Authentic joy does not wax and wane with circumstances</a:t>
            </a:r>
          </a:p>
          <a:p>
            <a:pPr marL="1371600" lvl="2" indent="-457200">
              <a:buFont typeface="+mj-lt"/>
              <a:buAutoNum type="arabicPeriod"/>
            </a:pPr>
            <a:r>
              <a:rPr lang="en-US" dirty="0"/>
              <a:t>Authentic joy is more solid and stable than the rising of the sun.</a:t>
            </a:r>
          </a:p>
          <a:p>
            <a:pPr marL="1371600" lvl="2" indent="-457200">
              <a:buFont typeface="+mj-lt"/>
              <a:buAutoNum type="arabicPeriod"/>
            </a:pPr>
            <a:r>
              <a:rPr lang="en-US" dirty="0"/>
              <a:t>Authentic joy is not found in immediate gratification but by pushing past it</a:t>
            </a:r>
          </a:p>
          <a:p>
            <a:pPr lvl="1"/>
            <a:r>
              <a:rPr lang="en-US" dirty="0"/>
              <a:t>Write these on index cards and place them in spots where you will see them on a daily basis.</a:t>
            </a:r>
          </a:p>
          <a:p>
            <a:endParaRPr lang="en-US" dirty="0"/>
          </a:p>
        </p:txBody>
      </p:sp>
    </p:spTree>
    <p:extLst>
      <p:ext uri="{BB962C8B-B14F-4D97-AF65-F5344CB8AC3E}">
        <p14:creationId xmlns:p14="http://schemas.microsoft.com/office/powerpoint/2010/main" val="7802438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Application</a:t>
            </a:r>
            <a:endParaRPr lang="en-US"/>
          </a:p>
        </p:txBody>
      </p:sp>
      <p:sp>
        <p:nvSpPr>
          <p:cNvPr id="3" name="Content Placeholder 2"/>
          <p:cNvSpPr>
            <a:spLocks noGrp="1"/>
          </p:cNvSpPr>
          <p:nvPr>
            <p:ph idx="1"/>
          </p:nvPr>
        </p:nvSpPr>
        <p:spPr>
          <a:xfrm>
            <a:off x="628650" y="2068285"/>
            <a:ext cx="7886700" cy="4108677"/>
          </a:xfrm>
        </p:spPr>
        <p:txBody>
          <a:bodyPr/>
          <a:lstStyle/>
          <a:p>
            <a:r>
              <a:rPr lang="en-US" dirty="0"/>
              <a:t>Journal your thanks. </a:t>
            </a:r>
          </a:p>
          <a:p>
            <a:pPr lvl="1"/>
            <a:r>
              <a:rPr lang="en-US" dirty="0"/>
              <a:t>Because joy is linked with gratitude, begin a “thankful” journal. </a:t>
            </a:r>
          </a:p>
          <a:p>
            <a:pPr lvl="1"/>
            <a:r>
              <a:rPr lang="en-US" dirty="0"/>
              <a:t>Each day for the next month write down something you are thankful for and watch your joy begin to grow.</a:t>
            </a:r>
          </a:p>
          <a:p>
            <a:endParaRPr lang="en-US" dirty="0"/>
          </a:p>
        </p:txBody>
      </p:sp>
    </p:spTree>
    <p:extLst>
      <p:ext uri="{BB962C8B-B14F-4D97-AF65-F5344CB8AC3E}">
        <p14:creationId xmlns:p14="http://schemas.microsoft.com/office/powerpoint/2010/main" val="7685675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Think about it …</a:t>
            </a:r>
            <a:endParaRPr lang="en-US" dirty="0"/>
          </a:p>
        </p:txBody>
      </p:sp>
      <p:sp>
        <p:nvSpPr>
          <p:cNvPr id="3" name="Content Placeholder 2"/>
          <p:cNvSpPr>
            <a:spLocks noGrp="1"/>
          </p:cNvSpPr>
          <p:nvPr>
            <p:ph idx="1"/>
          </p:nvPr>
        </p:nvSpPr>
        <p:spPr/>
        <p:txBody>
          <a:bodyPr/>
          <a:lstStyle/>
          <a:p>
            <a:r>
              <a:rPr lang="en-US" dirty="0"/>
              <a:t>What’s the best forgery, fake, or fraud you’ve seen or heard about?</a:t>
            </a:r>
          </a:p>
          <a:p>
            <a:r>
              <a:rPr lang="en-US" dirty="0">
                <a:solidFill>
                  <a:srgbClr val="C00000"/>
                </a:solidFill>
              </a:rPr>
              <a:t>Consider how people fake friendliness and joy when we meet each other … smile, shake hands, murmur polite words, etc.</a:t>
            </a:r>
          </a:p>
          <a:p>
            <a:pPr lvl="1"/>
            <a:r>
              <a:rPr lang="en-US" dirty="0">
                <a:solidFill>
                  <a:srgbClr val="C00000"/>
                </a:solidFill>
              </a:rPr>
              <a:t>However, genuine joy calls for something deeper.</a:t>
            </a:r>
          </a:p>
          <a:p>
            <a:pPr lvl="1"/>
            <a:r>
              <a:rPr lang="en-US" dirty="0">
                <a:solidFill>
                  <a:srgbClr val="C00000"/>
                </a:solidFill>
              </a:rPr>
              <a:t>Today we look at how authentic joy flows from a relationship with Jesus.</a:t>
            </a:r>
          </a:p>
          <a:p>
            <a:endParaRPr lang="en-US" dirty="0"/>
          </a:p>
        </p:txBody>
      </p:sp>
      <p:grpSp>
        <p:nvGrpSpPr>
          <p:cNvPr id="5" name="Group 4"/>
          <p:cNvGrpSpPr/>
          <p:nvPr/>
        </p:nvGrpSpPr>
        <p:grpSpPr>
          <a:xfrm>
            <a:off x="1064093" y="3366635"/>
            <a:ext cx="7417649" cy="2736612"/>
            <a:chOff x="1064093" y="3366635"/>
            <a:chExt cx="7417649" cy="2736612"/>
          </a:xfrm>
        </p:grpSpPr>
        <p:pic>
          <p:nvPicPr>
            <p:cNvPr id="4" name="Picture 3"/>
            <p:cNvPicPr>
              <a:picLocks noChangeAspect="1"/>
            </p:cNvPicPr>
            <p:nvPr/>
          </p:nvPicPr>
          <p:blipFill>
            <a:blip r:embed="rId2"/>
            <a:stretch>
              <a:fillRect/>
            </a:stretch>
          </p:blipFill>
          <p:spPr>
            <a:xfrm rot="223737">
              <a:off x="5840172" y="3788229"/>
              <a:ext cx="2641570" cy="2315018"/>
            </a:xfrm>
            <a:prstGeom prst="rect">
              <a:avLst/>
            </a:prstGeom>
            <a:ln>
              <a:noFill/>
            </a:ln>
            <a:effectLst>
              <a:outerShdw blurRad="292100" dist="139700" dir="2700000" algn="tl" rotWithShape="0">
                <a:srgbClr val="333333">
                  <a:alpha val="65000"/>
                </a:srgbClr>
              </a:outerShdw>
            </a:effectLst>
          </p:spPr>
        </p:pic>
        <p:pic>
          <p:nvPicPr>
            <p:cNvPr id="3078" name="Picture 6" descr="Image result for bernie madof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717368">
              <a:off x="1064093" y="4138159"/>
              <a:ext cx="1825189" cy="146015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3080" name="Picture 8" descr="Image result for get rich quick schem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87741" y="3366635"/>
              <a:ext cx="2379194" cy="183673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106215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Activities</a:t>
            </a:r>
            <a:endParaRPr lang="en-US" dirty="0"/>
          </a:p>
        </p:txBody>
      </p:sp>
      <p:pic>
        <p:nvPicPr>
          <p:cNvPr id="4" name="Picture 3"/>
          <p:cNvPicPr>
            <a:picLocks noChangeAspect="1"/>
          </p:cNvPicPr>
          <p:nvPr/>
        </p:nvPicPr>
        <p:blipFill rotWithShape="1">
          <a:blip r:embed="rId2"/>
          <a:srcRect l="28843" t="13083" r="26452" b="28777"/>
          <a:stretch/>
        </p:blipFill>
        <p:spPr>
          <a:xfrm flipH="1">
            <a:off x="903514" y="2499914"/>
            <a:ext cx="3014584" cy="2627686"/>
          </a:xfrm>
          <a:prstGeom prst="rect">
            <a:avLst/>
          </a:prstGeom>
          <a:ln>
            <a:noFill/>
          </a:ln>
          <a:effectLst>
            <a:outerShdw blurRad="292100" dist="139700" dir="2700000" algn="tl" rotWithShape="0">
              <a:srgbClr val="333333">
                <a:alpha val="65000"/>
              </a:srgbClr>
            </a:outerShdw>
          </a:effectLst>
        </p:spPr>
      </p:pic>
      <p:sp>
        <p:nvSpPr>
          <p:cNvPr id="5" name="Rounded Rectangular Callout 4"/>
          <p:cNvSpPr/>
          <p:nvPr/>
        </p:nvSpPr>
        <p:spPr>
          <a:xfrm>
            <a:off x="4082143" y="2079172"/>
            <a:ext cx="4158343" cy="1752600"/>
          </a:xfrm>
          <a:prstGeom prst="wedgeRoundRectCallout">
            <a:avLst>
              <a:gd name="adj1" fmla="val -70309"/>
              <a:gd name="adj2" fmla="val 28339"/>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latin typeface="Comic Sans MS" panose="030F0702030302020204" pitchFamily="66" charset="0"/>
              </a:rPr>
              <a:t>Breaking news … You and your kids can benefit from the Family Activities website.  This week’s cool stuff is at</a:t>
            </a:r>
          </a:p>
          <a:p>
            <a:pPr algn="ctr"/>
            <a:r>
              <a:rPr lang="en-US" u="sng" dirty="0">
                <a:latin typeface="Comic Sans MS" panose="030F0702030302020204" pitchFamily="66" charset="0"/>
                <a:hlinkClick r:id="rId3"/>
              </a:rPr>
              <a:t>https://tinyurl.com/y834or72</a:t>
            </a:r>
            <a:endParaRPr lang="en-US" dirty="0">
              <a:latin typeface="Comic Sans MS" panose="030F0702030302020204" pitchFamily="66" charset="0"/>
            </a:endParaRPr>
          </a:p>
        </p:txBody>
      </p:sp>
    </p:spTree>
    <p:extLst>
      <p:ext uri="{BB962C8B-B14F-4D97-AF65-F5344CB8AC3E}">
        <p14:creationId xmlns:p14="http://schemas.microsoft.com/office/powerpoint/2010/main" val="20374363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altLang="en-US" dirty="0" smtClean="0"/>
              <a:t>Authentic Joy</a:t>
            </a:r>
            <a:endParaRPr lang="en-US" altLang="en-US" dirty="0" smtClean="0"/>
          </a:p>
        </p:txBody>
      </p:sp>
      <p:sp>
        <p:nvSpPr>
          <p:cNvPr id="2051" name="Subtitle 2"/>
          <p:cNvSpPr>
            <a:spLocks noGrp="1"/>
          </p:cNvSpPr>
          <p:nvPr>
            <p:ph type="subTitle" idx="1"/>
          </p:nvPr>
        </p:nvSpPr>
        <p:spPr>
          <a:xfrm>
            <a:off x="1143000" y="4044950"/>
            <a:ext cx="6858000" cy="1212850"/>
          </a:xfrm>
        </p:spPr>
        <p:txBody>
          <a:bodyPr/>
          <a:lstStyle/>
          <a:p>
            <a:r>
              <a:rPr lang="en-US" altLang="en-US" dirty="0" smtClean="0"/>
              <a:t>September 30</a:t>
            </a:r>
            <a:endParaRPr lang="en-US" altLang="en-US" dirty="0" smtClean="0"/>
          </a:p>
        </p:txBody>
      </p:sp>
    </p:spTree>
    <p:extLst>
      <p:ext uri="{BB962C8B-B14F-4D97-AF65-F5344CB8AC3E}">
        <p14:creationId xmlns:p14="http://schemas.microsoft.com/office/powerpoint/2010/main" val="28094770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faith, love, and hope</a:t>
            </a:r>
            <a:r>
              <a:rPr lang="en-US" dirty="0" smtClean="0"/>
              <a:t>.</a:t>
            </a:r>
            <a:endParaRPr lang="en-US" dirty="0"/>
          </a:p>
        </p:txBody>
      </p:sp>
      <p:sp>
        <p:nvSpPr>
          <p:cNvPr id="3" name="Content Placeholder 2"/>
          <p:cNvSpPr>
            <a:spLocks noGrp="1"/>
          </p:cNvSpPr>
          <p:nvPr>
            <p:ph idx="1"/>
          </p:nvPr>
        </p:nvSpPr>
        <p:spPr>
          <a:xfrm>
            <a:off x="628650" y="2122713"/>
            <a:ext cx="7886700" cy="4054249"/>
          </a:xfrm>
        </p:spPr>
        <p:txBody>
          <a:bodyPr/>
          <a:lstStyle/>
          <a:p>
            <a:pPr marL="0" indent="0" algn="ctr">
              <a:buNone/>
            </a:pPr>
            <a:r>
              <a:rPr lang="en-US" dirty="0"/>
              <a:t>1 Thessalonians 1:1-3 (NIV)  Paul, Silas and Timothy, To the church of the Thessalonians in God the Father and the Lord Jesus Christ: Grace and peace to you. 2  We always thank God for all of you, mentioning you in our prayers. </a:t>
            </a:r>
          </a:p>
          <a:p>
            <a:pPr marL="0" indent="0" algn="ctr">
              <a:buNone/>
            </a:pPr>
            <a:endParaRPr lang="en-US" dirty="0"/>
          </a:p>
        </p:txBody>
      </p:sp>
    </p:spTree>
    <p:extLst>
      <p:ext uri="{BB962C8B-B14F-4D97-AF65-F5344CB8AC3E}">
        <p14:creationId xmlns:p14="http://schemas.microsoft.com/office/powerpoint/2010/main" val="937387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faith, love, and hope</a:t>
            </a:r>
            <a:r>
              <a:rPr lang="en-US" dirty="0" smtClean="0"/>
              <a:t>.</a:t>
            </a:r>
            <a:endParaRPr lang="en-US" dirty="0"/>
          </a:p>
        </p:txBody>
      </p:sp>
      <p:sp>
        <p:nvSpPr>
          <p:cNvPr id="3" name="Content Placeholder 2"/>
          <p:cNvSpPr>
            <a:spLocks noGrp="1"/>
          </p:cNvSpPr>
          <p:nvPr>
            <p:ph idx="1"/>
          </p:nvPr>
        </p:nvSpPr>
        <p:spPr>
          <a:xfrm>
            <a:off x="628650" y="2111829"/>
            <a:ext cx="7886700" cy="4065134"/>
          </a:xfrm>
        </p:spPr>
        <p:txBody>
          <a:bodyPr/>
          <a:lstStyle/>
          <a:p>
            <a:pPr marL="0" indent="0" algn="ctr">
              <a:buNone/>
            </a:pPr>
            <a:r>
              <a:rPr lang="en-US" dirty="0" smtClean="0"/>
              <a:t>We continually remember before our God and Father your work produced by faith, your labor prompted by love, and your endurance inspired by hope in our Lord Jesus Christ.</a:t>
            </a:r>
            <a:endParaRPr lang="en-US" dirty="0"/>
          </a:p>
        </p:txBody>
      </p:sp>
      <p:pic>
        <p:nvPicPr>
          <p:cNvPr id="4" name="Picture 3"/>
          <p:cNvPicPr>
            <a:picLocks noChangeAspect="1"/>
          </p:cNvPicPr>
          <p:nvPr/>
        </p:nvPicPr>
        <p:blipFill>
          <a:blip r:embed="rId2"/>
          <a:stretch>
            <a:fillRect/>
          </a:stretch>
        </p:blipFill>
        <p:spPr>
          <a:xfrm>
            <a:off x="3563848" y="5128552"/>
            <a:ext cx="2190476" cy="32381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40025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Driven by Faith, Love, and Hope</a:t>
            </a:r>
            <a:endParaRPr lang="en-US" dirty="0"/>
          </a:p>
        </p:txBody>
      </p:sp>
      <p:sp>
        <p:nvSpPr>
          <p:cNvPr id="3" name="Content Placeholder 2"/>
          <p:cNvSpPr>
            <a:spLocks noGrp="1"/>
          </p:cNvSpPr>
          <p:nvPr>
            <p:ph idx="1"/>
          </p:nvPr>
        </p:nvSpPr>
        <p:spPr/>
        <p:txBody>
          <a:bodyPr/>
          <a:lstStyle/>
          <a:p>
            <a:r>
              <a:rPr lang="en-US" dirty="0"/>
              <a:t>Who is the letter from and to whom was it written? </a:t>
            </a:r>
          </a:p>
          <a:p>
            <a:r>
              <a:rPr lang="en-US" dirty="0"/>
              <a:t>Through what acts did Paul constantly affirm the Thessalonians? </a:t>
            </a:r>
          </a:p>
          <a:p>
            <a:r>
              <a:rPr lang="en-US" dirty="0"/>
              <a:t>What did Paul remember about the Thessalonians? </a:t>
            </a:r>
          </a:p>
          <a:p>
            <a:r>
              <a:rPr lang="en-US" dirty="0"/>
              <a:t>Work” and “labor” sort of go together.   How are they produced and prompted by faith and love?</a:t>
            </a:r>
          </a:p>
          <a:p>
            <a:endParaRPr lang="en-US" dirty="0"/>
          </a:p>
        </p:txBody>
      </p:sp>
    </p:spTree>
    <p:extLst>
      <p:ext uri="{BB962C8B-B14F-4D97-AF65-F5344CB8AC3E}">
        <p14:creationId xmlns:p14="http://schemas.microsoft.com/office/powerpoint/2010/main" val="654607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808080"/>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Driven by Faith, Love, and Hope</a:t>
            </a:r>
            <a:endParaRPr lang="en-US" dirty="0"/>
          </a:p>
        </p:txBody>
      </p:sp>
      <p:sp>
        <p:nvSpPr>
          <p:cNvPr id="3" name="Content Placeholder 2"/>
          <p:cNvSpPr>
            <a:spLocks noGrp="1"/>
          </p:cNvSpPr>
          <p:nvPr>
            <p:ph idx="1"/>
          </p:nvPr>
        </p:nvSpPr>
        <p:spPr/>
        <p:txBody>
          <a:bodyPr/>
          <a:lstStyle/>
          <a:p>
            <a:r>
              <a:rPr lang="en-US" dirty="0"/>
              <a:t>What kind of “hope” are we talking about here?</a:t>
            </a:r>
          </a:p>
          <a:p>
            <a:r>
              <a:rPr lang="en-US" dirty="0"/>
              <a:t>How do you think the Thessalonians’ hope was visible for others to see?  How can </a:t>
            </a:r>
            <a:r>
              <a:rPr lang="en-US" i="1" dirty="0"/>
              <a:t>our</a:t>
            </a:r>
            <a:r>
              <a:rPr lang="en-US" dirty="0"/>
              <a:t> hope be demonstrated before others?</a:t>
            </a:r>
          </a:p>
          <a:p>
            <a:endParaRPr lang="en-US" dirty="0"/>
          </a:p>
        </p:txBody>
      </p:sp>
    </p:spTree>
    <p:extLst>
      <p:ext uri="{BB962C8B-B14F-4D97-AF65-F5344CB8AC3E}">
        <p14:creationId xmlns:p14="http://schemas.microsoft.com/office/powerpoint/2010/main" val="1689539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how Paul ministered</a:t>
            </a:r>
            <a:r>
              <a:rPr lang="en-US" dirty="0" smtClean="0"/>
              <a:t>.</a:t>
            </a:r>
            <a:endParaRPr lang="en-US" dirty="0"/>
          </a:p>
        </p:txBody>
      </p:sp>
      <p:sp>
        <p:nvSpPr>
          <p:cNvPr id="3" name="Content Placeholder 2"/>
          <p:cNvSpPr>
            <a:spLocks noGrp="1"/>
          </p:cNvSpPr>
          <p:nvPr>
            <p:ph idx="1"/>
          </p:nvPr>
        </p:nvSpPr>
        <p:spPr/>
        <p:txBody>
          <a:bodyPr/>
          <a:lstStyle/>
          <a:p>
            <a:pPr marL="0" indent="0" algn="ctr">
              <a:buNone/>
            </a:pPr>
            <a:r>
              <a:rPr lang="en-US" dirty="0"/>
              <a:t>1 Thessalonians 1:4-6 (NIV) For we know, brothers loved by God, that he has chosen you, 5  because our gospel came to you not simply with words, but also with power, with the Holy Spirit and with deep conviction. You know how we </a:t>
            </a:r>
            <a:endParaRPr lang="en-US" dirty="0"/>
          </a:p>
        </p:txBody>
      </p:sp>
    </p:spTree>
    <p:extLst>
      <p:ext uri="{BB962C8B-B14F-4D97-AF65-F5344CB8AC3E}">
        <p14:creationId xmlns:p14="http://schemas.microsoft.com/office/powerpoint/2010/main" val="3841341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how Paul ministered</a:t>
            </a:r>
            <a:r>
              <a:rPr lang="en-US" dirty="0" smtClean="0"/>
              <a:t>.</a:t>
            </a:r>
            <a:endParaRPr lang="en-US" dirty="0"/>
          </a:p>
        </p:txBody>
      </p:sp>
      <p:sp>
        <p:nvSpPr>
          <p:cNvPr id="3" name="Content Placeholder 2"/>
          <p:cNvSpPr>
            <a:spLocks noGrp="1"/>
          </p:cNvSpPr>
          <p:nvPr>
            <p:ph idx="1"/>
          </p:nvPr>
        </p:nvSpPr>
        <p:spPr>
          <a:xfrm>
            <a:off x="1001486" y="2141311"/>
            <a:ext cx="7132864" cy="4351338"/>
          </a:xfrm>
        </p:spPr>
        <p:txBody>
          <a:bodyPr/>
          <a:lstStyle/>
          <a:p>
            <a:pPr marL="0" indent="0" algn="ctr">
              <a:buNone/>
            </a:pPr>
            <a:r>
              <a:rPr lang="en-US" dirty="0"/>
              <a:t>lived among you for your sake. 6  You became imitators of us and of the Lord; in spite of severe suffering, you welcomed the message with the joy given by the Holy Spirit.</a:t>
            </a:r>
            <a:endParaRPr lang="en-US" dirty="0"/>
          </a:p>
        </p:txBody>
      </p:sp>
      <p:pic>
        <p:nvPicPr>
          <p:cNvPr id="4" name="Picture 3"/>
          <p:cNvPicPr>
            <a:picLocks noChangeAspect="1"/>
          </p:cNvPicPr>
          <p:nvPr/>
        </p:nvPicPr>
        <p:blipFill>
          <a:blip r:embed="rId2"/>
          <a:stretch>
            <a:fillRect/>
          </a:stretch>
        </p:blipFill>
        <p:spPr>
          <a:xfrm>
            <a:off x="3563848" y="5128552"/>
            <a:ext cx="2190476" cy="32381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8910647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Joy Flows from Salvation</a:t>
            </a:r>
            <a:endParaRPr lang="en-US" dirty="0"/>
          </a:p>
        </p:txBody>
      </p:sp>
      <p:sp>
        <p:nvSpPr>
          <p:cNvPr id="3" name="Content Placeholder 2"/>
          <p:cNvSpPr>
            <a:spLocks noGrp="1"/>
          </p:cNvSpPr>
          <p:nvPr>
            <p:ph idx="1"/>
          </p:nvPr>
        </p:nvSpPr>
        <p:spPr/>
        <p:txBody>
          <a:bodyPr/>
          <a:lstStyle/>
          <a:p>
            <a:r>
              <a:rPr lang="en-US" dirty="0"/>
              <a:t> How had Paul presented the gospel to this audience? </a:t>
            </a:r>
          </a:p>
          <a:p>
            <a:r>
              <a:rPr lang="en-US" dirty="0"/>
              <a:t>How had the Thessalonians responded to the gospel message? </a:t>
            </a:r>
          </a:p>
          <a:p>
            <a:r>
              <a:rPr lang="en-US" dirty="0"/>
              <a:t>What statements show a vital connection between the preaching of the gospel and living out the gospel as important to an effective witness? </a:t>
            </a:r>
          </a:p>
          <a:p>
            <a:endParaRPr lang="en-US" dirty="0"/>
          </a:p>
        </p:txBody>
      </p:sp>
    </p:spTree>
    <p:extLst>
      <p:ext uri="{BB962C8B-B14F-4D97-AF65-F5344CB8AC3E}">
        <p14:creationId xmlns:p14="http://schemas.microsoft.com/office/powerpoint/2010/main" val="1382435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Compatibility Mode]" id="{EEC8E0EF-B85B-48CD-9813-F8FF86095FE9}" vid="{CC21BC98-B128-4E99-B2FE-A61BA58D5E28}"/>
    </a:ext>
  </a:extLst>
</a:theme>
</file>

<file path=docProps/app.xml><?xml version="1.0" encoding="utf-8"?>
<Properties xmlns="http://schemas.openxmlformats.org/officeDocument/2006/extended-properties" xmlns:vt="http://schemas.openxmlformats.org/officeDocument/2006/docPropsVTypes">
  <Template>SS2</Template>
  <TotalTime>65</TotalTime>
  <Words>921</Words>
  <Application>Microsoft Office PowerPoint</Application>
  <PresentationFormat>On-screen Show (4:3)</PresentationFormat>
  <Paragraphs>69</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Calibri</vt:lpstr>
      <vt:lpstr>Arial</vt:lpstr>
      <vt:lpstr>Office Theme</vt:lpstr>
      <vt:lpstr>Authentic Joy</vt:lpstr>
      <vt:lpstr>Think about it …</vt:lpstr>
      <vt:lpstr>Listen for faith, love, and hope.</vt:lpstr>
      <vt:lpstr>Listen for faith, love, and hope.</vt:lpstr>
      <vt:lpstr>Driven by Faith, Love, and Hope</vt:lpstr>
      <vt:lpstr>Driven by Faith, Love, and Hope</vt:lpstr>
      <vt:lpstr>Listen for how Paul ministered.</vt:lpstr>
      <vt:lpstr>Listen for how Paul ministered.</vt:lpstr>
      <vt:lpstr>Joy Flows from Salvation</vt:lpstr>
      <vt:lpstr>Joy Flows from Salvation</vt:lpstr>
      <vt:lpstr>Joy Flows from Salvation</vt:lpstr>
      <vt:lpstr>Listen for model believers.</vt:lpstr>
      <vt:lpstr>Listen for model believers.</vt:lpstr>
      <vt:lpstr>Love and Joy Lived as An Example</vt:lpstr>
      <vt:lpstr>Love and Joy Lived as An Example</vt:lpstr>
      <vt:lpstr>Application Video</vt:lpstr>
      <vt:lpstr>Application</vt:lpstr>
      <vt:lpstr>Application</vt:lpstr>
      <vt:lpstr>Application</vt:lpstr>
      <vt:lpstr>Family Activities</vt:lpstr>
      <vt:lpstr>Authentic Joy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Authentic Joy</dc:title>
  <dc:creator>Steve Armstrong</dc:creator>
  <cp:lastModifiedBy>Steve Armstrong</cp:lastModifiedBy>
  <cp:revision>7</cp:revision>
  <dcterms:created xsi:type="dcterms:W3CDTF">2018-09-14T14:16:32Z</dcterms:created>
  <dcterms:modified xsi:type="dcterms:W3CDTF">2018-09-14T15:21:40Z</dcterms:modified>
</cp:coreProperties>
</file>